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7.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8.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9.xml" ContentType="application/vnd.openxmlformats-officedocument.theme+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10.xml" ContentType="application/vnd.openxmlformats-officedocument.theme+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theme/theme11.xml" ContentType="application/vnd.openxmlformats-officedocument.theme+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theme/theme12.xml" ContentType="application/vnd.openxmlformats-officedocument.theme+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notesSlides/notesSlide8.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notesSlides/notesSlide9.xml" ContentType="application/vnd.openxmlformats-officedocument.presentationml.notesSlide+xml"/>
  <Override PartName="/ppt/charts/chart7.xml" ContentType="application/vnd.openxmlformats-officedocument.drawingml.chart+xml"/>
  <Override PartName="/ppt/theme/themeOverride7.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8.xml" ContentType="application/vnd.openxmlformats-officedocument.drawingml.chart+xml"/>
  <Override PartName="/ppt/theme/themeOverride8.xml" ContentType="application/vnd.openxmlformats-officedocument.themeOverride+xml"/>
  <Override PartName="/ppt/notesSlides/notesSlide13.xml" ContentType="application/vnd.openxmlformats-officedocument.presentationml.notesSlide+xml"/>
  <Override PartName="/ppt/charts/chart9.xml" ContentType="application/vnd.openxmlformats-officedocument.drawingml.chart+xml"/>
  <Override PartName="/ppt/theme/themeOverride9.xml" ContentType="application/vnd.openxmlformats-officedocument.themeOverride+xml"/>
  <Override PartName="/ppt/notesSlides/notesSlide14.xml" ContentType="application/vnd.openxmlformats-officedocument.presentationml.notesSlide+xml"/>
  <Override PartName="/ppt/charts/chart10.xml" ContentType="application/vnd.openxmlformats-officedocument.drawingml.chart+xml"/>
  <Override PartName="/ppt/theme/themeOverride10.xml" ContentType="application/vnd.openxmlformats-officedocument.themeOverride+xml"/>
  <Override PartName="/ppt/notesSlides/notesSlide15.xml" ContentType="application/vnd.openxmlformats-officedocument.presentationml.notesSlide+xml"/>
  <Override PartName="/ppt/charts/chart11.xml" ContentType="application/vnd.openxmlformats-officedocument.drawingml.chart+xml"/>
  <Override PartName="/ppt/theme/themeOverride11.xml" ContentType="application/vnd.openxmlformats-officedocument.themeOverride+xml"/>
  <Override PartName="/ppt/notesSlides/notesSlide16.xml" ContentType="application/vnd.openxmlformats-officedocument.presentationml.notesSlide+xml"/>
  <Override PartName="/ppt/charts/chart12.xml" ContentType="application/vnd.openxmlformats-officedocument.drawingml.chart+xml"/>
  <Override PartName="/ppt/theme/themeOverride12.xml" ContentType="application/vnd.openxmlformats-officedocument.themeOverride+xml"/>
  <Override PartName="/ppt/notesSlides/notesSlide17.xml" ContentType="application/vnd.openxmlformats-officedocument.presentationml.notesSlide+xml"/>
  <Override PartName="/ppt/charts/chart13.xml" ContentType="application/vnd.openxmlformats-officedocument.drawingml.chart+xml"/>
  <Override PartName="/ppt/theme/themeOverride13.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4.xml" ContentType="application/vnd.openxmlformats-officedocument.drawingml.chart+xml"/>
  <Override PartName="/ppt/theme/themeOverride14.xml" ContentType="application/vnd.openxmlformats-officedocument.themeOverride+xml"/>
  <Override PartName="/ppt/notesSlides/notesSlide22.xml" ContentType="application/vnd.openxmlformats-officedocument.presentationml.notesSlide+xml"/>
  <Override PartName="/ppt/charts/chart15.xml" ContentType="application/vnd.openxmlformats-officedocument.drawingml.chart+xml"/>
  <Override PartName="/ppt/theme/themeOverride15.xml" ContentType="application/vnd.openxmlformats-officedocument.themeOverr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6.xml" ContentType="application/vnd.openxmlformats-officedocument.drawingml.chart+xml"/>
  <Override PartName="/ppt/theme/themeOverride16.xml" ContentType="application/vnd.openxmlformats-officedocument.themeOverride+xml"/>
  <Override PartName="/ppt/notesSlides/notesSlide27.xml" ContentType="application/vnd.openxmlformats-officedocument.presentationml.notesSlide+xml"/>
  <Override PartName="/ppt/charts/chart17.xml" ContentType="application/vnd.openxmlformats-officedocument.drawingml.chart+xml"/>
  <Override PartName="/ppt/theme/themeOverride17.xml" ContentType="application/vnd.openxmlformats-officedocument.themeOverride+xml"/>
  <Override PartName="/ppt/notesSlides/notesSlide28.xml" ContentType="application/vnd.openxmlformats-officedocument.presentationml.notesSlide+xml"/>
  <Override PartName="/ppt/charts/chart18.xml" ContentType="application/vnd.openxmlformats-officedocument.drawingml.chart+xml"/>
  <Override PartName="/ppt/theme/themeOverride18.xml" ContentType="application/vnd.openxmlformats-officedocument.themeOverride+xml"/>
  <Override PartName="/ppt/notesSlides/notesSlide29.xml" ContentType="application/vnd.openxmlformats-officedocument.presentationml.notesSlide+xml"/>
  <Override PartName="/ppt/charts/chart19.xml" ContentType="application/vnd.openxmlformats-officedocument.drawingml.chart+xml"/>
  <Override PartName="/ppt/theme/themeOverride19.xml" ContentType="application/vnd.openxmlformats-officedocument.themeOverride+xml"/>
  <Override PartName="/ppt/notesSlides/notesSlide30.xml" ContentType="application/vnd.openxmlformats-officedocument.presentationml.notesSlide+xml"/>
  <Override PartName="/ppt/charts/chart20.xml" ContentType="application/vnd.openxmlformats-officedocument.drawingml.chart+xml"/>
  <Override PartName="/ppt/theme/themeOverride20.xml" ContentType="application/vnd.openxmlformats-officedocument.themeOverride+xml"/>
  <Override PartName="/ppt/notesSlides/notesSlide31.xml" ContentType="application/vnd.openxmlformats-officedocument.presentationml.notesSlide+xml"/>
  <Override PartName="/ppt/charts/chart21.xml" ContentType="application/vnd.openxmlformats-officedocument.drawingml.chart+xml"/>
  <Override PartName="/ppt/theme/themeOverride21.xml" ContentType="application/vnd.openxmlformats-officedocument.themeOverride+xml"/>
  <Override PartName="/ppt/notesSlides/notesSlide32.xml" ContentType="application/vnd.openxmlformats-officedocument.presentationml.notesSlide+xml"/>
  <Override PartName="/ppt/charts/chart22.xml" ContentType="application/vnd.openxmlformats-officedocument.drawingml.chart+xml"/>
  <Override PartName="/ppt/theme/themeOverride22.xml" ContentType="application/vnd.openxmlformats-officedocument.themeOverride+xml"/>
  <Override PartName="/ppt/notesSlides/notesSlide33.xml" ContentType="application/vnd.openxmlformats-officedocument.presentationml.notesSlide+xml"/>
  <Override PartName="/ppt/charts/chart23.xml" ContentType="application/vnd.openxmlformats-officedocument.drawingml.chart+xml"/>
  <Override PartName="/ppt/theme/themeOverride23.xml" ContentType="application/vnd.openxmlformats-officedocument.themeOverride+xml"/>
  <Override PartName="/ppt/charts/chart24.xml" ContentType="application/vnd.openxmlformats-officedocument.drawingml.chart+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harts/chart25.xml" ContentType="application/vnd.openxmlformats-officedocument.drawingml.chart+xml"/>
  <Override PartName="/ppt/theme/themeOverride24.xml" ContentType="application/vnd.openxmlformats-officedocument.themeOverride+xml"/>
  <Override PartName="/ppt/charts/chart26.xml" ContentType="application/vnd.openxmlformats-officedocument.drawingml.chart+xml"/>
  <Override PartName="/ppt/theme/themeOverride25.xml" ContentType="application/vnd.openxmlformats-officedocument.themeOverride+xml"/>
  <Override PartName="/ppt/notesSlides/notesSlide39.xml" ContentType="application/vnd.openxmlformats-officedocument.presentationml.notesSlide+xml"/>
  <Override PartName="/ppt/charts/chart27.xml" ContentType="application/vnd.openxmlformats-officedocument.drawingml.chart+xml"/>
  <Override PartName="/ppt/theme/themeOverride26.xml" ContentType="application/vnd.openxmlformats-officedocument.themeOverride+xml"/>
  <Override PartName="/ppt/charts/chart28.xml" ContentType="application/vnd.openxmlformats-officedocument.drawingml.chart+xml"/>
  <Override PartName="/ppt/theme/themeOverride27.xml" ContentType="application/vnd.openxmlformats-officedocument.themeOverride+xml"/>
  <Override PartName="/ppt/notesSlides/notesSlide40.xml" ContentType="application/vnd.openxmlformats-officedocument.presentationml.notesSlide+xml"/>
  <Override PartName="/ppt/charts/chart29.xml" ContentType="application/vnd.openxmlformats-officedocument.drawingml.chart+xml"/>
  <Override PartName="/ppt/theme/themeOverride28.xml" ContentType="application/vnd.openxmlformats-officedocument.themeOverr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rts/chart30.xml" ContentType="application/vnd.openxmlformats-officedocument.drawingml.chart+xml"/>
  <Override PartName="/ppt/theme/themeOverride29.xml" ContentType="application/vnd.openxmlformats-officedocument.themeOverride+xml"/>
  <Override PartName="/ppt/notesSlides/notesSlide43.xml" ContentType="application/vnd.openxmlformats-officedocument.presentationml.notesSlide+xml"/>
  <Override PartName="/ppt/charts/chart31.xml" ContentType="application/vnd.openxmlformats-officedocument.drawingml.chart+xml"/>
  <Override PartName="/ppt/theme/themeOverride30.xml" ContentType="application/vnd.openxmlformats-officedocument.themeOverride+xml"/>
  <Override PartName="/ppt/notesSlides/notesSlide44.xml" ContentType="application/vnd.openxmlformats-officedocument.presentationml.notesSlide+xml"/>
  <Override PartName="/ppt/charts/chart32.xml" ContentType="application/vnd.openxmlformats-officedocument.drawingml.chart+xml"/>
  <Override PartName="/ppt/theme/themeOverride31.xml" ContentType="application/vnd.openxmlformats-officedocument.themeOverr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rts/chart33.xml" ContentType="application/vnd.openxmlformats-officedocument.drawingml.chart+xml"/>
  <Override PartName="/ppt/theme/themeOverride32.xml" ContentType="application/vnd.openxmlformats-officedocument.themeOverride+xml"/>
  <Override PartName="/ppt/charts/chart34.xml" ContentType="application/vnd.openxmlformats-officedocument.drawingml.chart+xml"/>
  <Override PartName="/ppt/theme/themeOverride33.xml" ContentType="application/vnd.openxmlformats-officedocument.themeOverride+xml"/>
  <Override PartName="/ppt/notesSlides/notesSlide48.xml" ContentType="application/vnd.openxmlformats-officedocument.presentationml.notesSlide+xml"/>
  <Override PartName="/ppt/charts/chart35.xml" ContentType="application/vnd.openxmlformats-officedocument.drawingml.chart+xml"/>
  <Override PartName="/ppt/theme/themeOverride34.xml" ContentType="application/vnd.openxmlformats-officedocument.themeOverride+xml"/>
  <Override PartName="/ppt/charts/chart36.xml" ContentType="application/vnd.openxmlformats-officedocument.drawingml.chart+xml"/>
  <Override PartName="/ppt/theme/themeOverride35.xml" ContentType="application/vnd.openxmlformats-officedocument.themeOverride+xml"/>
  <Override PartName="/ppt/notesSlides/notesSlide49.xml" ContentType="application/vnd.openxmlformats-officedocument.presentationml.notesSlide+xml"/>
  <Override PartName="/ppt/charts/chart37.xml" ContentType="application/vnd.openxmlformats-officedocument.drawingml.chart+xml"/>
  <Override PartName="/ppt/theme/themeOverride36.xml" ContentType="application/vnd.openxmlformats-officedocument.themeOverride+xml"/>
  <Override PartName="/ppt/notesSlides/notesSlide50.xml" ContentType="application/vnd.openxmlformats-officedocument.presentationml.notesSlide+xml"/>
  <Override PartName="/ppt/charts/chart38.xml" ContentType="application/vnd.openxmlformats-officedocument.drawingml.chart+xml"/>
  <Override PartName="/ppt/theme/themeOverride37.xml" ContentType="application/vnd.openxmlformats-officedocument.themeOverride+xml"/>
  <Override PartName="/ppt/charts/chart39.xml" ContentType="application/vnd.openxmlformats-officedocument.drawingml.chart+xml"/>
  <Override PartName="/ppt/theme/themeOverride38.xml" ContentType="application/vnd.openxmlformats-officedocument.themeOverride+xml"/>
  <Override PartName="/ppt/notesSlides/notesSlide51.xml" ContentType="application/vnd.openxmlformats-officedocument.presentationml.notesSlide+xml"/>
  <Override PartName="/ppt/charts/chart40.xml" ContentType="application/vnd.openxmlformats-officedocument.drawingml.chart+xml"/>
  <Override PartName="/ppt/theme/themeOverride39.xml" ContentType="application/vnd.openxmlformats-officedocument.themeOverride+xml"/>
  <Override PartName="/ppt/notesSlides/notesSlide52.xml" ContentType="application/vnd.openxmlformats-officedocument.presentationml.notesSlide+xml"/>
  <Override PartName="/ppt/charts/chart41.xml" ContentType="application/vnd.openxmlformats-officedocument.drawingml.chart+xml"/>
  <Override PartName="/ppt/theme/themeOverride40.xml" ContentType="application/vnd.openxmlformats-officedocument.themeOverride+xml"/>
  <Override PartName="/ppt/charts/chart42.xml" ContentType="application/vnd.openxmlformats-officedocument.drawingml.chart+xml"/>
  <Override PartName="/ppt/theme/themeOverride41.xml" ContentType="application/vnd.openxmlformats-officedocument.themeOverride+xml"/>
  <Override PartName="/ppt/embeddings/oleObject1.bin" ContentType="application/vnd.openxmlformats-officedocument.oleObject"/>
  <Override PartName="/ppt/notesSlides/notesSlide53.xml" ContentType="application/vnd.openxmlformats-officedocument.presentationml.notesSlide+xml"/>
  <Override PartName="/ppt/charts/chart43.xml" ContentType="application/vnd.openxmlformats-officedocument.drawingml.chart+xml"/>
  <Override PartName="/ppt/theme/themeOverride42.xml" ContentType="application/vnd.openxmlformats-officedocument.themeOverride+xml"/>
  <Override PartName="/ppt/notesSlides/notesSlide54.xml" ContentType="application/vnd.openxmlformats-officedocument.presentationml.notesSlide+xml"/>
  <Override PartName="/ppt/charts/chart44.xml" ContentType="application/vnd.openxmlformats-officedocument.drawingml.chart+xml"/>
  <Override PartName="/ppt/theme/themeOverride43.xml" ContentType="application/vnd.openxmlformats-officedocument.themeOverride+xml"/>
  <Override PartName="/ppt/notesSlides/notesSlide55.xml" ContentType="application/vnd.openxmlformats-officedocument.presentationml.notesSlide+xml"/>
  <Override PartName="/ppt/charts/chart45.xml" ContentType="application/vnd.openxmlformats-officedocument.drawingml.chart+xml"/>
  <Override PartName="/ppt/theme/themeOverride44.xml" ContentType="application/vnd.openxmlformats-officedocument.themeOverride+xml"/>
  <Override PartName="/ppt/notesSlides/notesSlide56.xml" ContentType="application/vnd.openxmlformats-officedocument.presentationml.notesSlide+xml"/>
  <Override PartName="/ppt/charts/chart46.xml" ContentType="application/vnd.openxmlformats-officedocument.drawingml.chart+xml"/>
  <Override PartName="/ppt/theme/themeOverride45.xml" ContentType="application/vnd.openxmlformats-officedocument.themeOverr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charts/chart47.xml" ContentType="application/vnd.openxmlformats-officedocument.drawingml.chart+xml"/>
  <Override PartName="/ppt/theme/themeOverride46.xml" ContentType="application/vnd.openxmlformats-officedocument.themeOverride+xml"/>
  <Override PartName="/ppt/notesSlides/notesSlide61.xml" ContentType="application/vnd.openxmlformats-officedocument.presentationml.notesSlide+xml"/>
  <Override PartName="/ppt/charts/chart48.xml" ContentType="application/vnd.openxmlformats-officedocument.drawingml.chart+xml"/>
  <Override PartName="/ppt/theme/themeOverride47.xml" ContentType="application/vnd.openxmlformats-officedocument.themeOverr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charts/chart49.xml" ContentType="application/vnd.openxmlformats-officedocument.drawingml.chart+xml"/>
  <Override PartName="/ppt/theme/themeOverride48.xml" ContentType="application/vnd.openxmlformats-officedocument.themeOverride+xml"/>
  <Override PartName="/ppt/notesSlides/notesSlide66.xml" ContentType="application/vnd.openxmlformats-officedocument.presentationml.notesSlide+xml"/>
  <Override PartName="/ppt/charts/chart50.xml" ContentType="application/vnd.openxmlformats-officedocument.drawingml.chart+xml"/>
  <Override PartName="/ppt/theme/themeOverride49.xml" ContentType="application/vnd.openxmlformats-officedocument.themeOverride+xml"/>
  <Override PartName="/ppt/notesSlides/notesSlide67.xml" ContentType="application/vnd.openxmlformats-officedocument.presentationml.notesSlide+xml"/>
  <Override PartName="/ppt/charts/chart51.xml" ContentType="application/vnd.openxmlformats-officedocument.drawingml.chart+xml"/>
  <Override PartName="/ppt/theme/themeOverride50.xml" ContentType="application/vnd.openxmlformats-officedocument.themeOverr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charts/chart52.xml" ContentType="application/vnd.openxmlformats-officedocument.drawingml.chart+xml"/>
  <Override PartName="/ppt/theme/themeOverride51.xml" ContentType="application/vnd.openxmlformats-officedocument.themeOverr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50" r:id="rId1"/>
    <p:sldMasterId id="2147483651" r:id="rId2"/>
    <p:sldMasterId id="2147483648" r:id="rId3"/>
    <p:sldMasterId id="2147483649" r:id="rId4"/>
    <p:sldMasterId id="2147483652" r:id="rId5"/>
    <p:sldMasterId id="2147483724" r:id="rId6"/>
    <p:sldMasterId id="2147483858" r:id="rId7"/>
    <p:sldMasterId id="2147485582" r:id="rId8"/>
    <p:sldMasterId id="2147485596" r:id="rId9"/>
    <p:sldMasterId id="2147485610" r:id="rId10"/>
    <p:sldMasterId id="2147485637" r:id="rId11"/>
    <p:sldMasterId id="2147485650" r:id="rId12"/>
    <p:sldMasterId id="2147485666" r:id="rId13"/>
  </p:sldMasterIdLst>
  <p:notesMasterIdLst>
    <p:notesMasterId r:id="rId104"/>
  </p:notesMasterIdLst>
  <p:sldIdLst>
    <p:sldId id="548" r:id="rId14"/>
    <p:sldId id="418" r:id="rId15"/>
    <p:sldId id="660" r:id="rId16"/>
    <p:sldId id="504" r:id="rId17"/>
    <p:sldId id="523" r:id="rId18"/>
    <p:sldId id="631" r:id="rId19"/>
    <p:sldId id="497" r:id="rId20"/>
    <p:sldId id="632" r:id="rId21"/>
    <p:sldId id="634" r:id="rId22"/>
    <p:sldId id="693" r:id="rId23"/>
    <p:sldId id="635" r:id="rId24"/>
    <p:sldId id="633" r:id="rId25"/>
    <p:sldId id="723" r:id="rId26"/>
    <p:sldId id="601" r:id="rId27"/>
    <p:sldId id="694" r:id="rId28"/>
    <p:sldId id="603" r:id="rId29"/>
    <p:sldId id="695" r:id="rId30"/>
    <p:sldId id="696" r:id="rId31"/>
    <p:sldId id="697" r:id="rId32"/>
    <p:sldId id="698" r:id="rId33"/>
    <p:sldId id="636" r:id="rId34"/>
    <p:sldId id="725" r:id="rId35"/>
    <p:sldId id="637" r:id="rId36"/>
    <p:sldId id="663" r:id="rId37"/>
    <p:sldId id="724" r:id="rId38"/>
    <p:sldId id="608" r:id="rId39"/>
    <p:sldId id="726" r:id="rId40"/>
    <p:sldId id="610" r:id="rId41"/>
    <p:sldId id="700" r:id="rId42"/>
    <p:sldId id="701" r:id="rId43"/>
    <p:sldId id="702" r:id="rId44"/>
    <p:sldId id="614" r:id="rId45"/>
    <p:sldId id="613" r:id="rId46"/>
    <p:sldId id="615" r:id="rId47"/>
    <p:sldId id="703" r:id="rId48"/>
    <p:sldId id="640" r:id="rId49"/>
    <p:sldId id="727" r:id="rId50"/>
    <p:sldId id="728" r:id="rId51"/>
    <p:sldId id="731" r:id="rId52"/>
    <p:sldId id="704" r:id="rId53"/>
    <p:sldId id="705" r:id="rId54"/>
    <p:sldId id="706" r:id="rId55"/>
    <p:sldId id="707" r:id="rId56"/>
    <p:sldId id="708" r:id="rId57"/>
    <p:sldId id="709" r:id="rId58"/>
    <p:sldId id="710" r:id="rId59"/>
    <p:sldId id="711" r:id="rId60"/>
    <p:sldId id="732" r:id="rId61"/>
    <p:sldId id="677" r:id="rId62"/>
    <p:sldId id="712" r:id="rId63"/>
    <p:sldId id="713" r:id="rId64"/>
    <p:sldId id="714" r:id="rId65"/>
    <p:sldId id="715" r:id="rId66"/>
    <p:sldId id="716" r:id="rId67"/>
    <p:sldId id="717" r:id="rId68"/>
    <p:sldId id="718" r:id="rId69"/>
    <p:sldId id="719" r:id="rId70"/>
    <p:sldId id="720" r:id="rId71"/>
    <p:sldId id="661" r:id="rId72"/>
    <p:sldId id="666" r:id="rId73"/>
    <p:sldId id="667" r:id="rId74"/>
    <p:sldId id="668" r:id="rId75"/>
    <p:sldId id="665" r:id="rId76"/>
    <p:sldId id="662" r:id="rId77"/>
    <p:sldId id="664" r:id="rId78"/>
    <p:sldId id="669" r:id="rId79"/>
    <p:sldId id="680" r:id="rId80"/>
    <p:sldId id="681" r:id="rId81"/>
    <p:sldId id="682" r:id="rId82"/>
    <p:sldId id="683" r:id="rId83"/>
    <p:sldId id="621" r:id="rId84"/>
    <p:sldId id="622" r:id="rId85"/>
    <p:sldId id="560" r:id="rId86"/>
    <p:sldId id="733" r:id="rId87"/>
    <p:sldId id="734" r:id="rId88"/>
    <p:sldId id="735" r:id="rId89"/>
    <p:sldId id="744" r:id="rId90"/>
    <p:sldId id="745" r:id="rId91"/>
    <p:sldId id="722" r:id="rId92"/>
    <p:sldId id="721" r:id="rId93"/>
    <p:sldId id="754" r:id="rId94"/>
    <p:sldId id="746" r:id="rId95"/>
    <p:sldId id="747" r:id="rId96"/>
    <p:sldId id="748" r:id="rId97"/>
    <p:sldId id="749" r:id="rId98"/>
    <p:sldId id="750" r:id="rId99"/>
    <p:sldId id="751" r:id="rId100"/>
    <p:sldId id="752" r:id="rId101"/>
    <p:sldId id="753" r:id="rId102"/>
    <p:sldId id="522" r:id="rId103"/>
  </p:sldIdLst>
  <p:sldSz cx="9144000" cy="6858000" type="screen4x3"/>
  <p:notesSz cx="6797675" cy="9872663"/>
  <p:defaultTextStyle>
    <a:defPPr>
      <a:defRPr lang="es-ES"/>
    </a:defPPr>
    <a:lvl1pPr algn="l" rtl="0" fontAlgn="base">
      <a:spcBef>
        <a:spcPct val="0"/>
      </a:spcBef>
      <a:spcAft>
        <a:spcPct val="0"/>
      </a:spcAft>
      <a:defRPr sz="1400" kern="1200">
        <a:solidFill>
          <a:schemeClr val="tx1"/>
        </a:solidFill>
        <a:latin typeface="Trebuchet MS" pitchFamily="34" charset="0"/>
        <a:ea typeface="+mn-ea"/>
        <a:cs typeface="+mn-cs"/>
      </a:defRPr>
    </a:lvl1pPr>
    <a:lvl2pPr marL="457200" algn="l" rtl="0" fontAlgn="base">
      <a:spcBef>
        <a:spcPct val="0"/>
      </a:spcBef>
      <a:spcAft>
        <a:spcPct val="0"/>
      </a:spcAft>
      <a:defRPr sz="1400" kern="1200">
        <a:solidFill>
          <a:schemeClr val="tx1"/>
        </a:solidFill>
        <a:latin typeface="Trebuchet MS" pitchFamily="34" charset="0"/>
        <a:ea typeface="+mn-ea"/>
        <a:cs typeface="+mn-cs"/>
      </a:defRPr>
    </a:lvl2pPr>
    <a:lvl3pPr marL="914400" algn="l" rtl="0" fontAlgn="base">
      <a:spcBef>
        <a:spcPct val="0"/>
      </a:spcBef>
      <a:spcAft>
        <a:spcPct val="0"/>
      </a:spcAft>
      <a:defRPr sz="1400" kern="1200">
        <a:solidFill>
          <a:schemeClr val="tx1"/>
        </a:solidFill>
        <a:latin typeface="Trebuchet MS" pitchFamily="34" charset="0"/>
        <a:ea typeface="+mn-ea"/>
        <a:cs typeface="+mn-cs"/>
      </a:defRPr>
    </a:lvl3pPr>
    <a:lvl4pPr marL="1371600" algn="l" rtl="0" fontAlgn="base">
      <a:spcBef>
        <a:spcPct val="0"/>
      </a:spcBef>
      <a:spcAft>
        <a:spcPct val="0"/>
      </a:spcAft>
      <a:defRPr sz="1400" kern="1200">
        <a:solidFill>
          <a:schemeClr val="tx1"/>
        </a:solidFill>
        <a:latin typeface="Trebuchet MS" pitchFamily="34" charset="0"/>
        <a:ea typeface="+mn-ea"/>
        <a:cs typeface="+mn-cs"/>
      </a:defRPr>
    </a:lvl4pPr>
    <a:lvl5pPr marL="1828800" algn="l" rtl="0" fontAlgn="base">
      <a:spcBef>
        <a:spcPct val="0"/>
      </a:spcBef>
      <a:spcAft>
        <a:spcPct val="0"/>
      </a:spcAft>
      <a:defRPr sz="1400" kern="1200">
        <a:solidFill>
          <a:schemeClr val="tx1"/>
        </a:solidFill>
        <a:latin typeface="Trebuchet MS" pitchFamily="34" charset="0"/>
        <a:ea typeface="+mn-ea"/>
        <a:cs typeface="+mn-cs"/>
      </a:defRPr>
    </a:lvl5pPr>
    <a:lvl6pPr marL="2286000" algn="l" defTabSz="914400" rtl="0" eaLnBrk="1" latinLnBrk="0" hangingPunct="1">
      <a:defRPr sz="1400" kern="1200">
        <a:solidFill>
          <a:schemeClr val="tx1"/>
        </a:solidFill>
        <a:latin typeface="Trebuchet MS" pitchFamily="34" charset="0"/>
        <a:ea typeface="+mn-ea"/>
        <a:cs typeface="+mn-cs"/>
      </a:defRPr>
    </a:lvl6pPr>
    <a:lvl7pPr marL="2743200" algn="l" defTabSz="914400" rtl="0" eaLnBrk="1" latinLnBrk="0" hangingPunct="1">
      <a:defRPr sz="1400" kern="1200">
        <a:solidFill>
          <a:schemeClr val="tx1"/>
        </a:solidFill>
        <a:latin typeface="Trebuchet MS" pitchFamily="34" charset="0"/>
        <a:ea typeface="+mn-ea"/>
        <a:cs typeface="+mn-cs"/>
      </a:defRPr>
    </a:lvl7pPr>
    <a:lvl8pPr marL="3200400" algn="l" defTabSz="914400" rtl="0" eaLnBrk="1" latinLnBrk="0" hangingPunct="1">
      <a:defRPr sz="1400" kern="1200">
        <a:solidFill>
          <a:schemeClr val="tx1"/>
        </a:solidFill>
        <a:latin typeface="Trebuchet MS" pitchFamily="34" charset="0"/>
        <a:ea typeface="+mn-ea"/>
        <a:cs typeface="+mn-cs"/>
      </a:defRPr>
    </a:lvl8pPr>
    <a:lvl9pPr marL="3657600" algn="l" defTabSz="914400" rtl="0" eaLnBrk="1" latinLnBrk="0" hangingPunct="1">
      <a:defRPr sz="1400" kern="1200">
        <a:solidFill>
          <a:schemeClr val="tx1"/>
        </a:solidFill>
        <a:latin typeface="Trebuchet MS"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CCECFF"/>
    <a:srgbClr val="E6B9B8"/>
    <a:srgbClr val="D7E4BC"/>
    <a:srgbClr val="996633"/>
    <a:srgbClr val="990099"/>
    <a:srgbClr val="660066"/>
    <a:srgbClr val="CCFFCC"/>
    <a:srgbClr val="CC00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868" autoAdjust="0"/>
    <p:restoredTop sz="94737" autoAdjust="0"/>
  </p:normalViewPr>
  <p:slideViewPr>
    <p:cSldViewPr showGuides="1">
      <p:cViewPr varScale="1">
        <p:scale>
          <a:sx n="94" d="100"/>
          <a:sy n="94" d="100"/>
        </p:scale>
        <p:origin x="-792" y="-104"/>
      </p:cViewPr>
      <p:guideLst>
        <p:guide orient="horz" pos="4319"/>
        <p:guide pos="151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30" d="100"/>
        <a:sy n="130" d="100"/>
      </p:scale>
      <p:origin x="0" y="38646"/>
    </p:cViewPr>
  </p:sorterViewPr>
  <p:gridSpacing cx="72008" cy="72008"/>
</p:viewPr>
</file>

<file path=ppt/_rels/presentation.xml.rels><?xml version="1.0" encoding="UTF-8" standalone="yes"?>
<Relationships xmlns="http://schemas.openxmlformats.org/package/2006/relationships"><Relationship Id="rId101" Type="http://schemas.openxmlformats.org/officeDocument/2006/relationships/slide" Target="slides/slide88.xml"/><Relationship Id="rId102" Type="http://schemas.openxmlformats.org/officeDocument/2006/relationships/slide" Target="slides/slide89.xml"/><Relationship Id="rId103" Type="http://schemas.openxmlformats.org/officeDocument/2006/relationships/slide" Target="slides/slide90.xml"/><Relationship Id="rId104" Type="http://schemas.openxmlformats.org/officeDocument/2006/relationships/notesMaster" Target="notesMasters/notesMaster1.xml"/><Relationship Id="rId105" Type="http://schemas.openxmlformats.org/officeDocument/2006/relationships/printerSettings" Target="printerSettings/printerSettings1.bin"/><Relationship Id="rId106" Type="http://schemas.openxmlformats.org/officeDocument/2006/relationships/presProps" Target="presProps.xml"/><Relationship Id="rId107"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108" Type="http://schemas.openxmlformats.org/officeDocument/2006/relationships/theme" Target="theme/theme1.xml"/><Relationship Id="rId109"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 Target="slides/slide1.xml"/><Relationship Id="rId15" Type="http://schemas.openxmlformats.org/officeDocument/2006/relationships/slide" Target="slides/slide2.xml"/><Relationship Id="rId16" Type="http://schemas.openxmlformats.org/officeDocument/2006/relationships/slide" Target="slides/slide3.xml"/><Relationship Id="rId17" Type="http://schemas.openxmlformats.org/officeDocument/2006/relationships/slide" Target="slides/slide4.xml"/><Relationship Id="rId18" Type="http://schemas.openxmlformats.org/officeDocument/2006/relationships/slide" Target="slides/slide5.xml"/><Relationship Id="rId19" Type="http://schemas.openxmlformats.org/officeDocument/2006/relationships/slide" Target="slides/slide6.xml"/><Relationship Id="rId30" Type="http://schemas.openxmlformats.org/officeDocument/2006/relationships/slide" Target="slides/slide17.xml"/><Relationship Id="rId31" Type="http://schemas.openxmlformats.org/officeDocument/2006/relationships/slide" Target="slides/slide18.xml"/><Relationship Id="rId32" Type="http://schemas.openxmlformats.org/officeDocument/2006/relationships/slide" Target="slides/slide19.xml"/><Relationship Id="rId33" Type="http://schemas.openxmlformats.org/officeDocument/2006/relationships/slide" Target="slides/slide20.xml"/><Relationship Id="rId34" Type="http://schemas.openxmlformats.org/officeDocument/2006/relationships/slide" Target="slides/slide21.xml"/><Relationship Id="rId35" Type="http://schemas.openxmlformats.org/officeDocument/2006/relationships/slide" Target="slides/slide22.xml"/><Relationship Id="rId36" Type="http://schemas.openxmlformats.org/officeDocument/2006/relationships/slide" Target="slides/slide23.xml"/><Relationship Id="rId37" Type="http://schemas.openxmlformats.org/officeDocument/2006/relationships/slide" Target="slides/slide24.xml"/><Relationship Id="rId38" Type="http://schemas.openxmlformats.org/officeDocument/2006/relationships/slide" Target="slides/slide25.xml"/><Relationship Id="rId39" Type="http://schemas.openxmlformats.org/officeDocument/2006/relationships/slide" Target="slides/slide26.xml"/><Relationship Id="rId50" Type="http://schemas.openxmlformats.org/officeDocument/2006/relationships/slide" Target="slides/slide37.xml"/><Relationship Id="rId51" Type="http://schemas.openxmlformats.org/officeDocument/2006/relationships/slide" Target="slides/slide38.xml"/><Relationship Id="rId52" Type="http://schemas.openxmlformats.org/officeDocument/2006/relationships/slide" Target="slides/slide39.xml"/><Relationship Id="rId53" Type="http://schemas.openxmlformats.org/officeDocument/2006/relationships/slide" Target="slides/slide40.xml"/><Relationship Id="rId54" Type="http://schemas.openxmlformats.org/officeDocument/2006/relationships/slide" Target="slides/slide41.xml"/><Relationship Id="rId55" Type="http://schemas.openxmlformats.org/officeDocument/2006/relationships/slide" Target="slides/slide42.xml"/><Relationship Id="rId56" Type="http://schemas.openxmlformats.org/officeDocument/2006/relationships/slide" Target="slides/slide43.xml"/><Relationship Id="rId57" Type="http://schemas.openxmlformats.org/officeDocument/2006/relationships/slide" Target="slides/slide44.xml"/><Relationship Id="rId58" Type="http://schemas.openxmlformats.org/officeDocument/2006/relationships/slide" Target="slides/slide45.xml"/><Relationship Id="rId59" Type="http://schemas.openxmlformats.org/officeDocument/2006/relationships/slide" Target="slides/slide46.xml"/><Relationship Id="rId70" Type="http://schemas.openxmlformats.org/officeDocument/2006/relationships/slide" Target="slides/slide57.xml"/><Relationship Id="rId71" Type="http://schemas.openxmlformats.org/officeDocument/2006/relationships/slide" Target="slides/slide58.xml"/><Relationship Id="rId72" Type="http://schemas.openxmlformats.org/officeDocument/2006/relationships/slide" Target="slides/slide59.xml"/><Relationship Id="rId73" Type="http://schemas.openxmlformats.org/officeDocument/2006/relationships/slide" Target="slides/slide60.xml"/><Relationship Id="rId74" Type="http://schemas.openxmlformats.org/officeDocument/2006/relationships/slide" Target="slides/slide61.xml"/><Relationship Id="rId75" Type="http://schemas.openxmlformats.org/officeDocument/2006/relationships/slide" Target="slides/slide62.xml"/><Relationship Id="rId76" Type="http://schemas.openxmlformats.org/officeDocument/2006/relationships/slide" Target="slides/slide63.xml"/><Relationship Id="rId77" Type="http://schemas.openxmlformats.org/officeDocument/2006/relationships/slide" Target="slides/slide64.xml"/><Relationship Id="rId78" Type="http://schemas.openxmlformats.org/officeDocument/2006/relationships/slide" Target="slides/slide65.xml"/><Relationship Id="rId79" Type="http://schemas.openxmlformats.org/officeDocument/2006/relationships/slide" Target="slides/slide66.xml"/><Relationship Id="rId90" Type="http://schemas.openxmlformats.org/officeDocument/2006/relationships/slide" Target="slides/slide77.xml"/><Relationship Id="rId91" Type="http://schemas.openxmlformats.org/officeDocument/2006/relationships/slide" Target="slides/slide78.xml"/><Relationship Id="rId92" Type="http://schemas.openxmlformats.org/officeDocument/2006/relationships/slide" Target="slides/slide79.xml"/><Relationship Id="rId93" Type="http://schemas.openxmlformats.org/officeDocument/2006/relationships/slide" Target="slides/slide80.xml"/><Relationship Id="rId94" Type="http://schemas.openxmlformats.org/officeDocument/2006/relationships/slide" Target="slides/slide81.xml"/><Relationship Id="rId95" Type="http://schemas.openxmlformats.org/officeDocument/2006/relationships/slide" Target="slides/slide82.xml"/><Relationship Id="rId96" Type="http://schemas.openxmlformats.org/officeDocument/2006/relationships/slide" Target="slides/slide83.xml"/><Relationship Id="rId97" Type="http://schemas.openxmlformats.org/officeDocument/2006/relationships/slide" Target="slides/slide84.xml"/><Relationship Id="rId98" Type="http://schemas.openxmlformats.org/officeDocument/2006/relationships/slide" Target="slides/slide85.xml"/><Relationship Id="rId99" Type="http://schemas.openxmlformats.org/officeDocument/2006/relationships/slide" Target="slides/slide86.xml"/><Relationship Id="rId20" Type="http://schemas.openxmlformats.org/officeDocument/2006/relationships/slide" Target="slides/slide7.xml"/><Relationship Id="rId21" Type="http://schemas.openxmlformats.org/officeDocument/2006/relationships/slide" Target="slides/slide8.xml"/><Relationship Id="rId22" Type="http://schemas.openxmlformats.org/officeDocument/2006/relationships/slide" Target="slides/slide9.xml"/><Relationship Id="rId23" Type="http://schemas.openxmlformats.org/officeDocument/2006/relationships/slide" Target="slides/slide10.xml"/><Relationship Id="rId24" Type="http://schemas.openxmlformats.org/officeDocument/2006/relationships/slide" Target="slides/slide11.xml"/><Relationship Id="rId25" Type="http://schemas.openxmlformats.org/officeDocument/2006/relationships/slide" Target="slides/slide12.xml"/><Relationship Id="rId26" Type="http://schemas.openxmlformats.org/officeDocument/2006/relationships/slide" Target="slides/slide13.xml"/><Relationship Id="rId27" Type="http://schemas.openxmlformats.org/officeDocument/2006/relationships/slide" Target="slides/slide14.xml"/><Relationship Id="rId28" Type="http://schemas.openxmlformats.org/officeDocument/2006/relationships/slide" Target="slides/slide15.xml"/><Relationship Id="rId29" Type="http://schemas.openxmlformats.org/officeDocument/2006/relationships/slide" Target="slides/slide16.xml"/><Relationship Id="rId40" Type="http://schemas.openxmlformats.org/officeDocument/2006/relationships/slide" Target="slides/slide27.xml"/><Relationship Id="rId41" Type="http://schemas.openxmlformats.org/officeDocument/2006/relationships/slide" Target="slides/slide28.xml"/><Relationship Id="rId42" Type="http://schemas.openxmlformats.org/officeDocument/2006/relationships/slide" Target="slides/slide29.xml"/><Relationship Id="rId43" Type="http://schemas.openxmlformats.org/officeDocument/2006/relationships/slide" Target="slides/slide30.xml"/><Relationship Id="rId44" Type="http://schemas.openxmlformats.org/officeDocument/2006/relationships/slide" Target="slides/slide31.xml"/><Relationship Id="rId45" Type="http://schemas.openxmlformats.org/officeDocument/2006/relationships/slide" Target="slides/slide32.xml"/><Relationship Id="rId46" Type="http://schemas.openxmlformats.org/officeDocument/2006/relationships/slide" Target="slides/slide33.xml"/><Relationship Id="rId47" Type="http://schemas.openxmlformats.org/officeDocument/2006/relationships/slide" Target="slides/slide34.xml"/><Relationship Id="rId48" Type="http://schemas.openxmlformats.org/officeDocument/2006/relationships/slide" Target="slides/slide35.xml"/><Relationship Id="rId49" Type="http://schemas.openxmlformats.org/officeDocument/2006/relationships/slide" Target="slides/slide36.xml"/><Relationship Id="rId60" Type="http://schemas.openxmlformats.org/officeDocument/2006/relationships/slide" Target="slides/slide47.xml"/><Relationship Id="rId61" Type="http://schemas.openxmlformats.org/officeDocument/2006/relationships/slide" Target="slides/slide48.xml"/><Relationship Id="rId62" Type="http://schemas.openxmlformats.org/officeDocument/2006/relationships/slide" Target="slides/slide49.xml"/><Relationship Id="rId63" Type="http://schemas.openxmlformats.org/officeDocument/2006/relationships/slide" Target="slides/slide50.xml"/><Relationship Id="rId64" Type="http://schemas.openxmlformats.org/officeDocument/2006/relationships/slide" Target="slides/slide51.xml"/><Relationship Id="rId65" Type="http://schemas.openxmlformats.org/officeDocument/2006/relationships/slide" Target="slides/slide52.xml"/><Relationship Id="rId66" Type="http://schemas.openxmlformats.org/officeDocument/2006/relationships/slide" Target="slides/slide53.xml"/><Relationship Id="rId67" Type="http://schemas.openxmlformats.org/officeDocument/2006/relationships/slide" Target="slides/slide54.xml"/><Relationship Id="rId68" Type="http://schemas.openxmlformats.org/officeDocument/2006/relationships/slide" Target="slides/slide55.xml"/><Relationship Id="rId69" Type="http://schemas.openxmlformats.org/officeDocument/2006/relationships/slide" Target="slides/slide56.xml"/><Relationship Id="rId100" Type="http://schemas.openxmlformats.org/officeDocument/2006/relationships/slide" Target="slides/slide87.xml"/><Relationship Id="rId80" Type="http://schemas.openxmlformats.org/officeDocument/2006/relationships/slide" Target="slides/slide67.xml"/><Relationship Id="rId81" Type="http://schemas.openxmlformats.org/officeDocument/2006/relationships/slide" Target="slides/slide68.xml"/><Relationship Id="rId82" Type="http://schemas.openxmlformats.org/officeDocument/2006/relationships/slide" Target="slides/slide69.xml"/><Relationship Id="rId83" Type="http://schemas.openxmlformats.org/officeDocument/2006/relationships/slide" Target="slides/slide70.xml"/><Relationship Id="rId84" Type="http://schemas.openxmlformats.org/officeDocument/2006/relationships/slide" Target="slides/slide71.xml"/><Relationship Id="rId85" Type="http://schemas.openxmlformats.org/officeDocument/2006/relationships/slide" Target="slides/slide72.xml"/><Relationship Id="rId86" Type="http://schemas.openxmlformats.org/officeDocument/2006/relationships/slide" Target="slides/slide73.xml"/><Relationship Id="rId87" Type="http://schemas.openxmlformats.org/officeDocument/2006/relationships/slide" Target="slides/slide74.xml"/><Relationship Id="rId88" Type="http://schemas.openxmlformats.org/officeDocument/2006/relationships/slide" Target="slides/slide75.xml"/><Relationship Id="rId89" Type="http://schemas.openxmlformats.org/officeDocument/2006/relationships/slide" Target="slides/slide76.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file:///\\Merco01\Lacnic\LC01\Cuanti\Materiales%20Estudios%20Cuanti\4-An&#225;lisis\Procesamiento_LC01_Naty.xlsx" TargetMode="External"/></Relationships>
</file>

<file path=ppt/charts/_rels/chart10.xml.rels><?xml version="1.0" encoding="UTF-8" standalone="yes"?>
<Relationships xmlns="http://schemas.openxmlformats.org/package/2006/relationships"><Relationship Id="rId1" Type="http://schemas.openxmlformats.org/officeDocument/2006/relationships/themeOverride" Target="../theme/themeOverride10.xml"/><Relationship Id="rId2" Type="http://schemas.openxmlformats.org/officeDocument/2006/relationships/oleObject" Target="file:///\\Merco01\Lacnic\LC01\Cuanti\4-An&#225;lisis\Patricia\Procesamiento.xlsx" TargetMode="External"/></Relationships>
</file>

<file path=ppt/charts/_rels/chart11.xml.rels><?xml version="1.0" encoding="UTF-8" standalone="yes"?>
<Relationships xmlns="http://schemas.openxmlformats.org/package/2006/relationships"><Relationship Id="rId1" Type="http://schemas.openxmlformats.org/officeDocument/2006/relationships/themeOverride" Target="../theme/themeOverride11.xml"/><Relationship Id="rId2" Type="http://schemas.openxmlformats.org/officeDocument/2006/relationships/oleObject" Target="file:///\\Merco01\Lacnic\LC01\Cuanti\4-An&#225;lisis\Patricia\Procesamiento.xlsx" TargetMode="External"/></Relationships>
</file>

<file path=ppt/charts/_rels/chart12.xml.rels><?xml version="1.0" encoding="UTF-8" standalone="yes"?>
<Relationships xmlns="http://schemas.openxmlformats.org/package/2006/relationships"><Relationship Id="rId1" Type="http://schemas.openxmlformats.org/officeDocument/2006/relationships/themeOverride" Target="../theme/themeOverride12.xml"/><Relationship Id="rId2" Type="http://schemas.openxmlformats.org/officeDocument/2006/relationships/oleObject" Target="file:///\\Merco01\Lacnic\LC01\Cuanti\Materiales%20Estudios%20Cuanti\4-An&#225;lisis\Patricia\Procesamiento.xlsx" TargetMode="External"/></Relationships>
</file>

<file path=ppt/charts/_rels/chart13.xml.rels><?xml version="1.0" encoding="UTF-8" standalone="yes"?>
<Relationships xmlns="http://schemas.openxmlformats.org/package/2006/relationships"><Relationship Id="rId1" Type="http://schemas.openxmlformats.org/officeDocument/2006/relationships/themeOverride" Target="../theme/themeOverride13.xml"/><Relationship Id="rId2" Type="http://schemas.openxmlformats.org/officeDocument/2006/relationships/oleObject" Target="file:///\\Merco01\Lacnic\LC01\Cuanti\Materiales%20Estudios%20Cuanti\4-An&#225;lisis\Patricia\Procesamiento.xlsx" TargetMode="External"/></Relationships>
</file>

<file path=ppt/charts/_rels/chart14.xml.rels><?xml version="1.0" encoding="UTF-8" standalone="yes"?>
<Relationships xmlns="http://schemas.openxmlformats.org/package/2006/relationships"><Relationship Id="rId1" Type="http://schemas.openxmlformats.org/officeDocument/2006/relationships/themeOverride" Target="../theme/themeOverride14.xml"/><Relationship Id="rId2" Type="http://schemas.openxmlformats.org/officeDocument/2006/relationships/oleObject" Target="file:///\\Merco01\Lacnic\LC01\Cuanti\Materiales%20Estudios%20Cuanti\4-An&#225;lisis\Natacha\Procesamiento_LC01_Naty.xlsx" TargetMode="External"/></Relationships>
</file>

<file path=ppt/charts/_rels/chart15.xml.rels><?xml version="1.0" encoding="UTF-8" standalone="yes"?>
<Relationships xmlns="http://schemas.openxmlformats.org/package/2006/relationships"><Relationship Id="rId1" Type="http://schemas.openxmlformats.org/officeDocument/2006/relationships/themeOverride" Target="../theme/themeOverride15.xml"/><Relationship Id="rId2" Type="http://schemas.openxmlformats.org/officeDocument/2006/relationships/oleObject" Target="file:///\\Merco01\Lacnic\LC01\Cuanti\Materiales%20Estudios%20Cuanti\4-An&#225;lisis\Natacha\Procesamiento_LC01_Naty.xlsx" TargetMode="External"/></Relationships>
</file>

<file path=ppt/charts/_rels/chart16.xml.rels><?xml version="1.0" encoding="UTF-8" standalone="yes"?>
<Relationships xmlns="http://schemas.openxmlformats.org/package/2006/relationships"><Relationship Id="rId1" Type="http://schemas.openxmlformats.org/officeDocument/2006/relationships/themeOverride" Target="../theme/themeOverride16.xml"/><Relationship Id="rId2" Type="http://schemas.openxmlformats.org/officeDocument/2006/relationships/oleObject" Target="file:///\\Merco01\Lacnic\LC01\Cuanti\4-An&#225;lisis\Patricia\Procesamiento.xlsx" TargetMode="External"/></Relationships>
</file>

<file path=ppt/charts/_rels/chart17.xml.rels><?xml version="1.0" encoding="UTF-8" standalone="yes"?>
<Relationships xmlns="http://schemas.openxmlformats.org/package/2006/relationships"><Relationship Id="rId1" Type="http://schemas.openxmlformats.org/officeDocument/2006/relationships/themeOverride" Target="../theme/themeOverride17.xml"/><Relationship Id="rId2" Type="http://schemas.openxmlformats.org/officeDocument/2006/relationships/oleObject" Target="file:///\\Merco01\Lacnic\LC01\Cuanti\4-An&#225;lisis\Patricia\Procesamiento.xlsx" TargetMode="External"/></Relationships>
</file>

<file path=ppt/charts/_rels/chart18.xml.rels><?xml version="1.0" encoding="UTF-8" standalone="yes"?>
<Relationships xmlns="http://schemas.openxmlformats.org/package/2006/relationships"><Relationship Id="rId1" Type="http://schemas.openxmlformats.org/officeDocument/2006/relationships/themeOverride" Target="../theme/themeOverride18.xml"/><Relationship Id="rId2" Type="http://schemas.openxmlformats.org/officeDocument/2006/relationships/oleObject" Target="file:///\\Merco01\Lacnic\LC01\Cuanti\4-An&#225;lisis\Patricia\Procesamiento.xlsx" TargetMode="External"/></Relationships>
</file>

<file path=ppt/charts/_rels/chart19.xml.rels><?xml version="1.0" encoding="UTF-8" standalone="yes"?>
<Relationships xmlns="http://schemas.openxmlformats.org/package/2006/relationships"><Relationship Id="rId1" Type="http://schemas.openxmlformats.org/officeDocument/2006/relationships/themeOverride" Target="../theme/themeOverride19.xml"/><Relationship Id="rId2" Type="http://schemas.openxmlformats.org/officeDocument/2006/relationships/oleObject" Target="file:///\\Merco01\Lacnic\LC01\Cuanti\Materiales%20Estudios%20Cuanti\4-An&#225;lisis\Patricia\Procesamiento.xlsx" TargetMode="External"/></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oleObject" Target="file:///\\Merco01\Lacnic\LC01\Cuanti\Materiales%20Estudios%20Cuanti\4-An&#225;lisis\Procesamiento_LC01_Naty.xlsx" TargetMode="External"/></Relationships>
</file>

<file path=ppt/charts/_rels/chart20.xml.rels><?xml version="1.0" encoding="UTF-8" standalone="yes"?>
<Relationships xmlns="http://schemas.openxmlformats.org/package/2006/relationships"><Relationship Id="rId1" Type="http://schemas.openxmlformats.org/officeDocument/2006/relationships/themeOverride" Target="../theme/themeOverride20.xml"/><Relationship Id="rId2" Type="http://schemas.openxmlformats.org/officeDocument/2006/relationships/oleObject" Target="file:///\\Merco01\Lacnic\LC01\Cuanti\4-An&#225;lisis\Patricia\Procesamiento.xlsx" TargetMode="External"/></Relationships>
</file>

<file path=ppt/charts/_rels/chart21.xml.rels><?xml version="1.0" encoding="UTF-8" standalone="yes"?>
<Relationships xmlns="http://schemas.openxmlformats.org/package/2006/relationships"><Relationship Id="rId1" Type="http://schemas.openxmlformats.org/officeDocument/2006/relationships/themeOverride" Target="../theme/themeOverride21.xml"/><Relationship Id="rId2" Type="http://schemas.openxmlformats.org/officeDocument/2006/relationships/oleObject" Target="file:///\\Merco01\Lacnic\LC01\Cuanti\Materiales%20Estudios%20Cuanti\4-An&#225;lisis\Patricia\Procesamiento.xlsx" TargetMode="External"/></Relationships>
</file>

<file path=ppt/charts/_rels/chart22.xml.rels><?xml version="1.0" encoding="UTF-8" standalone="yes"?>
<Relationships xmlns="http://schemas.openxmlformats.org/package/2006/relationships"><Relationship Id="rId1" Type="http://schemas.openxmlformats.org/officeDocument/2006/relationships/themeOverride" Target="../theme/themeOverride22.xml"/><Relationship Id="rId2" Type="http://schemas.openxmlformats.org/officeDocument/2006/relationships/oleObject" Target="file:///\\Merco01\Lacnic\LC01\Cuanti\Materiales%20Estudios%20Cuanti\4-An&#225;lisis\Patricia\Procesamiento.xlsx" TargetMode="External"/></Relationships>
</file>

<file path=ppt/charts/_rels/chart23.xml.rels><?xml version="1.0" encoding="UTF-8" standalone="yes"?>
<Relationships xmlns="http://schemas.openxmlformats.org/package/2006/relationships"><Relationship Id="rId1" Type="http://schemas.openxmlformats.org/officeDocument/2006/relationships/themeOverride" Target="../theme/themeOverride23.xml"/><Relationship Id="rId2" Type="http://schemas.openxmlformats.org/officeDocument/2006/relationships/oleObject" Target="file:///\\Merco01\Lacnic\LC01\Cuanti\4-An&#225;lisis\Natacha\Procesamiento_LC01_Naty.xlsx" TargetMode="External"/></Relationships>
</file>

<file path=ppt/charts/_rels/chart24.xml.rels><?xml version="1.0" encoding="UTF-8" standalone="yes"?>
<Relationships xmlns="http://schemas.openxmlformats.org/package/2006/relationships"><Relationship Id="rId1" Type="http://schemas.openxmlformats.org/officeDocument/2006/relationships/oleObject" Target="file:///\\Merco01\Lacnic\LC01\Cuanti\Materiales%20Estudios%20Cuanti\4-An&#225;lisis\Patricia\Procesamiento.xlsx" TargetMode="External"/></Relationships>
</file>

<file path=ppt/charts/_rels/chart25.xml.rels><?xml version="1.0" encoding="UTF-8" standalone="yes"?>
<Relationships xmlns="http://schemas.openxmlformats.org/package/2006/relationships"><Relationship Id="rId1" Type="http://schemas.openxmlformats.org/officeDocument/2006/relationships/themeOverride" Target="../theme/themeOverride24.xml"/><Relationship Id="rId2" Type="http://schemas.openxmlformats.org/officeDocument/2006/relationships/oleObject" Target="file:///\\Merco01\Lacnic\LC01\Cuanti\Materiales%20Estudios%20Cuanti\4-An&#225;lisis\Natacha\Procesamiento_LC01_Naty.xlsx" TargetMode="External"/></Relationships>
</file>

<file path=ppt/charts/_rels/chart26.xml.rels><?xml version="1.0" encoding="UTF-8" standalone="yes"?>
<Relationships xmlns="http://schemas.openxmlformats.org/package/2006/relationships"><Relationship Id="rId1" Type="http://schemas.openxmlformats.org/officeDocument/2006/relationships/themeOverride" Target="../theme/themeOverride25.xml"/><Relationship Id="rId2" Type="http://schemas.openxmlformats.org/officeDocument/2006/relationships/oleObject" Target="file:///\\Merco01\Lacnic\LC01\Cuanti\4-An&#225;lisis\Natacha\Procesamiento_LC01_Naty.xlsx" TargetMode="External"/></Relationships>
</file>

<file path=ppt/charts/_rels/chart27.xml.rels><?xml version="1.0" encoding="UTF-8" standalone="yes"?>
<Relationships xmlns="http://schemas.openxmlformats.org/package/2006/relationships"><Relationship Id="rId1" Type="http://schemas.openxmlformats.org/officeDocument/2006/relationships/themeOverride" Target="../theme/themeOverride26.xml"/><Relationship Id="rId2" Type="http://schemas.openxmlformats.org/officeDocument/2006/relationships/oleObject" Target="file:///\\Merco01\Lacnic\LC01\Cuanti\Materiales%20Estudios%20Cuanti\4-An&#225;lisis\Natacha\Procesamiento_LC01_Naty.xlsx" TargetMode="External"/></Relationships>
</file>

<file path=ppt/charts/_rels/chart28.xml.rels><?xml version="1.0" encoding="UTF-8" standalone="yes"?>
<Relationships xmlns="http://schemas.openxmlformats.org/package/2006/relationships"><Relationship Id="rId1" Type="http://schemas.openxmlformats.org/officeDocument/2006/relationships/themeOverride" Target="../theme/themeOverride27.xml"/><Relationship Id="rId2" Type="http://schemas.openxmlformats.org/officeDocument/2006/relationships/oleObject" Target="file:///\\Merco01\Lacnic\LC01\Cuanti\Materiales%20Estudios%20Cuanti\4-An&#225;lisis\Natacha\Procesamiento_LC01_Naty.xlsx" TargetMode="External"/></Relationships>
</file>

<file path=ppt/charts/_rels/chart29.xml.rels><?xml version="1.0" encoding="UTF-8" standalone="yes"?>
<Relationships xmlns="http://schemas.openxmlformats.org/package/2006/relationships"><Relationship Id="rId1" Type="http://schemas.openxmlformats.org/officeDocument/2006/relationships/themeOverride" Target="../theme/themeOverride28.xml"/><Relationship Id="rId2" Type="http://schemas.openxmlformats.org/officeDocument/2006/relationships/oleObject" Target="file:///\\Merco01\Lacnic\LC01\Cuanti\Materiales%20Estudios%20Cuanti\4-An&#225;lisis\Natacha\Procesamiento_LC01_Naty.xlsx" TargetMode="External"/></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oleObject" Target="file:///\\Merco01\Lacnic\LC01\Cuanti\Materiales%20Estudios%20Cuanti\4-An&#225;lisis\Procesamiento_LC01_Naty.xlsx" TargetMode="External"/></Relationships>
</file>

<file path=ppt/charts/_rels/chart30.xml.rels><?xml version="1.0" encoding="UTF-8" standalone="yes"?>
<Relationships xmlns="http://schemas.openxmlformats.org/package/2006/relationships"><Relationship Id="rId1" Type="http://schemas.openxmlformats.org/officeDocument/2006/relationships/themeOverride" Target="../theme/themeOverride29.xml"/><Relationship Id="rId2" Type="http://schemas.openxmlformats.org/officeDocument/2006/relationships/oleObject" Target="file:///\\Merco01\Lacnic\LC01\Cuanti\Materiales%20Estudios%20Cuanti\4-An&#225;lisis\Natacha\Procesamiento_LC01_Naty.xlsx" TargetMode="External"/></Relationships>
</file>

<file path=ppt/charts/_rels/chart31.xml.rels><?xml version="1.0" encoding="UTF-8" standalone="yes"?>
<Relationships xmlns="http://schemas.openxmlformats.org/package/2006/relationships"><Relationship Id="rId1" Type="http://schemas.openxmlformats.org/officeDocument/2006/relationships/themeOverride" Target="../theme/themeOverride30.xml"/><Relationship Id="rId2" Type="http://schemas.openxmlformats.org/officeDocument/2006/relationships/oleObject" Target="file:///\\Merco01\Lacnic\LC01\Cuanti\Materiales%20Estudios%20Cuanti\4-An&#225;lisis\Natacha\Procesamiento_LC01_Naty.xlsx" TargetMode="External"/></Relationships>
</file>

<file path=ppt/charts/_rels/chart32.xml.rels><?xml version="1.0" encoding="UTF-8" standalone="yes"?>
<Relationships xmlns="http://schemas.openxmlformats.org/package/2006/relationships"><Relationship Id="rId1" Type="http://schemas.openxmlformats.org/officeDocument/2006/relationships/themeOverride" Target="../theme/themeOverride31.xml"/><Relationship Id="rId2" Type="http://schemas.openxmlformats.org/officeDocument/2006/relationships/oleObject" Target="file:///\\Merco01\Lacnic\LC01\Cuanti\Materiales%20Estudios%20Cuanti\4-An&#225;lisis\Natacha\Procesamiento_LC01_Naty.xlsx" TargetMode="External"/></Relationships>
</file>

<file path=ppt/charts/_rels/chart33.xml.rels><?xml version="1.0" encoding="UTF-8" standalone="yes"?>
<Relationships xmlns="http://schemas.openxmlformats.org/package/2006/relationships"><Relationship Id="rId1" Type="http://schemas.openxmlformats.org/officeDocument/2006/relationships/themeOverride" Target="../theme/themeOverride32.xml"/><Relationship Id="rId2" Type="http://schemas.openxmlformats.org/officeDocument/2006/relationships/oleObject" Target="file:///\\Merco01\Lacnic\LC01\Cuanti\Materiales%20Estudios%20Cuanti\4-An&#225;lisis\Natacha\Procesamiento_LC01_Naty.xlsx" TargetMode="External"/></Relationships>
</file>

<file path=ppt/charts/_rels/chart34.xml.rels><?xml version="1.0" encoding="UTF-8" standalone="yes"?>
<Relationships xmlns="http://schemas.openxmlformats.org/package/2006/relationships"><Relationship Id="rId1" Type="http://schemas.openxmlformats.org/officeDocument/2006/relationships/themeOverride" Target="../theme/themeOverride33.xml"/><Relationship Id="rId2" Type="http://schemas.openxmlformats.org/officeDocument/2006/relationships/oleObject" Target="file:///\\Merco01\Lacnic\LC01\Cuanti\Materiales%20Estudios%20Cuanti\4-An&#225;lisis\Natacha\Procesamiento_LC01_Naty.xlsx" TargetMode="External"/></Relationships>
</file>

<file path=ppt/charts/_rels/chart35.xml.rels><?xml version="1.0" encoding="UTF-8" standalone="yes"?>
<Relationships xmlns="http://schemas.openxmlformats.org/package/2006/relationships"><Relationship Id="rId1" Type="http://schemas.openxmlformats.org/officeDocument/2006/relationships/themeOverride" Target="../theme/themeOverride34.xml"/><Relationship Id="rId2" Type="http://schemas.openxmlformats.org/officeDocument/2006/relationships/oleObject" Target="file:///\\Merco01\Lacnic\LC01\Cuanti\Materiales%20Estudios%20Cuanti\4-An&#225;lisis\Natacha\Procesamiento_LC01_Naty.xlsx" TargetMode="External"/></Relationships>
</file>

<file path=ppt/charts/_rels/chart36.xml.rels><?xml version="1.0" encoding="UTF-8" standalone="yes"?>
<Relationships xmlns="http://schemas.openxmlformats.org/package/2006/relationships"><Relationship Id="rId1" Type="http://schemas.openxmlformats.org/officeDocument/2006/relationships/themeOverride" Target="../theme/themeOverride35.xml"/><Relationship Id="rId2" Type="http://schemas.openxmlformats.org/officeDocument/2006/relationships/oleObject" Target="file:///\\Merco01\Lacnic\LC01\Cuanti\Materiales%20Estudios%20Cuanti\4-An&#225;lisis\Natacha\Procesamiento_LC01_Naty.xlsx" TargetMode="External"/></Relationships>
</file>

<file path=ppt/charts/_rels/chart37.xml.rels><?xml version="1.0" encoding="UTF-8" standalone="yes"?>
<Relationships xmlns="http://schemas.openxmlformats.org/package/2006/relationships"><Relationship Id="rId1" Type="http://schemas.openxmlformats.org/officeDocument/2006/relationships/themeOverride" Target="../theme/themeOverride36.xml"/><Relationship Id="rId2" Type="http://schemas.openxmlformats.org/officeDocument/2006/relationships/oleObject" Target="file:///\\Merco01\Lacnic\LC01\Cuanti\Materiales%20Estudios%20Cuanti\4-An&#225;lisis\Natacha\Procesamiento_LC01_Naty.xlsx" TargetMode="External"/></Relationships>
</file>

<file path=ppt/charts/_rels/chart38.xml.rels><?xml version="1.0" encoding="UTF-8" standalone="yes"?>
<Relationships xmlns="http://schemas.openxmlformats.org/package/2006/relationships"><Relationship Id="rId1" Type="http://schemas.openxmlformats.org/officeDocument/2006/relationships/themeOverride" Target="../theme/themeOverride37.xml"/><Relationship Id="rId2" Type="http://schemas.openxmlformats.org/officeDocument/2006/relationships/oleObject" Target="file:///\\Merco01\Lacnic\LC01\Cuanti\Materiales%20Estudios%20Cuanti\4-An&#225;lisis\Natacha\Procesamiento_LC01_Naty.xlsx" TargetMode="External"/></Relationships>
</file>

<file path=ppt/charts/_rels/chart39.xml.rels><?xml version="1.0" encoding="UTF-8" standalone="yes"?>
<Relationships xmlns="http://schemas.openxmlformats.org/package/2006/relationships"><Relationship Id="rId1" Type="http://schemas.openxmlformats.org/officeDocument/2006/relationships/themeOverride" Target="../theme/themeOverride38.xml"/><Relationship Id="rId2" Type="http://schemas.openxmlformats.org/officeDocument/2006/relationships/oleObject" Target="file:///\\Merco01\Lacnic\LC01\Cuanti\Materiales%20Estudios%20Cuanti\4-An&#225;lisis\Natacha\Procesamiento_LC01_Naty.xlsx" TargetMode="External"/></Relationships>
</file>

<file path=ppt/charts/_rels/chart4.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oleObject" Target="file:///\\Merco01\Lacnic\LC01\Cuanti\Materiales%20Estudios%20Cuanti\4-An&#225;lisis\Procesamiento_LC01_Naty.xlsx" TargetMode="External"/></Relationships>
</file>

<file path=ppt/charts/_rels/chart40.xml.rels><?xml version="1.0" encoding="UTF-8" standalone="yes"?>
<Relationships xmlns="http://schemas.openxmlformats.org/package/2006/relationships"><Relationship Id="rId1" Type="http://schemas.openxmlformats.org/officeDocument/2006/relationships/themeOverride" Target="../theme/themeOverride39.xml"/><Relationship Id="rId2" Type="http://schemas.openxmlformats.org/officeDocument/2006/relationships/oleObject" Target="file:///\\Merco01\Lacnic\LC01\Cuanti\Materiales%20Estudios%20Cuanti\4-An&#225;lisis\Natacha\Procesamiento_LC01_Naty.xlsx" TargetMode="External"/></Relationships>
</file>

<file path=ppt/charts/_rels/chart41.xml.rels><?xml version="1.0" encoding="UTF-8" standalone="yes"?>
<Relationships xmlns="http://schemas.openxmlformats.org/package/2006/relationships"><Relationship Id="rId1" Type="http://schemas.openxmlformats.org/officeDocument/2006/relationships/themeOverride" Target="../theme/themeOverride40.xml"/><Relationship Id="rId2" Type="http://schemas.openxmlformats.org/officeDocument/2006/relationships/oleObject" Target="file:///\\Merco01\Lacnic\LC01\Cuanti\Materiales%20Estudios%20Cuanti\4-An&#225;lisis\Natacha\Procesamiento_LC01_Naty.xlsx" TargetMode="External"/></Relationships>
</file>

<file path=ppt/charts/_rels/chart42.xml.rels><?xml version="1.0" encoding="UTF-8" standalone="yes"?>
<Relationships xmlns="http://schemas.openxmlformats.org/package/2006/relationships"><Relationship Id="rId1" Type="http://schemas.openxmlformats.org/officeDocument/2006/relationships/themeOverride" Target="../theme/themeOverride41.xml"/><Relationship Id="rId2" Type="http://schemas.openxmlformats.org/officeDocument/2006/relationships/oleObject" Target="../embeddings/oleObject1.bin"/></Relationships>
</file>

<file path=ppt/charts/_rels/chart43.xml.rels><?xml version="1.0" encoding="UTF-8" standalone="yes"?>
<Relationships xmlns="http://schemas.openxmlformats.org/package/2006/relationships"><Relationship Id="rId1" Type="http://schemas.openxmlformats.org/officeDocument/2006/relationships/themeOverride" Target="../theme/themeOverride42.xml"/><Relationship Id="rId2" Type="http://schemas.openxmlformats.org/officeDocument/2006/relationships/oleObject" Target="file:///\\Merco01\Lacnic\LC01\Cuanti\Materiales%20Estudios%20Cuanti\4-An&#225;lisis\Natacha\Procesamiento_LC01_Naty.xlsx" TargetMode="External"/></Relationships>
</file>

<file path=ppt/charts/_rels/chart44.xml.rels><?xml version="1.0" encoding="UTF-8" standalone="yes"?>
<Relationships xmlns="http://schemas.openxmlformats.org/package/2006/relationships"><Relationship Id="rId1" Type="http://schemas.openxmlformats.org/officeDocument/2006/relationships/themeOverride" Target="../theme/themeOverride43.xml"/><Relationship Id="rId2" Type="http://schemas.openxmlformats.org/officeDocument/2006/relationships/oleObject" Target="file:///\\Merco01\Lacnic\LC01\Cuanti\Materiales%20Estudios%20Cuanti\4-An&#225;lisis\Natacha\Procesamiento_LC01_Naty.xlsx" TargetMode="External"/></Relationships>
</file>

<file path=ppt/charts/_rels/chart45.xml.rels><?xml version="1.0" encoding="UTF-8" standalone="yes"?>
<Relationships xmlns="http://schemas.openxmlformats.org/package/2006/relationships"><Relationship Id="rId1" Type="http://schemas.openxmlformats.org/officeDocument/2006/relationships/themeOverride" Target="../theme/themeOverride44.xml"/><Relationship Id="rId2" Type="http://schemas.openxmlformats.org/officeDocument/2006/relationships/oleObject" Target="file:///\\Merco01\Lacnic\LC01\Cuanti\Materiales%20Estudios%20Cuanti\4-An&#225;lisis\Natacha\Procesamiento_LC01_Naty.xlsx" TargetMode="External"/></Relationships>
</file>

<file path=ppt/charts/_rels/chart46.xml.rels><?xml version="1.0" encoding="UTF-8" standalone="yes"?>
<Relationships xmlns="http://schemas.openxmlformats.org/package/2006/relationships"><Relationship Id="rId1" Type="http://schemas.openxmlformats.org/officeDocument/2006/relationships/themeOverride" Target="../theme/themeOverride45.xml"/><Relationship Id="rId2" Type="http://schemas.openxmlformats.org/officeDocument/2006/relationships/oleObject" Target="file:///\\Merco01\Lacnic\LC01\Cuanti\Materiales%20Estudios%20Cuanti\4-An&#225;lisis\Natacha\Procesamiento_LC01_Naty.xlsx" TargetMode="External"/></Relationships>
</file>

<file path=ppt/charts/_rels/chart47.xml.rels><?xml version="1.0" encoding="UTF-8" standalone="yes"?>
<Relationships xmlns="http://schemas.openxmlformats.org/package/2006/relationships"><Relationship Id="rId1" Type="http://schemas.openxmlformats.org/officeDocument/2006/relationships/themeOverride" Target="../theme/themeOverride46.xml"/><Relationship Id="rId2" Type="http://schemas.openxmlformats.org/officeDocument/2006/relationships/oleObject" Target="file:///\\Merco01\Bse\BS06%20-%20Satisfacci&#243;n%20corredores\4-An&#225;lisis\GB\Correlaciones.xlsx" TargetMode="External"/></Relationships>
</file>

<file path=ppt/charts/_rels/chart48.xml.rels><?xml version="1.0" encoding="UTF-8" standalone="yes"?>
<Relationships xmlns="http://schemas.openxmlformats.org/package/2006/relationships"><Relationship Id="rId1" Type="http://schemas.openxmlformats.org/officeDocument/2006/relationships/themeOverride" Target="../theme/themeOverride47.xml"/><Relationship Id="rId2" Type="http://schemas.openxmlformats.org/officeDocument/2006/relationships/oleObject" Target="file:///\\Merco01\Lacnic\LC01\Cuanti\4-An&#225;lisis\Patricia\Correlaciones%20SATISFACCI&#211;N_Patricia.xlsx" TargetMode="External"/></Relationships>
</file>

<file path=ppt/charts/_rels/chart49.xml.rels><?xml version="1.0" encoding="UTF-8" standalone="yes"?>
<Relationships xmlns="http://schemas.openxmlformats.org/package/2006/relationships"><Relationship Id="rId1" Type="http://schemas.openxmlformats.org/officeDocument/2006/relationships/themeOverride" Target="../theme/themeOverride48.xml"/><Relationship Id="rId2" Type="http://schemas.openxmlformats.org/officeDocument/2006/relationships/oleObject" Target="file:///\\Merco01\Lacnic\LC01\Cuanti\Materiales%20Estudios%20Cuanti\4-An&#225;lisis\Patricia\Procesamiento.xlsx" TargetMode="External"/></Relationships>
</file>

<file path=ppt/charts/_rels/chart5.xml.rels><?xml version="1.0" encoding="UTF-8" standalone="yes"?>
<Relationships xmlns="http://schemas.openxmlformats.org/package/2006/relationships"><Relationship Id="rId1" Type="http://schemas.openxmlformats.org/officeDocument/2006/relationships/themeOverride" Target="../theme/themeOverride5.xml"/><Relationship Id="rId2" Type="http://schemas.openxmlformats.org/officeDocument/2006/relationships/oleObject" Target="file:///\\Merco01\Lacnic\LC01\Cuanti\Materiales%20Estudios%20Cuanti\4-An&#225;lisis\Procesamiento_LC01_Naty.xlsx" TargetMode="External"/></Relationships>
</file>

<file path=ppt/charts/_rels/chart50.xml.rels><?xml version="1.0" encoding="UTF-8" standalone="yes"?>
<Relationships xmlns="http://schemas.openxmlformats.org/package/2006/relationships"><Relationship Id="rId1" Type="http://schemas.openxmlformats.org/officeDocument/2006/relationships/themeOverride" Target="../theme/themeOverride49.xml"/><Relationship Id="rId2" Type="http://schemas.openxmlformats.org/officeDocument/2006/relationships/oleObject" Target="file:///\\Merco01\Lacnic\LC01\Cuanti\Materiales%20Estudios%20Cuanti\4-An&#225;lisis\Patricia\Procesamiento.xlsx" TargetMode="External"/></Relationships>
</file>

<file path=ppt/charts/_rels/chart51.xml.rels><?xml version="1.0" encoding="UTF-8" standalone="yes"?>
<Relationships xmlns="http://schemas.openxmlformats.org/package/2006/relationships"><Relationship Id="rId1" Type="http://schemas.openxmlformats.org/officeDocument/2006/relationships/themeOverride" Target="../theme/themeOverride50.xml"/><Relationship Id="rId2" Type="http://schemas.openxmlformats.org/officeDocument/2006/relationships/oleObject" Target="file:///\\Merco01\Lacnic\LC01\Cuanti\Materiales%20Estudios%20Cuanti\4-An&#225;lisis\Patricia\Procesamiento.xlsx" TargetMode="External"/></Relationships>
</file>

<file path=ppt/charts/_rels/chart52.xml.rels><?xml version="1.0" encoding="UTF-8" standalone="yes"?>
<Relationships xmlns="http://schemas.openxmlformats.org/package/2006/relationships"><Relationship Id="rId1" Type="http://schemas.openxmlformats.org/officeDocument/2006/relationships/themeOverride" Target="../theme/themeOverride51.xml"/><Relationship Id="rId2" Type="http://schemas.openxmlformats.org/officeDocument/2006/relationships/oleObject" Target="file:///\\Merco01\Lacnic\LC01\Cuanti\4-An&#225;lisis\Natacha\Procesamiento_LC01_Naty.xlsx" TargetMode="External"/></Relationships>
</file>

<file path=ppt/charts/_rels/chart6.xml.rels><?xml version="1.0" encoding="UTF-8" standalone="yes"?>
<Relationships xmlns="http://schemas.openxmlformats.org/package/2006/relationships"><Relationship Id="rId1" Type="http://schemas.openxmlformats.org/officeDocument/2006/relationships/themeOverride" Target="../theme/themeOverride6.xml"/><Relationship Id="rId2" Type="http://schemas.openxmlformats.org/officeDocument/2006/relationships/oleObject" Target="file:///\\Merco01\Lacnic\LC01\Cuanti\4-An&#225;lisis\Natacha\Procesamiento_LC01_Naty.xlsx" TargetMode="External"/></Relationships>
</file>

<file path=ppt/charts/_rels/chart7.xml.rels><?xml version="1.0" encoding="UTF-8" standalone="yes"?>
<Relationships xmlns="http://schemas.openxmlformats.org/package/2006/relationships"><Relationship Id="rId1" Type="http://schemas.openxmlformats.org/officeDocument/2006/relationships/themeOverride" Target="../theme/themeOverride7.xml"/><Relationship Id="rId2" Type="http://schemas.openxmlformats.org/officeDocument/2006/relationships/oleObject" Target="file:///\\Merco01\Lacnic\LC01\Cuanti\Materiales%20Estudios%20Cuanti\4-An&#225;lisis\Procesamiento_LC01_Naty.xlsx" TargetMode="External"/></Relationships>
</file>

<file path=ppt/charts/_rels/chart8.xml.rels><?xml version="1.0" encoding="UTF-8" standalone="yes"?>
<Relationships xmlns="http://schemas.openxmlformats.org/package/2006/relationships"><Relationship Id="rId1" Type="http://schemas.openxmlformats.org/officeDocument/2006/relationships/themeOverride" Target="../theme/themeOverride8.xml"/><Relationship Id="rId2" Type="http://schemas.openxmlformats.org/officeDocument/2006/relationships/oleObject" Target="file:///\\Merco01\Lacnic\LC01\Cuanti\4-An&#225;lisis\Patricia\Procesamiento.xlsx" TargetMode="External"/></Relationships>
</file>

<file path=ppt/charts/_rels/chart9.xml.rels><?xml version="1.0" encoding="UTF-8" standalone="yes"?>
<Relationships xmlns="http://schemas.openxmlformats.org/package/2006/relationships"><Relationship Id="rId1" Type="http://schemas.openxmlformats.org/officeDocument/2006/relationships/themeOverride" Target="../theme/themeOverride9.xml"/><Relationship Id="rId2" Type="http://schemas.openxmlformats.org/officeDocument/2006/relationships/oleObject" Target="file:///\\Merco01\Lacnic\LC01\Cuanti\4-An&#225;lisis\Patricia\Procesamiento.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8684109087405"/>
          <c:y val="0.12568407960199"/>
          <c:w val="0.441143875879349"/>
          <c:h val="0.759162520729685"/>
        </c:manualLayout>
      </c:layout>
      <c:pieChart>
        <c:varyColors val="1"/>
        <c:ser>
          <c:idx val="0"/>
          <c:order val="0"/>
          <c:spPr>
            <a:ln>
              <a:solidFill>
                <a:srgbClr val="FFFFFF"/>
              </a:solidFill>
            </a:ln>
            <a:scene3d>
              <a:camera prst="orthographicFront"/>
              <a:lightRig rig="threePt" dir="t"/>
            </a:scene3d>
            <a:sp3d>
              <a:bevelT/>
              <a:bevelB/>
            </a:sp3d>
          </c:spPr>
          <c:explosion val="25"/>
          <c:dLbls>
            <c:dLbl>
              <c:idx val="0"/>
              <c:spPr/>
              <c:txPr>
                <a:bodyPr/>
                <a:lstStyle/>
                <a:p>
                  <a:pPr>
                    <a:defRPr sz="1200">
                      <a:solidFill>
                        <a:schemeClr val="bg1"/>
                      </a:solidFill>
                    </a:defRPr>
                  </a:pPr>
                  <a:endParaRPr lang="es-ES"/>
                </a:p>
              </c:txPr>
              <c:showLegendKey val="0"/>
              <c:showVal val="0"/>
              <c:showCatName val="0"/>
              <c:showSerName val="0"/>
              <c:showPercent val="1"/>
              <c:showBubbleSize val="0"/>
            </c:dLbl>
            <c:dLbl>
              <c:idx val="1"/>
              <c:spPr/>
              <c:txPr>
                <a:bodyPr/>
                <a:lstStyle/>
                <a:p>
                  <a:pPr>
                    <a:defRPr sz="1200">
                      <a:solidFill>
                        <a:schemeClr val="bg1"/>
                      </a:solidFill>
                    </a:defRPr>
                  </a:pPr>
                  <a:endParaRPr lang="es-ES"/>
                </a:p>
              </c:txPr>
              <c:showLegendKey val="0"/>
              <c:showVal val="0"/>
              <c:showCatName val="0"/>
              <c:showSerName val="0"/>
              <c:showPercent val="1"/>
              <c:showBubbleSize val="0"/>
            </c:dLbl>
            <c:txPr>
              <a:bodyPr/>
              <a:lstStyle/>
              <a:p>
                <a:pPr>
                  <a:defRPr sz="1200"/>
                </a:pPr>
                <a:endParaRPr lang="es-ES"/>
              </a:p>
            </c:txPr>
            <c:showLegendKey val="0"/>
            <c:showVal val="0"/>
            <c:showCatName val="0"/>
            <c:showSerName val="0"/>
            <c:showPercent val="1"/>
            <c:showBubbleSize val="0"/>
            <c:showLeaderLines val="1"/>
          </c:dLbls>
          <c:cat>
            <c:strRef>
              <c:f>'CAP.1'!$B$11:$B$13</c:f>
              <c:strCache>
                <c:ptCount val="3"/>
                <c:pt idx="0">
                  <c:v>End-user</c:v>
                </c:pt>
                <c:pt idx="1">
                  <c:v>Pequeñas y medianas empresas</c:v>
                </c:pt>
                <c:pt idx="2">
                  <c:v>Grandes empresas</c:v>
                </c:pt>
              </c:strCache>
            </c:strRef>
          </c:cat>
          <c:val>
            <c:numRef>
              <c:f>'CAP.1'!$C$11:$C$13</c:f>
              <c:numCache>
                <c:formatCode>0%</c:formatCode>
                <c:ptCount val="3"/>
                <c:pt idx="0">
                  <c:v>0.26</c:v>
                </c:pt>
                <c:pt idx="1">
                  <c:v>0.65</c:v>
                </c:pt>
                <c:pt idx="2">
                  <c:v>0.09</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583249012238605"/>
          <c:y val="0.375382255389718"/>
          <c:w val="0.34943866242652"/>
          <c:h val="0.624617744610282"/>
        </c:manualLayout>
      </c:layout>
      <c:overlay val="1"/>
      <c:txPr>
        <a:bodyPr/>
        <a:lstStyle/>
        <a:p>
          <a:pPr>
            <a:defRPr sz="1200"/>
          </a:pPr>
          <a:endParaRPr lang="es-ES"/>
        </a:p>
      </c:txPr>
    </c:legend>
    <c:plotVisOnly val="1"/>
    <c:dispBlanksAs val="gap"/>
    <c:showDLblsOverMax val="0"/>
  </c:chart>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view3D>
      <c:rotX val="0"/>
      <c:rotY val="0"/>
      <c:rAngAx val="0"/>
      <c:perspective val="0"/>
    </c:view3D>
    <c:floor>
      <c:thickness val="0"/>
    </c:floor>
    <c:sideWall>
      <c:thickness val="0"/>
    </c:sideWall>
    <c:backWall>
      <c:thickness val="0"/>
    </c:backWall>
    <c:plotArea>
      <c:layout>
        <c:manualLayout>
          <c:layoutTarget val="inner"/>
          <c:xMode val="edge"/>
          <c:yMode val="edge"/>
          <c:x val="0.194906708195189"/>
          <c:y val="0.0"/>
          <c:w val="0.786049586276412"/>
          <c:h val="0.924639984120844"/>
        </c:manualLayout>
      </c:layout>
      <c:bar3DChart>
        <c:barDir val="col"/>
        <c:grouping val="stacked"/>
        <c:varyColors val="0"/>
        <c:ser>
          <c:idx val="0"/>
          <c:order val="0"/>
          <c:tx>
            <c:strRef>
              <c:f>'A2'!$B$47</c:f>
              <c:strCache>
                <c:ptCount val="1"/>
                <c:pt idx="0">
                  <c:v>SATISFECHO</c:v>
                </c:pt>
              </c:strCache>
            </c:strRef>
          </c:tx>
          <c:spPr>
            <a:solidFill>
              <a:srgbClr val="00FF00"/>
            </a:solidFill>
          </c:spPr>
          <c:invertIfNegative val="0"/>
          <c:dLbls>
            <c:txPr>
              <a:bodyPr/>
              <a:lstStyle/>
              <a:p>
                <a:pPr>
                  <a:defRPr sz="1200"/>
                </a:pPr>
                <a:endParaRPr lang="es-ES"/>
              </a:p>
            </c:txPr>
            <c:showLegendKey val="0"/>
            <c:showVal val="1"/>
            <c:showCatName val="0"/>
            <c:showSerName val="0"/>
            <c:showPercent val="0"/>
            <c:showBubbleSize val="0"/>
            <c:showLeaderLines val="0"/>
          </c:dLbls>
          <c:cat>
            <c:strRef>
              <c:f>'A2'!$C$46:$E$46</c:f>
              <c:strCache>
                <c:ptCount val="3"/>
                <c:pt idx="0">
                  <c:v>TOTAL 2014</c:v>
                </c:pt>
                <c:pt idx="1">
                  <c:v>TOTAL 2012</c:v>
                </c:pt>
                <c:pt idx="2">
                  <c:v>TOTAL 2011</c:v>
                </c:pt>
              </c:strCache>
            </c:strRef>
          </c:cat>
          <c:val>
            <c:numRef>
              <c:f>'A2'!$C$47:$E$47</c:f>
              <c:numCache>
                <c:formatCode>0%</c:formatCode>
                <c:ptCount val="3"/>
                <c:pt idx="0">
                  <c:v>0.4</c:v>
                </c:pt>
                <c:pt idx="1">
                  <c:v>0.29</c:v>
                </c:pt>
                <c:pt idx="2">
                  <c:v>0.41</c:v>
                </c:pt>
              </c:numCache>
            </c:numRef>
          </c:val>
        </c:ser>
        <c:ser>
          <c:idx val="1"/>
          <c:order val="1"/>
          <c:tx>
            <c:strRef>
              <c:f>'A2'!$B$48</c:f>
              <c:strCache>
                <c:ptCount val="1"/>
                <c:pt idx="0">
                  <c:v>MUY SATISFECHO</c:v>
                </c:pt>
              </c:strCache>
            </c:strRef>
          </c:tx>
          <c:spPr>
            <a:solidFill>
              <a:srgbClr val="339933"/>
            </a:solidFill>
          </c:spPr>
          <c:invertIfNegative val="0"/>
          <c:dLbls>
            <c:txPr>
              <a:bodyPr/>
              <a:lstStyle/>
              <a:p>
                <a:pPr>
                  <a:defRPr sz="1200">
                    <a:solidFill>
                      <a:schemeClr val="bg1"/>
                    </a:solidFill>
                  </a:defRPr>
                </a:pPr>
                <a:endParaRPr lang="es-ES"/>
              </a:p>
            </c:txPr>
            <c:showLegendKey val="0"/>
            <c:showVal val="1"/>
            <c:showCatName val="0"/>
            <c:showSerName val="0"/>
            <c:showPercent val="0"/>
            <c:showBubbleSize val="0"/>
            <c:showLeaderLines val="0"/>
          </c:dLbls>
          <c:cat>
            <c:strRef>
              <c:f>'A2'!$C$46:$E$46</c:f>
              <c:strCache>
                <c:ptCount val="3"/>
                <c:pt idx="0">
                  <c:v>TOTAL 2014</c:v>
                </c:pt>
                <c:pt idx="1">
                  <c:v>TOTAL 2012</c:v>
                </c:pt>
                <c:pt idx="2">
                  <c:v>TOTAL 2011</c:v>
                </c:pt>
              </c:strCache>
            </c:strRef>
          </c:cat>
          <c:val>
            <c:numRef>
              <c:f>'A2'!$C$48:$E$48</c:f>
              <c:numCache>
                <c:formatCode>0%</c:formatCode>
                <c:ptCount val="3"/>
                <c:pt idx="0">
                  <c:v>0.53</c:v>
                </c:pt>
                <c:pt idx="1">
                  <c:v>0.66</c:v>
                </c:pt>
                <c:pt idx="2">
                  <c:v>0.55</c:v>
                </c:pt>
              </c:numCache>
            </c:numRef>
          </c:val>
        </c:ser>
        <c:dLbls>
          <c:showLegendKey val="0"/>
          <c:showVal val="0"/>
          <c:showCatName val="0"/>
          <c:showSerName val="0"/>
          <c:showPercent val="0"/>
          <c:showBubbleSize val="0"/>
        </c:dLbls>
        <c:gapWidth val="69"/>
        <c:shape val="cylinder"/>
        <c:axId val="-2071186392"/>
        <c:axId val="-2071183000"/>
        <c:axId val="0"/>
      </c:bar3DChart>
      <c:catAx>
        <c:axId val="-2071186392"/>
        <c:scaling>
          <c:orientation val="minMax"/>
        </c:scaling>
        <c:delete val="0"/>
        <c:axPos val="b"/>
        <c:numFmt formatCode="General" sourceLinked="0"/>
        <c:majorTickMark val="out"/>
        <c:minorTickMark val="none"/>
        <c:tickLblPos val="nextTo"/>
        <c:spPr>
          <a:noFill/>
          <a:ln>
            <a:noFill/>
          </a:ln>
        </c:spPr>
        <c:txPr>
          <a:bodyPr rot="0"/>
          <a:lstStyle/>
          <a:p>
            <a:pPr>
              <a:defRPr sz="1400"/>
            </a:pPr>
            <a:endParaRPr lang="es-ES"/>
          </a:p>
        </c:txPr>
        <c:crossAx val="-2071183000"/>
        <c:crosses val="autoZero"/>
        <c:auto val="1"/>
        <c:lblAlgn val="ctr"/>
        <c:lblOffset val="100"/>
        <c:noMultiLvlLbl val="0"/>
      </c:catAx>
      <c:valAx>
        <c:axId val="-2071183000"/>
        <c:scaling>
          <c:orientation val="minMax"/>
          <c:min val="0.0"/>
        </c:scaling>
        <c:delete val="1"/>
        <c:axPos val="l"/>
        <c:numFmt formatCode="0%" sourceLinked="1"/>
        <c:majorTickMark val="out"/>
        <c:minorTickMark val="none"/>
        <c:tickLblPos val="nextTo"/>
        <c:crossAx val="-2071186392"/>
        <c:crosses val="autoZero"/>
        <c:crossBetween val="between"/>
      </c:valAx>
    </c:plotArea>
    <c:legend>
      <c:legendPos val="l"/>
      <c:layout>
        <c:manualLayout>
          <c:xMode val="edge"/>
          <c:yMode val="edge"/>
          <c:x val="0.0261735297597917"/>
          <c:y val="0.147409146235437"/>
          <c:w val="0.162485926608604"/>
          <c:h val="0.73521304670767"/>
        </c:manualLayout>
      </c:layout>
      <c:overlay val="0"/>
      <c:txPr>
        <a:bodyPr/>
        <a:lstStyle/>
        <a:p>
          <a:pPr>
            <a:defRPr sz="1200"/>
          </a:pPr>
          <a:endParaRPr lang="es-ES"/>
        </a:p>
      </c:txPr>
    </c:legend>
    <c:plotVisOnly val="1"/>
    <c:dispBlanksAs val="gap"/>
    <c:showDLblsOverMax val="0"/>
  </c:chart>
  <c:spPr>
    <a:noFill/>
    <a:ln>
      <a:noFill/>
    </a:ln>
  </c:spPr>
  <c:txPr>
    <a:bodyPr/>
    <a:lstStyle/>
    <a:p>
      <a:pPr>
        <a:defRPr>
          <a:latin typeface="Trebuchet MS" pitchFamily="34" charset="0"/>
        </a:defRPr>
      </a:pPr>
      <a:endParaRPr lang="es-ES"/>
    </a:p>
  </c:txPr>
  <c:externalData r:id="rId2">
    <c:autoUpdate val="1"/>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view3D>
      <c:rotX val="0"/>
      <c:rotY val="0"/>
      <c:rAngAx val="0"/>
      <c:perspective val="0"/>
    </c:view3D>
    <c:floor>
      <c:thickness val="0"/>
    </c:floor>
    <c:sideWall>
      <c:thickness val="0"/>
    </c:sideWall>
    <c:backWall>
      <c:thickness val="0"/>
    </c:backWall>
    <c:plotArea>
      <c:layout>
        <c:manualLayout>
          <c:layoutTarget val="inner"/>
          <c:xMode val="edge"/>
          <c:yMode val="edge"/>
          <c:x val="0.194906708195189"/>
          <c:y val="0.0"/>
          <c:w val="0.786049586276412"/>
          <c:h val="0.924639984120844"/>
        </c:manualLayout>
      </c:layout>
      <c:bar3DChart>
        <c:barDir val="col"/>
        <c:grouping val="stacked"/>
        <c:varyColors val="0"/>
        <c:ser>
          <c:idx val="0"/>
          <c:order val="0"/>
          <c:tx>
            <c:strRef>
              <c:f>'A2'!$B$5</c:f>
              <c:strCache>
                <c:ptCount val="1"/>
                <c:pt idx="0">
                  <c:v>MUY INSATISFECHO</c:v>
                </c:pt>
              </c:strCache>
            </c:strRef>
          </c:tx>
          <c:spPr>
            <a:solidFill>
              <a:srgbClr val="FF0000"/>
            </a:solidFill>
          </c:spPr>
          <c:invertIfNegative val="0"/>
          <c:dLbls>
            <c:txPr>
              <a:bodyPr/>
              <a:lstStyle/>
              <a:p>
                <a:pPr>
                  <a:defRPr sz="1200">
                    <a:solidFill>
                      <a:schemeClr val="bg1"/>
                    </a:solidFill>
                  </a:defRPr>
                </a:pPr>
                <a:endParaRPr lang="es-ES"/>
              </a:p>
            </c:txPr>
            <c:showLegendKey val="0"/>
            <c:showVal val="1"/>
            <c:showCatName val="0"/>
            <c:showSerName val="0"/>
            <c:showPercent val="0"/>
            <c:showBubbleSize val="0"/>
            <c:showLeaderLines val="0"/>
          </c:dLbls>
          <c:cat>
            <c:strRef>
              <c:f>'A2'!$C$4:$L$4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'A2'!$C$5:$L$5</c:f>
              <c:numCache>
                <c:formatCode>0%</c:formatCode>
                <c:ptCount val="10"/>
                <c:pt idx="0">
                  <c:v>0.05</c:v>
                </c:pt>
                <c:pt idx="1">
                  <c:v>0.11</c:v>
                </c:pt>
                <c:pt idx="2">
                  <c:v>0.04</c:v>
                </c:pt>
                <c:pt idx="3">
                  <c:v>0.05</c:v>
                </c:pt>
                <c:pt idx="4">
                  <c:v>0.06</c:v>
                </c:pt>
                <c:pt idx="5">
                  <c:v>0.05</c:v>
                </c:pt>
                <c:pt idx="6">
                  <c:v>0.03</c:v>
                </c:pt>
                <c:pt idx="7">
                  <c:v>0.04</c:v>
                </c:pt>
                <c:pt idx="8">
                  <c:v>0.02</c:v>
                </c:pt>
                <c:pt idx="9">
                  <c:v>0.05</c:v>
                </c:pt>
              </c:numCache>
            </c:numRef>
          </c:val>
        </c:ser>
        <c:ser>
          <c:idx val="1"/>
          <c:order val="1"/>
          <c:tx>
            <c:strRef>
              <c:f>'A2'!$B$6</c:f>
              <c:strCache>
                <c:ptCount val="1"/>
                <c:pt idx="0">
                  <c:v> INSATISFECHO</c:v>
                </c:pt>
              </c:strCache>
            </c:strRef>
          </c:tx>
          <c:spPr>
            <a:solidFill>
              <a:srgbClr val="FF9933"/>
            </a:solidFill>
          </c:spPr>
          <c:invertIfNegative val="0"/>
          <c:cat>
            <c:strRef>
              <c:f>'A2'!$C$4:$L$4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'A2'!$C$6:$L$6</c:f>
              <c:numCache>
                <c:formatCode>0%</c:formatCode>
                <c:ptCount val="10"/>
                <c:pt idx="0">
                  <c:v>0.01</c:v>
                </c:pt>
                <c:pt idx="1">
                  <c:v>0.0</c:v>
                </c:pt>
                <c:pt idx="2">
                  <c:v>0.03</c:v>
                </c:pt>
                <c:pt idx="3">
                  <c:v>0.01</c:v>
                </c:pt>
                <c:pt idx="4">
                  <c:v>0.0</c:v>
                </c:pt>
                <c:pt idx="5">
                  <c:v>0.02</c:v>
                </c:pt>
                <c:pt idx="6">
                  <c:v>0.0</c:v>
                </c:pt>
                <c:pt idx="7">
                  <c:v>0.01</c:v>
                </c:pt>
                <c:pt idx="8">
                  <c:v>0.02</c:v>
                </c:pt>
                <c:pt idx="9">
                  <c:v>0.01</c:v>
                </c:pt>
              </c:numCache>
            </c:numRef>
          </c:val>
        </c:ser>
        <c:ser>
          <c:idx val="2"/>
          <c:order val="2"/>
          <c:tx>
            <c:strRef>
              <c:f>'A2'!$B$7</c:f>
              <c:strCache>
                <c:ptCount val="1"/>
                <c:pt idx="0">
                  <c:v> NI SATISFECHO NI INSATISFECHO</c:v>
                </c:pt>
              </c:strCache>
            </c:strRef>
          </c:tx>
          <c:spPr>
            <a:solidFill>
              <a:srgbClr val="FFFF00"/>
            </a:solidFill>
          </c:spPr>
          <c:invertIfNegative val="0"/>
          <c:dLbls>
            <c:showLegendKey val="0"/>
            <c:showVal val="1"/>
            <c:showCatName val="0"/>
            <c:showSerName val="0"/>
            <c:showPercent val="0"/>
            <c:showBubbleSize val="0"/>
            <c:showLeaderLines val="0"/>
          </c:dLbls>
          <c:cat>
            <c:strRef>
              <c:f>'A2'!$C$4:$L$4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'A2'!$C$7:$L$7</c:f>
              <c:numCache>
                <c:formatCode>0%</c:formatCode>
                <c:ptCount val="10"/>
                <c:pt idx="0">
                  <c:v>0.01</c:v>
                </c:pt>
                <c:pt idx="1">
                  <c:v>0.07</c:v>
                </c:pt>
                <c:pt idx="2">
                  <c:v>0.0</c:v>
                </c:pt>
                <c:pt idx="3">
                  <c:v>0.01</c:v>
                </c:pt>
                <c:pt idx="4">
                  <c:v>0.01</c:v>
                </c:pt>
                <c:pt idx="5">
                  <c:v>0.01</c:v>
                </c:pt>
                <c:pt idx="6">
                  <c:v>0.0</c:v>
                </c:pt>
                <c:pt idx="7">
                  <c:v>0.01</c:v>
                </c:pt>
                <c:pt idx="8">
                  <c:v>0.02</c:v>
                </c:pt>
                <c:pt idx="9">
                  <c:v>0.01</c:v>
                </c:pt>
              </c:numCache>
            </c:numRef>
          </c:val>
        </c:ser>
        <c:ser>
          <c:idx val="3"/>
          <c:order val="3"/>
          <c:tx>
            <c:strRef>
              <c:f>'A2'!$B$8</c:f>
              <c:strCache>
                <c:ptCount val="1"/>
                <c:pt idx="0">
                  <c:v>SATISFECHO</c:v>
                </c:pt>
              </c:strCache>
            </c:strRef>
          </c:tx>
          <c:spPr>
            <a:solidFill>
              <a:srgbClr val="00FF00"/>
            </a:solidFill>
          </c:spPr>
          <c:invertIfNegative val="0"/>
          <c:dLbls>
            <c:showLegendKey val="0"/>
            <c:showVal val="1"/>
            <c:showCatName val="0"/>
            <c:showSerName val="0"/>
            <c:showPercent val="0"/>
            <c:showBubbleSize val="0"/>
            <c:showLeaderLines val="0"/>
          </c:dLbls>
          <c:cat>
            <c:strRef>
              <c:f>'A2'!$C$4:$L$4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'A2'!$C$8:$L$8</c:f>
              <c:numCache>
                <c:formatCode>0%</c:formatCode>
                <c:ptCount val="10"/>
                <c:pt idx="0">
                  <c:v>0.4</c:v>
                </c:pt>
                <c:pt idx="1">
                  <c:v>0.44</c:v>
                </c:pt>
                <c:pt idx="2">
                  <c:v>0.37</c:v>
                </c:pt>
                <c:pt idx="3">
                  <c:v>0.4</c:v>
                </c:pt>
                <c:pt idx="4">
                  <c:v>0.35</c:v>
                </c:pt>
                <c:pt idx="5">
                  <c:v>0.45</c:v>
                </c:pt>
                <c:pt idx="6">
                  <c:v>0.17</c:v>
                </c:pt>
                <c:pt idx="7">
                  <c:v>0.42</c:v>
                </c:pt>
                <c:pt idx="8">
                  <c:v>0.38</c:v>
                </c:pt>
                <c:pt idx="9">
                  <c:v>0.38</c:v>
                </c:pt>
              </c:numCache>
            </c:numRef>
          </c:val>
        </c:ser>
        <c:ser>
          <c:idx val="4"/>
          <c:order val="4"/>
          <c:tx>
            <c:strRef>
              <c:f>'A2'!$B$9</c:f>
              <c:strCache>
                <c:ptCount val="1"/>
                <c:pt idx="0">
                  <c:v>MUY SATISFECHO</c:v>
                </c:pt>
              </c:strCache>
            </c:strRef>
          </c:tx>
          <c:spPr>
            <a:solidFill>
              <a:srgbClr val="339933"/>
            </a:solidFill>
          </c:spPr>
          <c:invertIfNegative val="0"/>
          <c:dLbls>
            <c:txPr>
              <a:bodyPr/>
              <a:lstStyle/>
              <a:p>
                <a:pPr>
                  <a:defRPr>
                    <a:solidFill>
                      <a:schemeClr val="bg1"/>
                    </a:solidFill>
                  </a:defRPr>
                </a:pPr>
                <a:endParaRPr lang="es-ES"/>
              </a:p>
            </c:txPr>
            <c:showLegendKey val="0"/>
            <c:showVal val="1"/>
            <c:showCatName val="0"/>
            <c:showSerName val="0"/>
            <c:showPercent val="0"/>
            <c:showBubbleSize val="0"/>
            <c:showLeaderLines val="0"/>
          </c:dLbls>
          <c:cat>
            <c:strRef>
              <c:f>'A2'!$C$4:$L$4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'A2'!$C$9:$L$9</c:f>
              <c:numCache>
                <c:formatCode>0%</c:formatCode>
                <c:ptCount val="10"/>
                <c:pt idx="0">
                  <c:v>0.53</c:v>
                </c:pt>
                <c:pt idx="1">
                  <c:v>0.38</c:v>
                </c:pt>
                <c:pt idx="2">
                  <c:v>0.56</c:v>
                </c:pt>
                <c:pt idx="3">
                  <c:v>0.53</c:v>
                </c:pt>
                <c:pt idx="4">
                  <c:v>0.58</c:v>
                </c:pt>
                <c:pt idx="5">
                  <c:v>0.47</c:v>
                </c:pt>
                <c:pt idx="6">
                  <c:v>0.8</c:v>
                </c:pt>
                <c:pt idx="7">
                  <c:v>0.51</c:v>
                </c:pt>
                <c:pt idx="8">
                  <c:v>0.57</c:v>
                </c:pt>
                <c:pt idx="9">
                  <c:v>0.55</c:v>
                </c:pt>
              </c:numCache>
            </c:numRef>
          </c:val>
        </c:ser>
        <c:ser>
          <c:idx val="5"/>
          <c:order val="5"/>
          <c:tx>
            <c:strRef>
              <c:f>'A2'!$B$10</c:f>
              <c:strCache>
                <c:ptCount val="1"/>
                <c:pt idx="0">
                  <c:v>NO SABE</c:v>
                </c:pt>
              </c:strCache>
            </c:strRef>
          </c:tx>
          <c:spPr>
            <a:solidFill>
              <a:srgbClr val="FFFFFF">
                <a:lumMod val="65000"/>
              </a:srgbClr>
            </a:solidFill>
            <a:ln>
              <a:solidFill>
                <a:srgbClr val="FFFFFF"/>
              </a:solidFill>
            </a:ln>
          </c:spPr>
          <c:invertIfNegative val="0"/>
          <c:cat>
            <c:strRef>
              <c:f>'A2'!$C$4:$L$4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'A2'!$C$10:$L$10</c:f>
              <c:numCache>
                <c:formatCode>0%</c:formatCode>
                <c:ptCount val="10"/>
                <c:pt idx="0">
                  <c:v>0.0</c:v>
                </c:pt>
                <c:pt idx="1">
                  <c:v>0.0</c:v>
                </c:pt>
                <c:pt idx="2">
                  <c:v>0.0</c:v>
                </c:pt>
                <c:pt idx="3">
                  <c:v>0.01</c:v>
                </c:pt>
                <c:pt idx="4">
                  <c:v>0.0</c:v>
                </c:pt>
                <c:pt idx="5">
                  <c:v>0.01</c:v>
                </c:pt>
                <c:pt idx="6">
                  <c:v>0.0</c:v>
                </c:pt>
                <c:pt idx="7">
                  <c:v>0.01</c:v>
                </c:pt>
                <c:pt idx="8">
                  <c:v>0.0</c:v>
                </c:pt>
                <c:pt idx="9">
                  <c:v>0.0</c:v>
                </c:pt>
              </c:numCache>
            </c:numRef>
          </c:val>
        </c:ser>
        <c:dLbls>
          <c:showLegendKey val="0"/>
          <c:showVal val="0"/>
          <c:showCatName val="0"/>
          <c:showSerName val="0"/>
          <c:showPercent val="0"/>
          <c:showBubbleSize val="0"/>
        </c:dLbls>
        <c:gapWidth val="69"/>
        <c:shape val="cylinder"/>
        <c:axId val="2089726648"/>
        <c:axId val="2089730088"/>
        <c:axId val="0"/>
      </c:bar3DChart>
      <c:catAx>
        <c:axId val="2089726648"/>
        <c:scaling>
          <c:orientation val="minMax"/>
        </c:scaling>
        <c:delete val="0"/>
        <c:axPos val="b"/>
        <c:numFmt formatCode="General" sourceLinked="0"/>
        <c:majorTickMark val="out"/>
        <c:minorTickMark val="none"/>
        <c:tickLblPos val="nextTo"/>
        <c:spPr>
          <a:noFill/>
          <a:ln>
            <a:noFill/>
          </a:ln>
        </c:spPr>
        <c:txPr>
          <a:bodyPr rot="0"/>
          <a:lstStyle/>
          <a:p>
            <a:pPr>
              <a:defRPr sz="800"/>
            </a:pPr>
            <a:endParaRPr lang="es-ES"/>
          </a:p>
        </c:txPr>
        <c:crossAx val="2089730088"/>
        <c:crosses val="autoZero"/>
        <c:auto val="1"/>
        <c:lblAlgn val="ctr"/>
        <c:lblOffset val="100"/>
        <c:noMultiLvlLbl val="0"/>
      </c:catAx>
      <c:valAx>
        <c:axId val="2089730088"/>
        <c:scaling>
          <c:orientation val="minMax"/>
          <c:min val="0.0"/>
        </c:scaling>
        <c:delete val="1"/>
        <c:axPos val="l"/>
        <c:numFmt formatCode="0%" sourceLinked="1"/>
        <c:majorTickMark val="out"/>
        <c:minorTickMark val="none"/>
        <c:tickLblPos val="nextTo"/>
        <c:crossAx val="2089726648"/>
        <c:crosses val="autoZero"/>
        <c:crossBetween val="between"/>
      </c:valAx>
    </c:plotArea>
    <c:legend>
      <c:legendPos val="l"/>
      <c:layout>
        <c:manualLayout>
          <c:xMode val="edge"/>
          <c:yMode val="edge"/>
          <c:x val="0.0261735297597917"/>
          <c:y val="0.147409146235437"/>
          <c:w val="0.162485926608604"/>
          <c:h val="0.828364689500046"/>
        </c:manualLayout>
      </c:layout>
      <c:overlay val="0"/>
      <c:txPr>
        <a:bodyPr/>
        <a:lstStyle/>
        <a:p>
          <a:pPr>
            <a:defRPr sz="1200"/>
          </a:pPr>
          <a:endParaRPr lang="es-ES"/>
        </a:p>
      </c:txPr>
    </c:legend>
    <c:plotVisOnly val="1"/>
    <c:dispBlanksAs val="gap"/>
    <c:showDLblsOverMax val="0"/>
  </c:chart>
  <c:spPr>
    <a:noFill/>
    <a:ln>
      <a:noFill/>
    </a:ln>
  </c:spPr>
  <c:txPr>
    <a:bodyPr/>
    <a:lstStyle/>
    <a:p>
      <a:pPr>
        <a:defRPr>
          <a:latin typeface="Trebuchet MS" pitchFamily="34" charset="0"/>
        </a:defRPr>
      </a:pPr>
      <a:endParaRPr lang="es-ES"/>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view3D>
      <c:rotX val="0"/>
      <c:rotY val="0"/>
      <c:rAngAx val="0"/>
      <c:perspective val="0"/>
    </c:view3D>
    <c:floor>
      <c:thickness val="0"/>
    </c:floor>
    <c:sideWall>
      <c:thickness val="0"/>
    </c:sideWall>
    <c:backWall>
      <c:thickness val="0"/>
    </c:backWall>
    <c:plotArea>
      <c:layout>
        <c:manualLayout>
          <c:layoutTarget val="inner"/>
          <c:xMode val="edge"/>
          <c:yMode val="edge"/>
          <c:x val="0.194906708195189"/>
          <c:y val="0.0"/>
          <c:w val="0.786049586276412"/>
          <c:h val="0.924639984120844"/>
        </c:manualLayout>
      </c:layout>
      <c:bar3DChart>
        <c:barDir val="col"/>
        <c:grouping val="stacked"/>
        <c:varyColors val="0"/>
        <c:ser>
          <c:idx val="0"/>
          <c:order val="0"/>
          <c:tx>
            <c:strRef>
              <c:f>'F4'!$B$5</c:f>
              <c:strCache>
                <c:ptCount val="1"/>
                <c:pt idx="0">
                  <c:v>Hablaría mal del servicio de LACNIC, aún si no me piden opinión</c:v>
                </c:pt>
              </c:strCache>
            </c:strRef>
          </c:tx>
          <c:spPr>
            <a:solidFill>
              <a:srgbClr val="FF0000"/>
            </a:solidFill>
          </c:spPr>
          <c:invertIfNegative val="0"/>
          <c:cat>
            <c:strRef>
              <c:f>'F4'!$C$4:$L$4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'F4'!$C$5:$L$5</c:f>
              <c:numCache>
                <c:formatCode>0%</c:formatCode>
                <c:ptCount val="10"/>
                <c:pt idx="0">
                  <c:v>0.0</c:v>
                </c:pt>
                <c:pt idx="1">
                  <c:v>0.0</c:v>
                </c:pt>
                <c:pt idx="2">
                  <c:v>0.0</c:v>
                </c:pt>
                <c:pt idx="3">
                  <c:v>0.0</c:v>
                </c:pt>
                <c:pt idx="4">
                  <c:v>0.0</c:v>
                </c:pt>
                <c:pt idx="5">
                  <c:v>0.0</c:v>
                </c:pt>
                <c:pt idx="6">
                  <c:v>0.0</c:v>
                </c:pt>
                <c:pt idx="7">
                  <c:v>0.0</c:v>
                </c:pt>
                <c:pt idx="8">
                  <c:v>0.0</c:v>
                </c:pt>
                <c:pt idx="9">
                  <c:v>0.0</c:v>
                </c:pt>
              </c:numCache>
            </c:numRef>
          </c:val>
        </c:ser>
        <c:ser>
          <c:idx val="1"/>
          <c:order val="1"/>
          <c:tx>
            <c:strRef>
              <c:f>'F4'!$B$6</c:f>
              <c:strCache>
                <c:ptCount val="1"/>
                <c:pt idx="0">
                  <c:v>Hablaría mal del servicio de LACNIC, si alguien me pide opinión</c:v>
                </c:pt>
              </c:strCache>
            </c:strRef>
          </c:tx>
          <c:spPr>
            <a:solidFill>
              <a:srgbClr val="FF9933"/>
            </a:solidFill>
          </c:spPr>
          <c:invertIfNegative val="0"/>
          <c:dLbls>
            <c:dLbl>
              <c:idx val="3"/>
              <c:layout/>
              <c:showLegendKey val="0"/>
              <c:showVal val="1"/>
              <c:showCatName val="0"/>
              <c:showSerName val="0"/>
              <c:showPercent val="0"/>
              <c:showBubbleSize val="0"/>
            </c:dLbl>
            <c:dLbl>
              <c:idx val="5"/>
              <c:layout/>
              <c:showLegendKey val="0"/>
              <c:showVal val="1"/>
              <c:showCatName val="0"/>
              <c:showSerName val="0"/>
              <c:showPercent val="0"/>
              <c:showBubbleSize val="0"/>
            </c:dLbl>
            <c:dLbl>
              <c:idx val="7"/>
              <c:layout/>
              <c:showLegendKey val="0"/>
              <c:showVal val="1"/>
              <c:showCatName val="0"/>
              <c:showSerName val="0"/>
              <c:showPercent val="0"/>
              <c:showBubbleSize val="0"/>
            </c:dLbl>
            <c:showLegendKey val="0"/>
            <c:showVal val="0"/>
            <c:showCatName val="0"/>
            <c:showSerName val="0"/>
            <c:showPercent val="0"/>
            <c:showBubbleSize val="0"/>
          </c:dLbls>
          <c:cat>
            <c:strRef>
              <c:f>'F4'!$C$4:$L$4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'F4'!$C$6:$L$6</c:f>
              <c:numCache>
                <c:formatCode>0%</c:formatCode>
                <c:ptCount val="10"/>
                <c:pt idx="0">
                  <c:v>0.0</c:v>
                </c:pt>
                <c:pt idx="1">
                  <c:v>0.0</c:v>
                </c:pt>
                <c:pt idx="2">
                  <c:v>0.0</c:v>
                </c:pt>
                <c:pt idx="3">
                  <c:v>0.01</c:v>
                </c:pt>
                <c:pt idx="4">
                  <c:v>0.0</c:v>
                </c:pt>
                <c:pt idx="5">
                  <c:v>0.01</c:v>
                </c:pt>
                <c:pt idx="6">
                  <c:v>0.0</c:v>
                </c:pt>
                <c:pt idx="7">
                  <c:v>0.01</c:v>
                </c:pt>
                <c:pt idx="8">
                  <c:v>0.0</c:v>
                </c:pt>
                <c:pt idx="9">
                  <c:v>0.0</c:v>
                </c:pt>
              </c:numCache>
            </c:numRef>
          </c:val>
        </c:ser>
        <c:ser>
          <c:idx val="2"/>
          <c:order val="2"/>
          <c:tx>
            <c:strRef>
              <c:f>'F4'!$B$7</c:f>
              <c:strCache>
                <c:ptCount val="1"/>
                <c:pt idx="0">
                  <c:v>Sería neutral respecto a LACNIC, si alguien me pide opinión</c:v>
                </c:pt>
              </c:strCache>
            </c:strRef>
          </c:tx>
          <c:spPr>
            <a:solidFill>
              <a:srgbClr val="FFFF00"/>
            </a:solidFill>
          </c:spPr>
          <c:invertIfNegative val="0"/>
          <c:dLbls>
            <c:showLegendKey val="0"/>
            <c:showVal val="1"/>
            <c:showCatName val="0"/>
            <c:showSerName val="0"/>
            <c:showPercent val="0"/>
            <c:showBubbleSize val="0"/>
            <c:showLeaderLines val="0"/>
          </c:dLbls>
          <c:cat>
            <c:strRef>
              <c:f>'F4'!$C$4:$L$4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'F4'!$C$7:$L$7</c:f>
              <c:numCache>
                <c:formatCode>0%</c:formatCode>
                <c:ptCount val="10"/>
                <c:pt idx="0">
                  <c:v>0.08</c:v>
                </c:pt>
                <c:pt idx="1">
                  <c:v>0.13</c:v>
                </c:pt>
                <c:pt idx="2">
                  <c:v>0.06</c:v>
                </c:pt>
                <c:pt idx="3">
                  <c:v>0.08</c:v>
                </c:pt>
                <c:pt idx="4">
                  <c:v>0.1</c:v>
                </c:pt>
                <c:pt idx="5">
                  <c:v>0.07</c:v>
                </c:pt>
                <c:pt idx="6">
                  <c:v>0.04</c:v>
                </c:pt>
                <c:pt idx="7">
                  <c:v>0.07</c:v>
                </c:pt>
                <c:pt idx="8">
                  <c:v>0.12</c:v>
                </c:pt>
                <c:pt idx="9">
                  <c:v>0.07</c:v>
                </c:pt>
              </c:numCache>
            </c:numRef>
          </c:val>
        </c:ser>
        <c:ser>
          <c:idx val="3"/>
          <c:order val="3"/>
          <c:tx>
            <c:strRef>
              <c:f>'F4'!$B$8</c:f>
              <c:strCache>
                <c:ptCount val="1"/>
                <c:pt idx="0">
                  <c:v>Hablaría bien de LACNIC, si alguien me pide opinión</c:v>
                </c:pt>
              </c:strCache>
            </c:strRef>
          </c:tx>
          <c:spPr>
            <a:solidFill>
              <a:srgbClr val="00FF00"/>
            </a:solidFill>
          </c:spPr>
          <c:invertIfNegative val="0"/>
          <c:dLbls>
            <c:showLegendKey val="0"/>
            <c:showVal val="1"/>
            <c:showCatName val="0"/>
            <c:showSerName val="0"/>
            <c:showPercent val="0"/>
            <c:showBubbleSize val="0"/>
            <c:showLeaderLines val="0"/>
          </c:dLbls>
          <c:cat>
            <c:strRef>
              <c:f>'F4'!$C$4:$L$4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'F4'!$C$8:$L$8</c:f>
              <c:numCache>
                <c:formatCode>0%</c:formatCode>
                <c:ptCount val="10"/>
                <c:pt idx="0">
                  <c:v>0.46</c:v>
                </c:pt>
                <c:pt idx="1">
                  <c:v>0.5</c:v>
                </c:pt>
                <c:pt idx="2">
                  <c:v>0.44</c:v>
                </c:pt>
                <c:pt idx="3">
                  <c:v>0.47</c:v>
                </c:pt>
                <c:pt idx="4">
                  <c:v>0.44</c:v>
                </c:pt>
                <c:pt idx="5">
                  <c:v>0.5</c:v>
                </c:pt>
                <c:pt idx="6">
                  <c:v>0.29</c:v>
                </c:pt>
                <c:pt idx="7">
                  <c:v>0.48</c:v>
                </c:pt>
                <c:pt idx="8">
                  <c:v>0.39</c:v>
                </c:pt>
                <c:pt idx="9">
                  <c:v>0.46</c:v>
                </c:pt>
              </c:numCache>
            </c:numRef>
          </c:val>
        </c:ser>
        <c:ser>
          <c:idx val="4"/>
          <c:order val="4"/>
          <c:tx>
            <c:strRef>
              <c:f>'F4'!$B$9</c:f>
              <c:strCache>
                <c:ptCount val="1"/>
                <c:pt idx="0">
                  <c:v>Hablaría bien de LACNIC, incluso si no me piden opinión</c:v>
                </c:pt>
              </c:strCache>
            </c:strRef>
          </c:tx>
          <c:spPr>
            <a:solidFill>
              <a:srgbClr val="339933"/>
            </a:solidFill>
          </c:spPr>
          <c:invertIfNegative val="0"/>
          <c:dLbls>
            <c:txPr>
              <a:bodyPr/>
              <a:lstStyle/>
              <a:p>
                <a:pPr>
                  <a:defRPr>
                    <a:solidFill>
                      <a:schemeClr val="bg1"/>
                    </a:solidFill>
                  </a:defRPr>
                </a:pPr>
                <a:endParaRPr lang="es-ES"/>
              </a:p>
            </c:txPr>
            <c:showLegendKey val="0"/>
            <c:showVal val="1"/>
            <c:showCatName val="0"/>
            <c:showSerName val="0"/>
            <c:showPercent val="0"/>
            <c:showBubbleSize val="0"/>
            <c:showLeaderLines val="0"/>
          </c:dLbls>
          <c:cat>
            <c:strRef>
              <c:f>'F4'!$C$4:$L$4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'F4'!$C$9:$L$9</c:f>
              <c:numCache>
                <c:formatCode>0%</c:formatCode>
                <c:ptCount val="10"/>
                <c:pt idx="0">
                  <c:v>0.45</c:v>
                </c:pt>
                <c:pt idx="1">
                  <c:v>0.37</c:v>
                </c:pt>
                <c:pt idx="2">
                  <c:v>0.5</c:v>
                </c:pt>
                <c:pt idx="3">
                  <c:v>0.44</c:v>
                </c:pt>
                <c:pt idx="4">
                  <c:v>0.45</c:v>
                </c:pt>
                <c:pt idx="5">
                  <c:v>0.42</c:v>
                </c:pt>
                <c:pt idx="6">
                  <c:v>0.67</c:v>
                </c:pt>
                <c:pt idx="7">
                  <c:v>0.44</c:v>
                </c:pt>
                <c:pt idx="8">
                  <c:v>0.47</c:v>
                </c:pt>
                <c:pt idx="9">
                  <c:v>0.47</c:v>
                </c:pt>
              </c:numCache>
            </c:numRef>
          </c:val>
        </c:ser>
        <c:ser>
          <c:idx val="5"/>
          <c:order val="5"/>
          <c:tx>
            <c:strRef>
              <c:f>'F4'!$B$10</c:f>
              <c:strCache>
                <c:ptCount val="1"/>
                <c:pt idx="0">
                  <c:v>No sabe</c:v>
                </c:pt>
              </c:strCache>
            </c:strRef>
          </c:tx>
          <c:spPr>
            <a:solidFill>
              <a:srgbClr val="FFFFFF">
                <a:lumMod val="65000"/>
              </a:srgbClr>
            </a:solidFill>
            <a:ln>
              <a:solidFill>
                <a:srgbClr val="FFFFFF"/>
              </a:solidFill>
            </a:ln>
          </c:spPr>
          <c:invertIfNegative val="0"/>
          <c:cat>
            <c:strRef>
              <c:f>'F4'!$C$4:$L$4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'F4'!$C$10:$L$10</c:f>
              <c:numCache>
                <c:formatCode>0%</c:formatCode>
                <c:ptCount val="10"/>
                <c:pt idx="0">
                  <c:v>0.0</c:v>
                </c:pt>
                <c:pt idx="1">
                  <c:v>0.0</c:v>
                </c:pt>
                <c:pt idx="2">
                  <c:v>0.0</c:v>
                </c:pt>
                <c:pt idx="3">
                  <c:v>0.01</c:v>
                </c:pt>
                <c:pt idx="4">
                  <c:v>0.0</c:v>
                </c:pt>
                <c:pt idx="5">
                  <c:v>0.01</c:v>
                </c:pt>
                <c:pt idx="6">
                  <c:v>0.0</c:v>
                </c:pt>
                <c:pt idx="7">
                  <c:v>0.0</c:v>
                </c:pt>
                <c:pt idx="8">
                  <c:v>0.01</c:v>
                </c:pt>
                <c:pt idx="9">
                  <c:v>0.0</c:v>
                </c:pt>
              </c:numCache>
            </c:numRef>
          </c:val>
        </c:ser>
        <c:dLbls>
          <c:showLegendKey val="0"/>
          <c:showVal val="0"/>
          <c:showCatName val="0"/>
          <c:showSerName val="0"/>
          <c:showPercent val="0"/>
          <c:showBubbleSize val="0"/>
        </c:dLbls>
        <c:gapWidth val="71"/>
        <c:gapDepth val="64"/>
        <c:shape val="cylinder"/>
        <c:axId val="2088913320"/>
        <c:axId val="2088916760"/>
        <c:axId val="0"/>
      </c:bar3DChart>
      <c:catAx>
        <c:axId val="2088913320"/>
        <c:scaling>
          <c:orientation val="minMax"/>
        </c:scaling>
        <c:delete val="0"/>
        <c:axPos val="b"/>
        <c:numFmt formatCode="General" sourceLinked="0"/>
        <c:majorTickMark val="out"/>
        <c:minorTickMark val="none"/>
        <c:tickLblPos val="nextTo"/>
        <c:spPr>
          <a:noFill/>
          <a:ln>
            <a:noFill/>
          </a:ln>
        </c:spPr>
        <c:txPr>
          <a:bodyPr rot="0"/>
          <a:lstStyle/>
          <a:p>
            <a:pPr>
              <a:defRPr sz="800"/>
            </a:pPr>
            <a:endParaRPr lang="es-ES"/>
          </a:p>
        </c:txPr>
        <c:crossAx val="2088916760"/>
        <c:crosses val="autoZero"/>
        <c:auto val="1"/>
        <c:lblAlgn val="ctr"/>
        <c:lblOffset val="100"/>
        <c:noMultiLvlLbl val="0"/>
      </c:catAx>
      <c:valAx>
        <c:axId val="2088916760"/>
        <c:scaling>
          <c:orientation val="minMax"/>
          <c:min val="0.0"/>
        </c:scaling>
        <c:delete val="1"/>
        <c:axPos val="l"/>
        <c:numFmt formatCode="0%" sourceLinked="1"/>
        <c:majorTickMark val="out"/>
        <c:minorTickMark val="none"/>
        <c:tickLblPos val="nextTo"/>
        <c:crossAx val="2088913320"/>
        <c:crosses val="autoZero"/>
        <c:crossBetween val="between"/>
      </c:valAx>
    </c:plotArea>
    <c:legend>
      <c:legendPos val="l"/>
      <c:layout>
        <c:manualLayout>
          <c:xMode val="edge"/>
          <c:yMode val="edge"/>
          <c:x val="0.0261735297597917"/>
          <c:y val="0.147409146235437"/>
          <c:w val="0.162485926608604"/>
          <c:h val="0.763440810025972"/>
        </c:manualLayout>
      </c:layout>
      <c:overlay val="0"/>
      <c:txPr>
        <a:bodyPr/>
        <a:lstStyle/>
        <a:p>
          <a:pPr>
            <a:defRPr sz="1000"/>
          </a:pPr>
          <a:endParaRPr lang="es-ES"/>
        </a:p>
      </c:txPr>
    </c:legend>
    <c:plotVisOnly val="1"/>
    <c:dispBlanksAs val="gap"/>
    <c:showDLblsOverMax val="0"/>
  </c:chart>
  <c:spPr>
    <a:noFill/>
    <a:ln>
      <a:noFill/>
    </a:ln>
  </c:spPr>
  <c:txPr>
    <a:bodyPr/>
    <a:lstStyle/>
    <a:p>
      <a:pPr>
        <a:defRPr>
          <a:latin typeface="Trebuchet MS" pitchFamily="34" charset="0"/>
        </a:defRPr>
      </a:pPr>
      <a:endParaRPr lang="es-ES"/>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view3D>
      <c:rotX val="0"/>
      <c:rotY val="0"/>
      <c:rAngAx val="0"/>
      <c:perspective val="0"/>
    </c:view3D>
    <c:floor>
      <c:thickness val="0"/>
    </c:floor>
    <c:sideWall>
      <c:thickness val="0"/>
    </c:sideWall>
    <c:backWall>
      <c:thickness val="0"/>
    </c:backWall>
    <c:plotArea>
      <c:layout>
        <c:manualLayout>
          <c:layoutTarget val="inner"/>
          <c:xMode val="edge"/>
          <c:yMode val="edge"/>
          <c:x val="0.194906708195189"/>
          <c:y val="0.0"/>
          <c:w val="0.786049586276412"/>
          <c:h val="0.924639984120844"/>
        </c:manualLayout>
      </c:layout>
      <c:bar3DChart>
        <c:barDir val="col"/>
        <c:grouping val="stacked"/>
        <c:varyColors val="0"/>
        <c:ser>
          <c:idx val="0"/>
          <c:order val="0"/>
          <c:tx>
            <c:strRef>
              <c:f>'F1'!$B$5</c:f>
              <c:strCache>
                <c:ptCount val="1"/>
                <c:pt idx="0">
                  <c:v>Si</c:v>
                </c:pt>
              </c:strCache>
            </c:strRef>
          </c:tx>
          <c:spPr>
            <a:solidFill>
              <a:srgbClr val="FF0000"/>
            </a:solidFill>
          </c:spPr>
          <c:invertIfNegative val="0"/>
          <c:dLbls>
            <c:dLbl>
              <c:idx val="1"/>
              <c:delete val="1"/>
            </c:dLbl>
            <c:dLbl>
              <c:idx val="6"/>
              <c:delete val="1"/>
            </c:dLbl>
            <c:txPr>
              <a:bodyPr/>
              <a:lstStyle/>
              <a:p>
                <a:pPr>
                  <a:defRPr>
                    <a:solidFill>
                      <a:schemeClr val="bg1"/>
                    </a:solidFill>
                  </a:defRPr>
                </a:pPr>
                <a:endParaRPr lang="es-ES"/>
              </a:p>
            </c:txPr>
            <c:showLegendKey val="0"/>
            <c:showVal val="1"/>
            <c:showCatName val="0"/>
            <c:showSerName val="0"/>
            <c:showPercent val="0"/>
            <c:showBubbleSize val="0"/>
            <c:showLeaderLines val="0"/>
          </c:dLbls>
          <c:cat>
            <c:strRef>
              <c:f>'F1'!$C$4:$L$4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'F1'!$C$5:$L$5</c:f>
              <c:numCache>
                <c:formatCode>0%</c:formatCode>
                <c:ptCount val="10"/>
                <c:pt idx="0">
                  <c:v>0.04</c:v>
                </c:pt>
                <c:pt idx="1">
                  <c:v>0.0</c:v>
                </c:pt>
                <c:pt idx="2">
                  <c:v>0.05</c:v>
                </c:pt>
                <c:pt idx="3">
                  <c:v>0.03</c:v>
                </c:pt>
                <c:pt idx="4">
                  <c:v>0.03</c:v>
                </c:pt>
                <c:pt idx="5">
                  <c:v>0.04</c:v>
                </c:pt>
                <c:pt idx="6">
                  <c:v>0.0</c:v>
                </c:pt>
                <c:pt idx="7">
                  <c:v>0.03</c:v>
                </c:pt>
                <c:pt idx="8">
                  <c:v>0.06</c:v>
                </c:pt>
                <c:pt idx="9">
                  <c:v>0.03</c:v>
                </c:pt>
              </c:numCache>
            </c:numRef>
          </c:val>
        </c:ser>
        <c:ser>
          <c:idx val="1"/>
          <c:order val="1"/>
          <c:tx>
            <c:strRef>
              <c:f>'F1'!$B$6</c:f>
              <c:strCache>
                <c:ptCount val="1"/>
                <c:pt idx="0">
                  <c:v>No</c:v>
                </c:pt>
              </c:strCache>
            </c:strRef>
          </c:tx>
          <c:spPr>
            <a:solidFill>
              <a:srgbClr val="00FF00"/>
            </a:solidFill>
          </c:spPr>
          <c:invertIfNegative val="0"/>
          <c:dLbls>
            <c:showLegendKey val="0"/>
            <c:showVal val="1"/>
            <c:showCatName val="0"/>
            <c:showSerName val="0"/>
            <c:showPercent val="0"/>
            <c:showBubbleSize val="0"/>
            <c:showLeaderLines val="0"/>
          </c:dLbls>
          <c:cat>
            <c:strRef>
              <c:f>'F1'!$C$4:$L$4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'F1'!$C$6:$L$6</c:f>
              <c:numCache>
                <c:formatCode>0%</c:formatCode>
                <c:ptCount val="10"/>
                <c:pt idx="0">
                  <c:v>0.96</c:v>
                </c:pt>
                <c:pt idx="1">
                  <c:v>1.0</c:v>
                </c:pt>
                <c:pt idx="2">
                  <c:v>0.95</c:v>
                </c:pt>
                <c:pt idx="3">
                  <c:v>0.97</c:v>
                </c:pt>
                <c:pt idx="4">
                  <c:v>0.97</c:v>
                </c:pt>
                <c:pt idx="5">
                  <c:v>0.96</c:v>
                </c:pt>
                <c:pt idx="6">
                  <c:v>1.0</c:v>
                </c:pt>
                <c:pt idx="7">
                  <c:v>0.97</c:v>
                </c:pt>
                <c:pt idx="8">
                  <c:v>0.94</c:v>
                </c:pt>
                <c:pt idx="9">
                  <c:v>0.97</c:v>
                </c:pt>
              </c:numCache>
            </c:numRef>
          </c:val>
        </c:ser>
        <c:dLbls>
          <c:showLegendKey val="0"/>
          <c:showVal val="0"/>
          <c:showCatName val="0"/>
          <c:showSerName val="0"/>
          <c:showPercent val="0"/>
          <c:showBubbleSize val="0"/>
        </c:dLbls>
        <c:gapWidth val="71"/>
        <c:gapDepth val="64"/>
        <c:shape val="cylinder"/>
        <c:axId val="-2075764152"/>
        <c:axId val="-2075760696"/>
        <c:axId val="0"/>
      </c:bar3DChart>
      <c:catAx>
        <c:axId val="-2075764152"/>
        <c:scaling>
          <c:orientation val="minMax"/>
        </c:scaling>
        <c:delete val="0"/>
        <c:axPos val="b"/>
        <c:numFmt formatCode="General" sourceLinked="0"/>
        <c:majorTickMark val="out"/>
        <c:minorTickMark val="none"/>
        <c:tickLblPos val="nextTo"/>
        <c:spPr>
          <a:noFill/>
          <a:ln>
            <a:noFill/>
          </a:ln>
        </c:spPr>
        <c:txPr>
          <a:bodyPr rot="0"/>
          <a:lstStyle/>
          <a:p>
            <a:pPr>
              <a:defRPr sz="800"/>
            </a:pPr>
            <a:endParaRPr lang="es-ES"/>
          </a:p>
        </c:txPr>
        <c:crossAx val="-2075760696"/>
        <c:crosses val="autoZero"/>
        <c:auto val="1"/>
        <c:lblAlgn val="ctr"/>
        <c:lblOffset val="100"/>
        <c:noMultiLvlLbl val="0"/>
      </c:catAx>
      <c:valAx>
        <c:axId val="-2075760696"/>
        <c:scaling>
          <c:orientation val="minMax"/>
          <c:min val="0.0"/>
        </c:scaling>
        <c:delete val="1"/>
        <c:axPos val="l"/>
        <c:numFmt formatCode="0%" sourceLinked="1"/>
        <c:majorTickMark val="out"/>
        <c:minorTickMark val="none"/>
        <c:tickLblPos val="nextTo"/>
        <c:crossAx val="-2075764152"/>
        <c:crosses val="autoZero"/>
        <c:crossBetween val="between"/>
      </c:valAx>
    </c:plotArea>
    <c:legend>
      <c:legendPos val="l"/>
      <c:layout>
        <c:manualLayout>
          <c:xMode val="edge"/>
          <c:yMode val="edge"/>
          <c:x val="0.0459241046567942"/>
          <c:y val="0.461057642416452"/>
          <c:w val="0.132860071192788"/>
          <c:h val="0.440744815526077"/>
        </c:manualLayout>
      </c:layout>
      <c:overlay val="0"/>
      <c:txPr>
        <a:bodyPr/>
        <a:lstStyle/>
        <a:p>
          <a:pPr>
            <a:defRPr sz="1000"/>
          </a:pPr>
          <a:endParaRPr lang="es-ES"/>
        </a:p>
      </c:txPr>
    </c:legend>
    <c:plotVisOnly val="1"/>
    <c:dispBlanksAs val="gap"/>
    <c:showDLblsOverMax val="0"/>
  </c:chart>
  <c:spPr>
    <a:noFill/>
    <a:ln>
      <a:noFill/>
    </a:ln>
  </c:spPr>
  <c:txPr>
    <a:bodyPr/>
    <a:lstStyle/>
    <a:p>
      <a:pPr>
        <a:defRPr>
          <a:latin typeface="Trebuchet MS" pitchFamily="34" charset="0"/>
        </a:defRPr>
      </a:pPr>
      <a:endParaRPr lang="es-ES"/>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392457144160543"/>
          <c:y val="0.0289540699743393"/>
          <c:w val="0.590224986029177"/>
          <c:h val="0.942091860051322"/>
        </c:manualLayout>
      </c:layout>
      <c:barChart>
        <c:barDir val="bar"/>
        <c:grouping val="clustered"/>
        <c:varyColors val="0"/>
        <c:ser>
          <c:idx val="0"/>
          <c:order val="0"/>
          <c:spPr>
            <a:solidFill>
              <a:schemeClr val="accent6">
                <a:lumMod val="75000"/>
              </a:schemeClr>
            </a:solidFill>
            <a:scene3d>
              <a:camera prst="orthographicFront"/>
              <a:lightRig rig="threePt" dir="t"/>
            </a:scene3d>
            <a:sp3d>
              <a:bevelT/>
              <a:bevelB/>
            </a:sp3d>
          </c:spPr>
          <c:invertIfNegative val="0"/>
          <c:cat>
            <c:strRef>
              <c:f>'uso y conocimiento recalculado'!$A$2:$A$20</c:f>
              <c:strCache>
                <c:ptCount val="19"/>
                <c:pt idx="0">
                  <c:v>AMPARO</c:v>
                </c:pt>
                <c:pt idx="1">
                  <c:v>SARA</c:v>
                </c:pt>
                <c:pt idx="2">
                  <c:v>Servicio de chat</c:v>
                </c:pt>
                <c:pt idx="3">
                  <c:v>+RAICES</c:v>
                </c:pt>
                <c:pt idx="4">
                  <c:v>Aplicación de monitoreo de redes</c:v>
                </c:pt>
                <c:pt idx="5">
                  <c:v>RESTful WHOIS o RDAP</c:v>
                </c:pt>
                <c:pt idx="6">
                  <c:v>Sistema de Networking</c:v>
                </c:pt>
                <c:pt idx="7">
                  <c:v>Certiv6</c:v>
                </c:pt>
                <c:pt idx="8">
                  <c:v>FRIDA</c:v>
                </c:pt>
                <c:pt idx="9">
                  <c:v>Talleres Virtuales (online)</c:v>
                </c:pt>
                <c:pt idx="10">
                  <c:v>DNSSEC en zonas reversas</c:v>
                </c:pt>
                <c:pt idx="11">
                  <c:v>Listas de discusión</c:v>
                </c:pt>
                <c:pt idx="12">
                  <c:v>RPKI (Certificación de Recursos)</c:v>
                </c:pt>
                <c:pt idx="13">
                  <c:v>Foro Público de Políticas</c:v>
                </c:pt>
                <c:pt idx="14">
                  <c:v>Talleres Presenciales de IPv6</c:v>
                </c:pt>
                <c:pt idx="15">
                  <c:v>DNS Reversos</c:v>
                </c:pt>
                <c:pt idx="16">
                  <c:v>Directorio de WHOIS</c:v>
                </c:pt>
                <c:pt idx="17">
                  <c:v>Asamblea Anual</c:v>
                </c:pt>
                <c:pt idx="18">
                  <c:v>Asignación de recursos IPv4, IPv6 y ASN</c:v>
                </c:pt>
              </c:strCache>
            </c:strRef>
          </c:cat>
          <c:val>
            <c:numRef>
              <c:f>'uso y conocimiento recalculado'!$B$2:$B$20</c:f>
              <c:numCache>
                <c:formatCode>0%</c:formatCode>
                <c:ptCount val="19"/>
                <c:pt idx="0">
                  <c:v>0.187</c:v>
                </c:pt>
                <c:pt idx="1">
                  <c:v>0.194</c:v>
                </c:pt>
                <c:pt idx="2">
                  <c:v>0.22</c:v>
                </c:pt>
                <c:pt idx="3">
                  <c:v>0.225</c:v>
                </c:pt>
                <c:pt idx="4">
                  <c:v>0.225</c:v>
                </c:pt>
                <c:pt idx="5">
                  <c:v>0.26</c:v>
                </c:pt>
                <c:pt idx="6">
                  <c:v>0.311</c:v>
                </c:pt>
                <c:pt idx="7">
                  <c:v>0.313</c:v>
                </c:pt>
                <c:pt idx="8">
                  <c:v>0.331</c:v>
                </c:pt>
                <c:pt idx="9">
                  <c:v>0.397</c:v>
                </c:pt>
                <c:pt idx="10">
                  <c:v>0.402</c:v>
                </c:pt>
                <c:pt idx="11">
                  <c:v>0.426</c:v>
                </c:pt>
                <c:pt idx="12">
                  <c:v>0.451</c:v>
                </c:pt>
                <c:pt idx="13">
                  <c:v>0.503</c:v>
                </c:pt>
                <c:pt idx="14">
                  <c:v>0.578</c:v>
                </c:pt>
                <c:pt idx="15">
                  <c:v>0.658</c:v>
                </c:pt>
                <c:pt idx="16">
                  <c:v>0.775</c:v>
                </c:pt>
                <c:pt idx="17">
                  <c:v>0.784</c:v>
                </c:pt>
                <c:pt idx="18">
                  <c:v>0.956</c:v>
                </c:pt>
              </c:numCache>
            </c:numRef>
          </c:val>
        </c:ser>
        <c:dLbls>
          <c:dLblPos val="outEnd"/>
          <c:showLegendKey val="0"/>
          <c:showVal val="1"/>
          <c:showCatName val="0"/>
          <c:showSerName val="0"/>
          <c:showPercent val="0"/>
          <c:showBubbleSize val="0"/>
        </c:dLbls>
        <c:gapWidth val="30"/>
        <c:overlap val="38"/>
        <c:axId val="-2075388520"/>
        <c:axId val="-2075385512"/>
      </c:barChart>
      <c:catAx>
        <c:axId val="-2075388520"/>
        <c:scaling>
          <c:orientation val="minMax"/>
        </c:scaling>
        <c:delete val="0"/>
        <c:axPos val="l"/>
        <c:majorTickMark val="out"/>
        <c:minorTickMark val="none"/>
        <c:tickLblPos val="nextTo"/>
        <c:txPr>
          <a:bodyPr/>
          <a:lstStyle/>
          <a:p>
            <a:pPr>
              <a:defRPr sz="1200"/>
            </a:pPr>
            <a:endParaRPr lang="es-ES"/>
          </a:p>
        </c:txPr>
        <c:crossAx val="-2075385512"/>
        <c:crosses val="autoZero"/>
        <c:auto val="1"/>
        <c:lblAlgn val="ctr"/>
        <c:lblOffset val="100"/>
        <c:noMultiLvlLbl val="0"/>
      </c:catAx>
      <c:valAx>
        <c:axId val="-2075385512"/>
        <c:scaling>
          <c:orientation val="minMax"/>
        </c:scaling>
        <c:delete val="1"/>
        <c:axPos val="b"/>
        <c:numFmt formatCode="0%" sourceLinked="1"/>
        <c:majorTickMark val="out"/>
        <c:minorTickMark val="none"/>
        <c:tickLblPos val="nextTo"/>
        <c:crossAx val="-2075388520"/>
        <c:crosses val="autoZero"/>
        <c:crossBetween val="between"/>
      </c:valAx>
      <c:spPr>
        <a:noFill/>
        <a:ln w="25400">
          <a:noFill/>
        </a:ln>
      </c:spPr>
    </c:plotArea>
    <c:plotVisOnly val="1"/>
    <c:dispBlanksAs val="gap"/>
    <c:showDLblsOverMax val="0"/>
  </c:chart>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9268399506287"/>
          <c:y val="0.0144974024535997"/>
          <c:w val="0.507316004937129"/>
          <c:h val="0.973784244405658"/>
        </c:manualLayout>
      </c:layout>
      <c:barChart>
        <c:barDir val="bar"/>
        <c:grouping val="clustered"/>
        <c:varyColors val="0"/>
        <c:ser>
          <c:idx val="0"/>
          <c:order val="0"/>
          <c:tx>
            <c:strRef>
              <c:f>'uso y conocimiento recalculado'!$B$44</c:f>
              <c:strCache>
                <c:ptCount val="1"/>
                <c:pt idx="0">
                  <c:v>USO</c:v>
                </c:pt>
              </c:strCache>
            </c:strRef>
          </c:tx>
          <c:spPr>
            <a:solidFill>
              <a:srgbClr val="4F6228"/>
            </a:solidFill>
            <a:scene3d>
              <a:camera prst="orthographicFront"/>
              <a:lightRig rig="threePt" dir="t"/>
            </a:scene3d>
            <a:sp3d>
              <a:bevelT w="38100" h="38100"/>
              <a:bevelB w="38100" h="38100"/>
            </a:sp3d>
          </c:spPr>
          <c:invertIfNegative val="0"/>
          <c:dLbls>
            <c:delete val="1"/>
          </c:dLbls>
          <c:cat>
            <c:strRef>
              <c:f>'uso y conocimiento recalculado'!$A$45:$A$63</c:f>
              <c:strCache>
                <c:ptCount val="19"/>
                <c:pt idx="0">
                  <c:v>AMPARO</c:v>
                </c:pt>
                <c:pt idx="1">
                  <c:v>SARA</c:v>
                </c:pt>
                <c:pt idx="2">
                  <c:v>Servicio de chat</c:v>
                </c:pt>
                <c:pt idx="3">
                  <c:v>+RAICES</c:v>
                </c:pt>
                <c:pt idx="4">
                  <c:v>Aplicación de monitoreo de redes</c:v>
                </c:pt>
                <c:pt idx="5">
                  <c:v>RESTful WHOIS o RDAP</c:v>
                </c:pt>
                <c:pt idx="6">
                  <c:v>Sistema de Networking</c:v>
                </c:pt>
                <c:pt idx="7">
                  <c:v>Certiv6</c:v>
                </c:pt>
                <c:pt idx="8">
                  <c:v>FRIDA</c:v>
                </c:pt>
                <c:pt idx="9">
                  <c:v>Talleres Virtuales (online)</c:v>
                </c:pt>
                <c:pt idx="10">
                  <c:v>DNSSEC en zonas reversas</c:v>
                </c:pt>
                <c:pt idx="11">
                  <c:v>Listas de discusión</c:v>
                </c:pt>
                <c:pt idx="12">
                  <c:v>RPKI (Certificación de Recursos)</c:v>
                </c:pt>
                <c:pt idx="13">
                  <c:v>Foro Público de Políticas</c:v>
                </c:pt>
                <c:pt idx="14">
                  <c:v>Talleres Presenciales de IPv6</c:v>
                </c:pt>
                <c:pt idx="15">
                  <c:v>DNS Reversos</c:v>
                </c:pt>
                <c:pt idx="16">
                  <c:v>Directorio de WHOIS</c:v>
                </c:pt>
                <c:pt idx="17">
                  <c:v>Asamblea Anual</c:v>
                </c:pt>
                <c:pt idx="18">
                  <c:v>Asignación de recursos IPv4, IPv6 y ASN</c:v>
                </c:pt>
              </c:strCache>
            </c:strRef>
          </c:cat>
          <c:val>
            <c:numRef>
              <c:f>'uso y conocimiento recalculado'!$B$45:$B$63</c:f>
              <c:numCache>
                <c:formatCode>0%</c:formatCode>
                <c:ptCount val="19"/>
                <c:pt idx="0">
                  <c:v>0.031</c:v>
                </c:pt>
                <c:pt idx="1">
                  <c:v>0.015</c:v>
                </c:pt>
                <c:pt idx="2">
                  <c:v>0.034</c:v>
                </c:pt>
                <c:pt idx="3">
                  <c:v>0.016</c:v>
                </c:pt>
                <c:pt idx="4">
                  <c:v>0.052</c:v>
                </c:pt>
                <c:pt idx="5">
                  <c:v>0.038</c:v>
                </c:pt>
                <c:pt idx="6">
                  <c:v>0.074</c:v>
                </c:pt>
                <c:pt idx="7">
                  <c:v>0.026</c:v>
                </c:pt>
                <c:pt idx="8">
                  <c:v>0.008</c:v>
                </c:pt>
                <c:pt idx="9">
                  <c:v>0.074</c:v>
                </c:pt>
                <c:pt idx="10">
                  <c:v>0.053</c:v>
                </c:pt>
                <c:pt idx="11">
                  <c:v>0.206</c:v>
                </c:pt>
                <c:pt idx="12">
                  <c:v>0.162</c:v>
                </c:pt>
                <c:pt idx="13">
                  <c:v>0.161</c:v>
                </c:pt>
                <c:pt idx="14">
                  <c:v>0.169</c:v>
                </c:pt>
                <c:pt idx="15">
                  <c:v>0.356</c:v>
                </c:pt>
                <c:pt idx="16">
                  <c:v>0.473</c:v>
                </c:pt>
                <c:pt idx="17">
                  <c:v>0.244</c:v>
                </c:pt>
                <c:pt idx="18">
                  <c:v>0.893</c:v>
                </c:pt>
              </c:numCache>
            </c:numRef>
          </c:val>
        </c:ser>
        <c:ser>
          <c:idx val="1"/>
          <c:order val="1"/>
          <c:tx>
            <c:strRef>
              <c:f>'uso y conocimiento recalculado'!$C$44</c:f>
              <c:strCache>
                <c:ptCount val="1"/>
                <c:pt idx="0">
                  <c:v>CONOCIMIENTO</c:v>
                </c:pt>
              </c:strCache>
            </c:strRef>
          </c:tx>
          <c:spPr>
            <a:solidFill>
              <a:srgbClr val="CC3300">
                <a:lumMod val="60000"/>
                <a:lumOff val="40000"/>
              </a:srgbClr>
            </a:solidFill>
            <a:scene3d>
              <a:camera prst="orthographicFront"/>
              <a:lightRig rig="threePt" dir="t"/>
            </a:scene3d>
            <a:sp3d>
              <a:bevelT w="38100"/>
              <a:bevelB w="38100"/>
            </a:sp3d>
          </c:spPr>
          <c:invertIfNegative val="0"/>
          <c:dLbls>
            <c:delete val="1"/>
          </c:dLbls>
          <c:cat>
            <c:strRef>
              <c:f>'uso y conocimiento recalculado'!$A$45:$A$63</c:f>
              <c:strCache>
                <c:ptCount val="19"/>
                <c:pt idx="0">
                  <c:v>AMPARO</c:v>
                </c:pt>
                <c:pt idx="1">
                  <c:v>SARA</c:v>
                </c:pt>
                <c:pt idx="2">
                  <c:v>Servicio de chat</c:v>
                </c:pt>
                <c:pt idx="3">
                  <c:v>+RAICES</c:v>
                </c:pt>
                <c:pt idx="4">
                  <c:v>Aplicación de monitoreo de redes</c:v>
                </c:pt>
                <c:pt idx="5">
                  <c:v>RESTful WHOIS o RDAP</c:v>
                </c:pt>
                <c:pt idx="6">
                  <c:v>Sistema de Networking</c:v>
                </c:pt>
                <c:pt idx="7">
                  <c:v>Certiv6</c:v>
                </c:pt>
                <c:pt idx="8">
                  <c:v>FRIDA</c:v>
                </c:pt>
                <c:pt idx="9">
                  <c:v>Talleres Virtuales (online)</c:v>
                </c:pt>
                <c:pt idx="10">
                  <c:v>DNSSEC en zonas reversas</c:v>
                </c:pt>
                <c:pt idx="11">
                  <c:v>Listas de discusión</c:v>
                </c:pt>
                <c:pt idx="12">
                  <c:v>RPKI (Certificación de Recursos)</c:v>
                </c:pt>
                <c:pt idx="13">
                  <c:v>Foro Público de Políticas</c:v>
                </c:pt>
                <c:pt idx="14">
                  <c:v>Talleres Presenciales de IPv6</c:v>
                </c:pt>
                <c:pt idx="15">
                  <c:v>DNS Reversos</c:v>
                </c:pt>
                <c:pt idx="16">
                  <c:v>Directorio de WHOIS</c:v>
                </c:pt>
                <c:pt idx="17">
                  <c:v>Asamblea Anual</c:v>
                </c:pt>
                <c:pt idx="18">
                  <c:v>Asignación de recursos IPv4, IPv6 y ASN</c:v>
                </c:pt>
              </c:strCache>
            </c:strRef>
          </c:cat>
          <c:val>
            <c:numRef>
              <c:f>'uso y conocimiento recalculado'!$C$45:$C$63</c:f>
              <c:numCache>
                <c:formatCode>0%</c:formatCode>
                <c:ptCount val="19"/>
                <c:pt idx="0">
                  <c:v>0.187</c:v>
                </c:pt>
                <c:pt idx="1">
                  <c:v>0.194</c:v>
                </c:pt>
                <c:pt idx="2">
                  <c:v>0.22</c:v>
                </c:pt>
                <c:pt idx="3">
                  <c:v>0.225</c:v>
                </c:pt>
                <c:pt idx="4">
                  <c:v>0.225</c:v>
                </c:pt>
                <c:pt idx="5">
                  <c:v>0.26</c:v>
                </c:pt>
                <c:pt idx="6">
                  <c:v>0.311</c:v>
                </c:pt>
                <c:pt idx="7">
                  <c:v>0.313</c:v>
                </c:pt>
                <c:pt idx="8">
                  <c:v>0.331</c:v>
                </c:pt>
                <c:pt idx="9">
                  <c:v>0.397</c:v>
                </c:pt>
                <c:pt idx="10">
                  <c:v>0.402</c:v>
                </c:pt>
                <c:pt idx="11">
                  <c:v>0.426</c:v>
                </c:pt>
                <c:pt idx="12">
                  <c:v>0.451</c:v>
                </c:pt>
                <c:pt idx="13">
                  <c:v>0.503</c:v>
                </c:pt>
                <c:pt idx="14">
                  <c:v>0.578</c:v>
                </c:pt>
                <c:pt idx="15">
                  <c:v>0.658</c:v>
                </c:pt>
                <c:pt idx="16">
                  <c:v>0.775</c:v>
                </c:pt>
                <c:pt idx="17">
                  <c:v>0.784</c:v>
                </c:pt>
                <c:pt idx="18">
                  <c:v>0.956</c:v>
                </c:pt>
              </c:numCache>
            </c:numRef>
          </c:val>
        </c:ser>
        <c:dLbls>
          <c:dLblPos val="outEnd"/>
          <c:showLegendKey val="0"/>
          <c:showVal val="1"/>
          <c:showCatName val="0"/>
          <c:showSerName val="0"/>
          <c:showPercent val="0"/>
          <c:showBubbleSize val="0"/>
        </c:dLbls>
        <c:gapWidth val="50"/>
        <c:overlap val="18"/>
        <c:axId val="-2075261160"/>
        <c:axId val="-2075258152"/>
      </c:barChart>
      <c:catAx>
        <c:axId val="-2075261160"/>
        <c:scaling>
          <c:orientation val="minMax"/>
        </c:scaling>
        <c:delete val="0"/>
        <c:axPos val="l"/>
        <c:majorTickMark val="out"/>
        <c:minorTickMark val="none"/>
        <c:tickLblPos val="nextTo"/>
        <c:txPr>
          <a:bodyPr/>
          <a:lstStyle/>
          <a:p>
            <a:pPr>
              <a:defRPr sz="1200"/>
            </a:pPr>
            <a:endParaRPr lang="es-ES"/>
          </a:p>
        </c:txPr>
        <c:crossAx val="-2075258152"/>
        <c:crosses val="autoZero"/>
        <c:auto val="1"/>
        <c:lblAlgn val="ctr"/>
        <c:lblOffset val="100"/>
        <c:noMultiLvlLbl val="0"/>
      </c:catAx>
      <c:valAx>
        <c:axId val="-2075258152"/>
        <c:scaling>
          <c:orientation val="minMax"/>
        </c:scaling>
        <c:delete val="1"/>
        <c:axPos val="b"/>
        <c:numFmt formatCode="0%" sourceLinked="1"/>
        <c:majorTickMark val="out"/>
        <c:minorTickMark val="none"/>
        <c:tickLblPos val="nextTo"/>
        <c:crossAx val="-2075261160"/>
        <c:crosses val="autoZero"/>
        <c:crossBetween val="between"/>
      </c:valAx>
      <c:spPr>
        <a:noFill/>
        <a:ln w="25400">
          <a:noFill/>
        </a:ln>
      </c:spPr>
    </c:plotArea>
    <c:legend>
      <c:legendPos val="r"/>
      <c:layout/>
      <c:overlay val="0"/>
      <c:txPr>
        <a:bodyPr/>
        <a:lstStyle/>
        <a:p>
          <a:pPr>
            <a:defRPr sz="1200"/>
          </a:pPr>
          <a:endParaRPr lang="es-ES"/>
        </a:p>
      </c:txPr>
    </c:legend>
    <c:plotVisOnly val="1"/>
    <c:dispBlanksAs val="gap"/>
    <c:showDLblsOverMax val="0"/>
  </c:chart>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view3D>
      <c:rotX val="0"/>
      <c:rotY val="0"/>
      <c:rAngAx val="0"/>
      <c:perspective val="0"/>
    </c:view3D>
    <c:floor>
      <c:thickness val="0"/>
    </c:floor>
    <c:sideWall>
      <c:thickness val="0"/>
    </c:sideWall>
    <c:backWall>
      <c:thickness val="0"/>
    </c:backWall>
    <c:plotArea>
      <c:layout>
        <c:manualLayout>
          <c:layoutTarget val="inner"/>
          <c:xMode val="edge"/>
          <c:yMode val="edge"/>
          <c:x val="0.194906708195189"/>
          <c:y val="0.0"/>
          <c:w val="0.786049586276412"/>
          <c:h val="0.924639984120844"/>
        </c:manualLayout>
      </c:layout>
      <c:bar3DChart>
        <c:barDir val="col"/>
        <c:grouping val="stacked"/>
        <c:varyColors val="0"/>
        <c:ser>
          <c:idx val="0"/>
          <c:order val="0"/>
          <c:tx>
            <c:strRef>
              <c:f>'C5'!$B$47</c:f>
              <c:strCache>
                <c:ptCount val="1"/>
                <c:pt idx="0">
                  <c:v>SATISFECHO</c:v>
                </c:pt>
              </c:strCache>
            </c:strRef>
          </c:tx>
          <c:spPr>
            <a:solidFill>
              <a:srgbClr val="00FF00"/>
            </a:solidFill>
          </c:spPr>
          <c:invertIfNegative val="0"/>
          <c:dLbls>
            <c:txPr>
              <a:bodyPr/>
              <a:lstStyle/>
              <a:p>
                <a:pPr>
                  <a:defRPr sz="1200"/>
                </a:pPr>
                <a:endParaRPr lang="es-ES"/>
              </a:p>
            </c:txPr>
            <c:showLegendKey val="0"/>
            <c:showVal val="1"/>
            <c:showCatName val="0"/>
            <c:showSerName val="0"/>
            <c:showPercent val="0"/>
            <c:showBubbleSize val="0"/>
            <c:showLeaderLines val="0"/>
          </c:dLbls>
          <c:cat>
            <c:strRef>
              <c:f>'C5'!$C$46:$E$46</c:f>
              <c:strCache>
                <c:ptCount val="3"/>
                <c:pt idx="0">
                  <c:v>TOTAL 2014</c:v>
                </c:pt>
                <c:pt idx="1">
                  <c:v>TOTAL 2012</c:v>
                </c:pt>
                <c:pt idx="2">
                  <c:v>TOTAL 2011</c:v>
                </c:pt>
              </c:strCache>
            </c:strRef>
          </c:cat>
          <c:val>
            <c:numRef>
              <c:f>'C5'!$C$47:$E$47</c:f>
              <c:numCache>
                <c:formatCode>0%</c:formatCode>
                <c:ptCount val="3"/>
                <c:pt idx="0">
                  <c:v>0.467</c:v>
                </c:pt>
                <c:pt idx="1">
                  <c:v>0.42</c:v>
                </c:pt>
                <c:pt idx="2">
                  <c:v>0.43</c:v>
                </c:pt>
              </c:numCache>
            </c:numRef>
          </c:val>
        </c:ser>
        <c:ser>
          <c:idx val="1"/>
          <c:order val="1"/>
          <c:tx>
            <c:strRef>
              <c:f>'C5'!$B$48</c:f>
              <c:strCache>
                <c:ptCount val="1"/>
                <c:pt idx="0">
                  <c:v>MUY SATISFECHO</c:v>
                </c:pt>
              </c:strCache>
            </c:strRef>
          </c:tx>
          <c:spPr>
            <a:solidFill>
              <a:srgbClr val="339933"/>
            </a:solidFill>
          </c:spPr>
          <c:invertIfNegative val="0"/>
          <c:dLbls>
            <c:txPr>
              <a:bodyPr/>
              <a:lstStyle/>
              <a:p>
                <a:pPr>
                  <a:defRPr sz="1200">
                    <a:solidFill>
                      <a:schemeClr val="bg1"/>
                    </a:solidFill>
                  </a:defRPr>
                </a:pPr>
                <a:endParaRPr lang="es-ES"/>
              </a:p>
            </c:txPr>
            <c:showLegendKey val="0"/>
            <c:showVal val="1"/>
            <c:showCatName val="0"/>
            <c:showSerName val="0"/>
            <c:showPercent val="0"/>
            <c:showBubbleSize val="0"/>
            <c:showLeaderLines val="0"/>
          </c:dLbls>
          <c:cat>
            <c:strRef>
              <c:f>'C5'!$C$46:$E$46</c:f>
              <c:strCache>
                <c:ptCount val="3"/>
                <c:pt idx="0">
                  <c:v>TOTAL 2014</c:v>
                </c:pt>
                <c:pt idx="1">
                  <c:v>TOTAL 2012</c:v>
                </c:pt>
                <c:pt idx="2">
                  <c:v>TOTAL 2011</c:v>
                </c:pt>
              </c:strCache>
            </c:strRef>
          </c:cat>
          <c:val>
            <c:numRef>
              <c:f>'C5'!$C$48:$E$48</c:f>
              <c:numCache>
                <c:formatCode>0%</c:formatCode>
                <c:ptCount val="3"/>
                <c:pt idx="0">
                  <c:v>0.162</c:v>
                </c:pt>
                <c:pt idx="1">
                  <c:v>0.18</c:v>
                </c:pt>
                <c:pt idx="2">
                  <c:v>0.16</c:v>
                </c:pt>
              </c:numCache>
            </c:numRef>
          </c:val>
        </c:ser>
        <c:dLbls>
          <c:showLegendKey val="0"/>
          <c:showVal val="0"/>
          <c:showCatName val="0"/>
          <c:showSerName val="0"/>
          <c:showPercent val="0"/>
          <c:showBubbleSize val="0"/>
        </c:dLbls>
        <c:gapWidth val="69"/>
        <c:shape val="cylinder"/>
        <c:axId val="-2070433464"/>
        <c:axId val="-2070430072"/>
        <c:axId val="0"/>
      </c:bar3DChart>
      <c:catAx>
        <c:axId val="-2070433464"/>
        <c:scaling>
          <c:orientation val="minMax"/>
        </c:scaling>
        <c:delete val="0"/>
        <c:axPos val="b"/>
        <c:numFmt formatCode="General" sourceLinked="0"/>
        <c:majorTickMark val="out"/>
        <c:minorTickMark val="none"/>
        <c:tickLblPos val="nextTo"/>
        <c:spPr>
          <a:noFill/>
          <a:ln>
            <a:noFill/>
          </a:ln>
        </c:spPr>
        <c:txPr>
          <a:bodyPr rot="0"/>
          <a:lstStyle/>
          <a:p>
            <a:pPr>
              <a:defRPr sz="1400"/>
            </a:pPr>
            <a:endParaRPr lang="es-ES"/>
          </a:p>
        </c:txPr>
        <c:crossAx val="-2070430072"/>
        <c:crosses val="autoZero"/>
        <c:auto val="1"/>
        <c:lblAlgn val="ctr"/>
        <c:lblOffset val="100"/>
        <c:noMultiLvlLbl val="0"/>
      </c:catAx>
      <c:valAx>
        <c:axId val="-2070430072"/>
        <c:scaling>
          <c:orientation val="minMax"/>
          <c:max val="1.0"/>
          <c:min val="0.0"/>
        </c:scaling>
        <c:delete val="1"/>
        <c:axPos val="l"/>
        <c:numFmt formatCode="0%" sourceLinked="1"/>
        <c:majorTickMark val="out"/>
        <c:minorTickMark val="none"/>
        <c:tickLblPos val="nextTo"/>
        <c:crossAx val="-2070433464"/>
        <c:crosses val="autoZero"/>
        <c:crossBetween val="between"/>
      </c:valAx>
    </c:plotArea>
    <c:legend>
      <c:legendPos val="l"/>
      <c:layout>
        <c:manualLayout>
          <c:xMode val="edge"/>
          <c:yMode val="edge"/>
          <c:x val="0.0261735297597917"/>
          <c:y val="0.147409146235437"/>
          <c:w val="0.162485926608604"/>
          <c:h val="0.73521304670767"/>
        </c:manualLayout>
      </c:layout>
      <c:overlay val="0"/>
      <c:txPr>
        <a:bodyPr/>
        <a:lstStyle/>
        <a:p>
          <a:pPr>
            <a:defRPr sz="1200"/>
          </a:pPr>
          <a:endParaRPr lang="es-ES"/>
        </a:p>
      </c:txPr>
    </c:legend>
    <c:plotVisOnly val="1"/>
    <c:dispBlanksAs val="gap"/>
    <c:showDLblsOverMax val="0"/>
  </c:chart>
  <c:spPr>
    <a:noFill/>
    <a:ln>
      <a:noFill/>
    </a:ln>
  </c:spPr>
  <c:txPr>
    <a:bodyPr/>
    <a:lstStyle/>
    <a:p>
      <a:pPr>
        <a:defRPr>
          <a:latin typeface="Trebuchet MS" pitchFamily="34" charset="0"/>
        </a:defRPr>
      </a:pPr>
      <a:endParaRPr lang="es-ES"/>
    </a:p>
  </c:tx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view3D>
      <c:rotX val="0"/>
      <c:rotY val="0"/>
      <c:rAngAx val="0"/>
      <c:perspective val="0"/>
    </c:view3D>
    <c:floor>
      <c:thickness val="0"/>
    </c:floor>
    <c:sideWall>
      <c:thickness val="0"/>
    </c:sideWall>
    <c:backWall>
      <c:thickness val="0"/>
    </c:backWall>
    <c:plotArea>
      <c:layout>
        <c:manualLayout>
          <c:layoutTarget val="inner"/>
          <c:xMode val="edge"/>
          <c:yMode val="edge"/>
          <c:x val="0.237388111577524"/>
          <c:y val="0.00697817278834964"/>
          <c:w val="0.679059447811254"/>
          <c:h val="0.924639984120844"/>
        </c:manualLayout>
      </c:layout>
      <c:bar3DChart>
        <c:barDir val="col"/>
        <c:grouping val="stacked"/>
        <c:varyColors val="0"/>
        <c:ser>
          <c:idx val="0"/>
          <c:order val="0"/>
          <c:tx>
            <c:strRef>
              <c:f>'C5'!$B$5</c:f>
              <c:strCache>
                <c:ptCount val="1"/>
                <c:pt idx="0">
                  <c:v>Muy instatisfecho</c:v>
                </c:pt>
              </c:strCache>
            </c:strRef>
          </c:tx>
          <c:spPr>
            <a:solidFill>
              <a:srgbClr val="FF0000"/>
            </a:solidFill>
          </c:spPr>
          <c:invertIfNegative val="0"/>
          <c:dLbls>
            <c:dLbl>
              <c:idx val="1"/>
              <c:delete val="1"/>
            </c:dLbl>
            <c:dLbl>
              <c:idx val="2"/>
              <c:delete val="1"/>
            </c:dLbl>
            <c:dLbl>
              <c:idx val="4"/>
              <c:delete val="1"/>
            </c:dLbl>
            <c:dLbl>
              <c:idx val="6"/>
              <c:delete val="1"/>
            </c:dLbl>
            <c:txPr>
              <a:bodyPr/>
              <a:lstStyle/>
              <a:p>
                <a:pPr>
                  <a:defRPr sz="1200"/>
                </a:pPr>
                <a:endParaRPr lang="es-ES"/>
              </a:p>
            </c:txPr>
            <c:showLegendKey val="0"/>
            <c:showVal val="1"/>
            <c:showCatName val="0"/>
            <c:showSerName val="0"/>
            <c:showPercent val="0"/>
            <c:showBubbleSize val="0"/>
            <c:showLeaderLines val="0"/>
          </c:dLbls>
          <c:cat>
            <c:strRef>
              <c:f>'C5'!$C$4:$I$4</c:f>
              <c:strCache>
                <c:ptCount val="7"/>
                <c:pt idx="0">
                  <c:v>TOTAL</c:v>
                </c:pt>
                <c:pt idx="1">
                  <c:v>Caribe</c:v>
                </c:pt>
                <c:pt idx="2">
                  <c:v>Centro América</c:v>
                </c:pt>
                <c:pt idx="3">
                  <c:v>Sud América</c:v>
                </c:pt>
                <c:pt idx="4">
                  <c:v>End User</c:v>
                </c:pt>
                <c:pt idx="5">
                  <c:v>Peq. y med.</c:v>
                </c:pt>
                <c:pt idx="6">
                  <c:v>Grandes</c:v>
                </c:pt>
              </c:strCache>
            </c:strRef>
          </c:cat>
          <c:val>
            <c:numRef>
              <c:f>'C5'!$C$5:$I$5</c:f>
              <c:numCache>
                <c:formatCode>0%</c:formatCode>
                <c:ptCount val="7"/>
                <c:pt idx="0">
                  <c:v>0.012</c:v>
                </c:pt>
                <c:pt idx="1">
                  <c:v>0.0</c:v>
                </c:pt>
                <c:pt idx="2">
                  <c:v>0.0</c:v>
                </c:pt>
                <c:pt idx="3">
                  <c:v>0.017</c:v>
                </c:pt>
                <c:pt idx="4">
                  <c:v>0.0</c:v>
                </c:pt>
                <c:pt idx="5">
                  <c:v>0.019</c:v>
                </c:pt>
                <c:pt idx="6">
                  <c:v>0.0</c:v>
                </c:pt>
              </c:numCache>
            </c:numRef>
          </c:val>
        </c:ser>
        <c:ser>
          <c:idx val="1"/>
          <c:order val="1"/>
          <c:tx>
            <c:strRef>
              <c:f>'C5'!$B$6</c:f>
              <c:strCache>
                <c:ptCount val="1"/>
                <c:pt idx="0">
                  <c:v>Insatisfecho</c:v>
                </c:pt>
              </c:strCache>
            </c:strRef>
          </c:tx>
          <c:spPr>
            <a:solidFill>
              <a:srgbClr val="FF9933"/>
            </a:solidFill>
          </c:spPr>
          <c:invertIfNegative val="0"/>
          <c:dLbls>
            <c:dLbl>
              <c:idx val="1"/>
              <c:delete val="1"/>
            </c:dLbl>
            <c:dLbl>
              <c:idx val="2"/>
              <c:delete val="1"/>
            </c:dLbl>
            <c:dLbl>
              <c:idx val="4"/>
              <c:layout>
                <c:manualLayout>
                  <c:x val="-0.0141604647011083"/>
                  <c:y val="0.00527892246800848"/>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strRef>
              <c:f>'C5'!$C$4:$I$4</c:f>
              <c:strCache>
                <c:ptCount val="7"/>
                <c:pt idx="0">
                  <c:v>TOTAL</c:v>
                </c:pt>
                <c:pt idx="1">
                  <c:v>Caribe</c:v>
                </c:pt>
                <c:pt idx="2">
                  <c:v>Centro América</c:v>
                </c:pt>
                <c:pt idx="3">
                  <c:v>Sud América</c:v>
                </c:pt>
                <c:pt idx="4">
                  <c:v>End User</c:v>
                </c:pt>
                <c:pt idx="5">
                  <c:v>Peq. y med.</c:v>
                </c:pt>
                <c:pt idx="6">
                  <c:v>Grandes</c:v>
                </c:pt>
              </c:strCache>
            </c:strRef>
          </c:cat>
          <c:val>
            <c:numRef>
              <c:f>'C5'!$C$6:$I$6</c:f>
              <c:numCache>
                <c:formatCode>0%</c:formatCode>
                <c:ptCount val="7"/>
                <c:pt idx="0">
                  <c:v>0.043</c:v>
                </c:pt>
                <c:pt idx="1">
                  <c:v>0.0</c:v>
                </c:pt>
                <c:pt idx="2">
                  <c:v>0.0</c:v>
                </c:pt>
                <c:pt idx="3">
                  <c:v>0.06</c:v>
                </c:pt>
                <c:pt idx="4">
                  <c:v>0.014</c:v>
                </c:pt>
                <c:pt idx="5">
                  <c:v>0.053</c:v>
                </c:pt>
                <c:pt idx="6">
                  <c:v>0.06</c:v>
                </c:pt>
              </c:numCache>
            </c:numRef>
          </c:val>
        </c:ser>
        <c:ser>
          <c:idx val="2"/>
          <c:order val="2"/>
          <c:tx>
            <c:strRef>
              <c:f>'C5'!$B$7</c:f>
              <c:strCache>
                <c:ptCount val="1"/>
                <c:pt idx="0">
                  <c:v>Ni satisfecho ni insatisfecho</c:v>
                </c:pt>
              </c:strCache>
            </c:strRef>
          </c:tx>
          <c:spPr>
            <a:solidFill>
              <a:srgbClr val="FFFF00"/>
            </a:solidFill>
          </c:spPr>
          <c:invertIfNegative val="0"/>
          <c:dLbls>
            <c:showLegendKey val="0"/>
            <c:showVal val="1"/>
            <c:showCatName val="0"/>
            <c:showSerName val="0"/>
            <c:showPercent val="0"/>
            <c:showBubbleSize val="0"/>
            <c:showLeaderLines val="0"/>
          </c:dLbls>
          <c:cat>
            <c:strRef>
              <c:f>'C5'!$C$4:$I$4</c:f>
              <c:strCache>
                <c:ptCount val="7"/>
                <c:pt idx="0">
                  <c:v>TOTAL</c:v>
                </c:pt>
                <c:pt idx="1">
                  <c:v>Caribe</c:v>
                </c:pt>
                <c:pt idx="2">
                  <c:v>Centro América</c:v>
                </c:pt>
                <c:pt idx="3">
                  <c:v>Sud América</c:v>
                </c:pt>
                <c:pt idx="4">
                  <c:v>End User</c:v>
                </c:pt>
                <c:pt idx="5">
                  <c:v>Peq. y med.</c:v>
                </c:pt>
                <c:pt idx="6">
                  <c:v>Grandes</c:v>
                </c:pt>
              </c:strCache>
            </c:strRef>
          </c:cat>
          <c:val>
            <c:numRef>
              <c:f>'C5'!$C$7:$I$7</c:f>
              <c:numCache>
                <c:formatCode>0%</c:formatCode>
                <c:ptCount val="7"/>
                <c:pt idx="0">
                  <c:v>0.238</c:v>
                </c:pt>
                <c:pt idx="1">
                  <c:v>0.116</c:v>
                </c:pt>
                <c:pt idx="2">
                  <c:v>0.251</c:v>
                </c:pt>
                <c:pt idx="3">
                  <c:v>0.249</c:v>
                </c:pt>
                <c:pt idx="4">
                  <c:v>0.168</c:v>
                </c:pt>
                <c:pt idx="5">
                  <c:v>0.271</c:v>
                </c:pt>
                <c:pt idx="6">
                  <c:v>0.231</c:v>
                </c:pt>
              </c:numCache>
            </c:numRef>
          </c:val>
        </c:ser>
        <c:ser>
          <c:idx val="3"/>
          <c:order val="3"/>
          <c:tx>
            <c:strRef>
              <c:f>'C5'!$B$8</c:f>
              <c:strCache>
                <c:ptCount val="1"/>
                <c:pt idx="0">
                  <c:v>Satisfecho</c:v>
                </c:pt>
              </c:strCache>
            </c:strRef>
          </c:tx>
          <c:spPr>
            <a:solidFill>
              <a:srgbClr val="00FF00"/>
            </a:solidFill>
          </c:spPr>
          <c:invertIfNegative val="0"/>
          <c:dLbls>
            <c:showLegendKey val="0"/>
            <c:showVal val="1"/>
            <c:showCatName val="0"/>
            <c:showSerName val="0"/>
            <c:showPercent val="0"/>
            <c:showBubbleSize val="0"/>
            <c:showLeaderLines val="0"/>
          </c:dLbls>
          <c:cat>
            <c:strRef>
              <c:f>'C5'!$C$4:$I$4</c:f>
              <c:strCache>
                <c:ptCount val="7"/>
                <c:pt idx="0">
                  <c:v>TOTAL</c:v>
                </c:pt>
                <c:pt idx="1">
                  <c:v>Caribe</c:v>
                </c:pt>
                <c:pt idx="2">
                  <c:v>Centro América</c:v>
                </c:pt>
                <c:pt idx="3">
                  <c:v>Sud América</c:v>
                </c:pt>
                <c:pt idx="4">
                  <c:v>End User</c:v>
                </c:pt>
                <c:pt idx="5">
                  <c:v>Peq. y med.</c:v>
                </c:pt>
                <c:pt idx="6">
                  <c:v>Grandes</c:v>
                </c:pt>
              </c:strCache>
            </c:strRef>
          </c:cat>
          <c:val>
            <c:numRef>
              <c:f>'C5'!$C$8:$I$8</c:f>
              <c:numCache>
                <c:formatCode>0%</c:formatCode>
                <c:ptCount val="7"/>
                <c:pt idx="0">
                  <c:v>0.467</c:v>
                </c:pt>
                <c:pt idx="1">
                  <c:v>0.486</c:v>
                </c:pt>
                <c:pt idx="2">
                  <c:v>0.451</c:v>
                </c:pt>
                <c:pt idx="3">
                  <c:v>0.469</c:v>
                </c:pt>
                <c:pt idx="4">
                  <c:v>0.479</c:v>
                </c:pt>
                <c:pt idx="5">
                  <c:v>0.484</c:v>
                </c:pt>
                <c:pt idx="6">
                  <c:v>0.301</c:v>
                </c:pt>
              </c:numCache>
            </c:numRef>
          </c:val>
        </c:ser>
        <c:ser>
          <c:idx val="4"/>
          <c:order val="4"/>
          <c:tx>
            <c:strRef>
              <c:f>'C5'!$B$9</c:f>
              <c:strCache>
                <c:ptCount val="1"/>
                <c:pt idx="0">
                  <c:v>Muy satisfecho</c:v>
                </c:pt>
              </c:strCache>
            </c:strRef>
          </c:tx>
          <c:spPr>
            <a:solidFill>
              <a:srgbClr val="339933"/>
            </a:solidFill>
          </c:spPr>
          <c:invertIfNegative val="0"/>
          <c:dLbls>
            <c:txPr>
              <a:bodyPr/>
              <a:lstStyle/>
              <a:p>
                <a:pPr>
                  <a:defRPr>
                    <a:solidFill>
                      <a:schemeClr val="bg1"/>
                    </a:solidFill>
                  </a:defRPr>
                </a:pPr>
                <a:endParaRPr lang="es-ES"/>
              </a:p>
            </c:txPr>
            <c:showLegendKey val="0"/>
            <c:showVal val="1"/>
            <c:showCatName val="0"/>
            <c:showSerName val="0"/>
            <c:showPercent val="0"/>
            <c:showBubbleSize val="0"/>
            <c:showLeaderLines val="0"/>
          </c:dLbls>
          <c:cat>
            <c:strRef>
              <c:f>'C5'!$C$4:$I$4</c:f>
              <c:strCache>
                <c:ptCount val="7"/>
                <c:pt idx="0">
                  <c:v>TOTAL</c:v>
                </c:pt>
                <c:pt idx="1">
                  <c:v>Caribe</c:v>
                </c:pt>
                <c:pt idx="2">
                  <c:v>Centro América</c:v>
                </c:pt>
                <c:pt idx="3">
                  <c:v>Sud América</c:v>
                </c:pt>
                <c:pt idx="4">
                  <c:v>End User</c:v>
                </c:pt>
                <c:pt idx="5">
                  <c:v>Peq. y med.</c:v>
                </c:pt>
                <c:pt idx="6">
                  <c:v>Grandes</c:v>
                </c:pt>
              </c:strCache>
            </c:strRef>
          </c:cat>
          <c:val>
            <c:numRef>
              <c:f>'C5'!$C$9:$I$9</c:f>
              <c:numCache>
                <c:formatCode>0%</c:formatCode>
                <c:ptCount val="7"/>
                <c:pt idx="0">
                  <c:v>0.162</c:v>
                </c:pt>
                <c:pt idx="1">
                  <c:v>0.143</c:v>
                </c:pt>
                <c:pt idx="2">
                  <c:v>0.225</c:v>
                </c:pt>
                <c:pt idx="3">
                  <c:v>0.147</c:v>
                </c:pt>
                <c:pt idx="4">
                  <c:v>0.295</c:v>
                </c:pt>
                <c:pt idx="5">
                  <c:v>0.099</c:v>
                </c:pt>
                <c:pt idx="6">
                  <c:v>0.255</c:v>
                </c:pt>
              </c:numCache>
            </c:numRef>
          </c:val>
        </c:ser>
        <c:ser>
          <c:idx val="5"/>
          <c:order val="5"/>
          <c:tx>
            <c:strRef>
              <c:f>'C5'!$B$10</c:f>
              <c:strCache>
                <c:ptCount val="1"/>
                <c:pt idx="0">
                  <c:v>No sabe</c:v>
                </c:pt>
              </c:strCache>
            </c:strRef>
          </c:tx>
          <c:spPr>
            <a:solidFill>
              <a:sysClr val="window" lastClr="FFFFFF">
                <a:lumMod val="75000"/>
              </a:sysClr>
            </a:solidFill>
          </c:spPr>
          <c:invertIfNegative val="0"/>
          <c:dLbls>
            <c:txPr>
              <a:bodyPr/>
              <a:lstStyle/>
              <a:p>
                <a:pPr>
                  <a:defRPr>
                    <a:solidFill>
                      <a:sysClr val="windowText" lastClr="000000"/>
                    </a:solidFill>
                  </a:defRPr>
                </a:pPr>
                <a:endParaRPr lang="es-ES"/>
              </a:p>
            </c:txPr>
            <c:showLegendKey val="0"/>
            <c:showVal val="1"/>
            <c:showCatName val="0"/>
            <c:showSerName val="0"/>
            <c:showPercent val="0"/>
            <c:showBubbleSize val="0"/>
            <c:showLeaderLines val="0"/>
          </c:dLbls>
          <c:cat>
            <c:strRef>
              <c:f>'C5'!$C$4:$I$4</c:f>
              <c:strCache>
                <c:ptCount val="7"/>
                <c:pt idx="0">
                  <c:v>TOTAL</c:v>
                </c:pt>
                <c:pt idx="1">
                  <c:v>Caribe</c:v>
                </c:pt>
                <c:pt idx="2">
                  <c:v>Centro América</c:v>
                </c:pt>
                <c:pt idx="3">
                  <c:v>Sud América</c:v>
                </c:pt>
                <c:pt idx="4">
                  <c:v>End User</c:v>
                </c:pt>
                <c:pt idx="5">
                  <c:v>Peq. y med.</c:v>
                </c:pt>
                <c:pt idx="6">
                  <c:v>Grandes</c:v>
                </c:pt>
              </c:strCache>
            </c:strRef>
          </c:cat>
          <c:val>
            <c:numRef>
              <c:f>'C5'!$C$10:$I$10</c:f>
              <c:numCache>
                <c:formatCode>0%</c:formatCode>
                <c:ptCount val="7"/>
                <c:pt idx="0">
                  <c:v>0.078</c:v>
                </c:pt>
                <c:pt idx="1">
                  <c:v>0.255</c:v>
                </c:pt>
                <c:pt idx="2">
                  <c:v>0.072</c:v>
                </c:pt>
                <c:pt idx="3">
                  <c:v>0.059</c:v>
                </c:pt>
                <c:pt idx="4">
                  <c:v>0.044</c:v>
                </c:pt>
                <c:pt idx="5">
                  <c:v>0.073</c:v>
                </c:pt>
                <c:pt idx="6">
                  <c:v>0.153</c:v>
                </c:pt>
              </c:numCache>
            </c:numRef>
          </c:val>
        </c:ser>
        <c:dLbls>
          <c:showLegendKey val="0"/>
          <c:showVal val="0"/>
          <c:showCatName val="0"/>
          <c:showSerName val="0"/>
          <c:showPercent val="0"/>
          <c:showBubbleSize val="0"/>
        </c:dLbls>
        <c:gapWidth val="71"/>
        <c:gapDepth val="64"/>
        <c:shape val="cylinder"/>
        <c:axId val="-2078190872"/>
        <c:axId val="-2078195064"/>
        <c:axId val="0"/>
      </c:bar3DChart>
      <c:catAx>
        <c:axId val="-2078190872"/>
        <c:scaling>
          <c:orientation val="minMax"/>
        </c:scaling>
        <c:delete val="0"/>
        <c:axPos val="b"/>
        <c:numFmt formatCode="General" sourceLinked="0"/>
        <c:majorTickMark val="out"/>
        <c:minorTickMark val="none"/>
        <c:tickLblPos val="nextTo"/>
        <c:spPr>
          <a:noFill/>
          <a:ln>
            <a:noFill/>
          </a:ln>
        </c:spPr>
        <c:txPr>
          <a:bodyPr rot="0"/>
          <a:lstStyle/>
          <a:p>
            <a:pPr>
              <a:defRPr sz="800"/>
            </a:pPr>
            <a:endParaRPr lang="es-ES"/>
          </a:p>
        </c:txPr>
        <c:crossAx val="-2078195064"/>
        <c:crosses val="autoZero"/>
        <c:auto val="1"/>
        <c:lblAlgn val="ctr"/>
        <c:lblOffset val="100"/>
        <c:noMultiLvlLbl val="0"/>
      </c:catAx>
      <c:valAx>
        <c:axId val="-2078195064"/>
        <c:scaling>
          <c:orientation val="minMax"/>
          <c:min val="0.0"/>
        </c:scaling>
        <c:delete val="1"/>
        <c:axPos val="l"/>
        <c:numFmt formatCode="0%" sourceLinked="1"/>
        <c:majorTickMark val="out"/>
        <c:minorTickMark val="none"/>
        <c:tickLblPos val="nextTo"/>
        <c:crossAx val="-2078190872"/>
        <c:crosses val="autoZero"/>
        <c:crossBetween val="between"/>
      </c:valAx>
    </c:plotArea>
    <c:legend>
      <c:legendPos val="l"/>
      <c:layout>
        <c:manualLayout>
          <c:xMode val="edge"/>
          <c:yMode val="edge"/>
          <c:x val="0.0749485026144827"/>
          <c:y val="0.147409146235437"/>
          <c:w val="0.18980870240464"/>
          <c:h val="0.767213859540759"/>
        </c:manualLayout>
      </c:layout>
      <c:overlay val="0"/>
      <c:txPr>
        <a:bodyPr/>
        <a:lstStyle/>
        <a:p>
          <a:pPr>
            <a:defRPr sz="1200"/>
          </a:pPr>
          <a:endParaRPr lang="es-ES"/>
        </a:p>
      </c:txPr>
    </c:legend>
    <c:plotVisOnly val="1"/>
    <c:dispBlanksAs val="gap"/>
    <c:showDLblsOverMax val="0"/>
  </c:chart>
  <c:spPr>
    <a:noFill/>
    <a:ln>
      <a:noFill/>
    </a:ln>
  </c:spPr>
  <c:txPr>
    <a:bodyPr/>
    <a:lstStyle/>
    <a:p>
      <a:pPr>
        <a:defRPr>
          <a:latin typeface="Trebuchet MS" pitchFamily="34" charset="0"/>
        </a:defRPr>
      </a:pPr>
      <a:endParaRPr lang="es-ES"/>
    </a:p>
  </c:txPr>
  <c:externalData r:id="rId2">
    <c:autoUpdate val="1"/>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view3D>
      <c:rotX val="0"/>
      <c:rotY val="0"/>
      <c:rAngAx val="0"/>
      <c:perspective val="0"/>
    </c:view3D>
    <c:floor>
      <c:thickness val="0"/>
    </c:floor>
    <c:sideWall>
      <c:thickness val="0"/>
    </c:sideWall>
    <c:backWall>
      <c:thickness val="0"/>
    </c:backWall>
    <c:plotArea>
      <c:layout>
        <c:manualLayout>
          <c:layoutTarget val="inner"/>
          <c:xMode val="edge"/>
          <c:yMode val="edge"/>
          <c:x val="0.194906708195189"/>
          <c:y val="0.0"/>
          <c:w val="0.786049586276412"/>
          <c:h val="0.924639984120844"/>
        </c:manualLayout>
      </c:layout>
      <c:bar3DChart>
        <c:barDir val="col"/>
        <c:grouping val="stacked"/>
        <c:varyColors val="0"/>
        <c:ser>
          <c:idx val="0"/>
          <c:order val="0"/>
          <c:tx>
            <c:strRef>
              <c:f>'C2'!$B$47</c:f>
              <c:strCache>
                <c:ptCount val="1"/>
                <c:pt idx="0">
                  <c:v>SATISFECHO</c:v>
                </c:pt>
              </c:strCache>
            </c:strRef>
          </c:tx>
          <c:spPr>
            <a:solidFill>
              <a:srgbClr val="00FF00"/>
            </a:solidFill>
          </c:spPr>
          <c:invertIfNegative val="0"/>
          <c:dLbls>
            <c:txPr>
              <a:bodyPr/>
              <a:lstStyle/>
              <a:p>
                <a:pPr>
                  <a:defRPr sz="1200"/>
                </a:pPr>
                <a:endParaRPr lang="es-ES"/>
              </a:p>
            </c:txPr>
            <c:showLegendKey val="0"/>
            <c:showVal val="1"/>
            <c:showCatName val="0"/>
            <c:showSerName val="0"/>
            <c:showPercent val="0"/>
            <c:showBubbleSize val="0"/>
            <c:showLeaderLines val="0"/>
          </c:dLbls>
          <c:cat>
            <c:strRef>
              <c:f>'C2'!$C$46:$E$46</c:f>
              <c:strCache>
                <c:ptCount val="3"/>
                <c:pt idx="0">
                  <c:v>TOTAL 2014</c:v>
                </c:pt>
                <c:pt idx="1">
                  <c:v>TOTAL 2012</c:v>
                </c:pt>
                <c:pt idx="2">
                  <c:v>TOTAL 2011</c:v>
                </c:pt>
              </c:strCache>
            </c:strRef>
          </c:cat>
          <c:val>
            <c:numRef>
              <c:f>'C2'!$C$47:$E$47</c:f>
              <c:numCache>
                <c:formatCode>0%</c:formatCode>
                <c:ptCount val="3"/>
                <c:pt idx="0">
                  <c:v>0.45</c:v>
                </c:pt>
                <c:pt idx="1">
                  <c:v>0.41</c:v>
                </c:pt>
                <c:pt idx="2">
                  <c:v>0.42</c:v>
                </c:pt>
              </c:numCache>
            </c:numRef>
          </c:val>
        </c:ser>
        <c:ser>
          <c:idx val="1"/>
          <c:order val="1"/>
          <c:tx>
            <c:strRef>
              <c:f>'C2'!$B$48</c:f>
              <c:strCache>
                <c:ptCount val="1"/>
                <c:pt idx="0">
                  <c:v>MUY SATISFECHO</c:v>
                </c:pt>
              </c:strCache>
            </c:strRef>
          </c:tx>
          <c:spPr>
            <a:solidFill>
              <a:srgbClr val="339933"/>
            </a:solidFill>
          </c:spPr>
          <c:invertIfNegative val="0"/>
          <c:dLbls>
            <c:txPr>
              <a:bodyPr/>
              <a:lstStyle/>
              <a:p>
                <a:pPr>
                  <a:defRPr sz="1200">
                    <a:solidFill>
                      <a:schemeClr val="bg1"/>
                    </a:solidFill>
                  </a:defRPr>
                </a:pPr>
                <a:endParaRPr lang="es-ES"/>
              </a:p>
            </c:txPr>
            <c:showLegendKey val="0"/>
            <c:showVal val="1"/>
            <c:showCatName val="0"/>
            <c:showSerName val="0"/>
            <c:showPercent val="0"/>
            <c:showBubbleSize val="0"/>
            <c:showLeaderLines val="0"/>
          </c:dLbls>
          <c:cat>
            <c:strRef>
              <c:f>'C2'!$C$46:$E$46</c:f>
              <c:strCache>
                <c:ptCount val="3"/>
                <c:pt idx="0">
                  <c:v>TOTAL 2014</c:v>
                </c:pt>
                <c:pt idx="1">
                  <c:v>TOTAL 2012</c:v>
                </c:pt>
                <c:pt idx="2">
                  <c:v>TOTAL 2011</c:v>
                </c:pt>
              </c:strCache>
            </c:strRef>
          </c:cat>
          <c:val>
            <c:numRef>
              <c:f>'C2'!$C$48:$E$48</c:f>
              <c:numCache>
                <c:formatCode>0%</c:formatCode>
                <c:ptCount val="3"/>
                <c:pt idx="0">
                  <c:v>0.3</c:v>
                </c:pt>
                <c:pt idx="1">
                  <c:v>0.45</c:v>
                </c:pt>
                <c:pt idx="2">
                  <c:v>0.32</c:v>
                </c:pt>
              </c:numCache>
            </c:numRef>
          </c:val>
        </c:ser>
        <c:dLbls>
          <c:showLegendKey val="0"/>
          <c:showVal val="0"/>
          <c:showCatName val="0"/>
          <c:showSerName val="0"/>
          <c:showPercent val="0"/>
          <c:showBubbleSize val="0"/>
        </c:dLbls>
        <c:gapWidth val="69"/>
        <c:shape val="cylinder"/>
        <c:axId val="-2069547368"/>
        <c:axId val="-2069543976"/>
        <c:axId val="0"/>
      </c:bar3DChart>
      <c:catAx>
        <c:axId val="-2069547368"/>
        <c:scaling>
          <c:orientation val="minMax"/>
        </c:scaling>
        <c:delete val="0"/>
        <c:axPos val="b"/>
        <c:numFmt formatCode="General" sourceLinked="0"/>
        <c:majorTickMark val="out"/>
        <c:minorTickMark val="none"/>
        <c:tickLblPos val="nextTo"/>
        <c:spPr>
          <a:noFill/>
          <a:ln>
            <a:noFill/>
          </a:ln>
        </c:spPr>
        <c:txPr>
          <a:bodyPr rot="0"/>
          <a:lstStyle/>
          <a:p>
            <a:pPr>
              <a:defRPr sz="1400"/>
            </a:pPr>
            <a:endParaRPr lang="es-ES"/>
          </a:p>
        </c:txPr>
        <c:crossAx val="-2069543976"/>
        <c:crosses val="autoZero"/>
        <c:auto val="1"/>
        <c:lblAlgn val="ctr"/>
        <c:lblOffset val="100"/>
        <c:noMultiLvlLbl val="0"/>
      </c:catAx>
      <c:valAx>
        <c:axId val="-2069543976"/>
        <c:scaling>
          <c:orientation val="minMax"/>
          <c:min val="0.0"/>
        </c:scaling>
        <c:delete val="1"/>
        <c:axPos val="l"/>
        <c:numFmt formatCode="0%" sourceLinked="1"/>
        <c:majorTickMark val="out"/>
        <c:minorTickMark val="none"/>
        <c:tickLblPos val="nextTo"/>
        <c:crossAx val="-2069547368"/>
        <c:crosses val="autoZero"/>
        <c:crossBetween val="between"/>
      </c:valAx>
    </c:plotArea>
    <c:legend>
      <c:legendPos val="l"/>
      <c:layout>
        <c:manualLayout>
          <c:xMode val="edge"/>
          <c:yMode val="edge"/>
          <c:x val="0.0261735297597917"/>
          <c:y val="0.147409146235437"/>
          <c:w val="0.162485926608604"/>
          <c:h val="0.73521304670767"/>
        </c:manualLayout>
      </c:layout>
      <c:overlay val="0"/>
      <c:txPr>
        <a:bodyPr/>
        <a:lstStyle/>
        <a:p>
          <a:pPr>
            <a:defRPr sz="1200"/>
          </a:pPr>
          <a:endParaRPr lang="es-ES"/>
        </a:p>
      </c:txPr>
    </c:legend>
    <c:plotVisOnly val="1"/>
    <c:dispBlanksAs val="gap"/>
    <c:showDLblsOverMax val="0"/>
  </c:chart>
  <c:spPr>
    <a:noFill/>
    <a:ln>
      <a:noFill/>
    </a:ln>
  </c:spPr>
  <c:txPr>
    <a:bodyPr/>
    <a:lstStyle/>
    <a:p>
      <a:pPr>
        <a:defRPr>
          <a:latin typeface="Trebuchet MS" pitchFamily="34" charset="0"/>
        </a:defRPr>
      </a:pPr>
      <a:endParaRPr lang="es-ES"/>
    </a:p>
  </c:txPr>
  <c:externalData r:id="rId2">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view3D>
      <c:rotX val="0"/>
      <c:rotY val="0"/>
      <c:rAngAx val="0"/>
      <c:perspective val="0"/>
    </c:view3D>
    <c:floor>
      <c:thickness val="0"/>
    </c:floor>
    <c:sideWall>
      <c:thickness val="0"/>
    </c:sideWall>
    <c:backWall>
      <c:thickness val="0"/>
    </c:backWall>
    <c:plotArea>
      <c:layout>
        <c:manualLayout>
          <c:layoutTarget val="inner"/>
          <c:xMode val="edge"/>
          <c:yMode val="edge"/>
          <c:x val="0.194906708195189"/>
          <c:y val="0.0"/>
          <c:w val="0.786049586276412"/>
          <c:h val="0.924639984120844"/>
        </c:manualLayout>
      </c:layout>
      <c:bar3DChart>
        <c:barDir val="col"/>
        <c:grouping val="stacked"/>
        <c:varyColors val="0"/>
        <c:ser>
          <c:idx val="0"/>
          <c:order val="0"/>
          <c:tx>
            <c:strRef>
              <c:f>'C2'!$B$5</c:f>
              <c:strCache>
                <c:ptCount val="1"/>
                <c:pt idx="0">
                  <c:v>Muy instatisfecho</c:v>
                </c:pt>
              </c:strCache>
            </c:strRef>
          </c:tx>
          <c:spPr>
            <a:solidFill>
              <a:srgbClr val="FF0000"/>
            </a:solidFill>
          </c:spPr>
          <c:invertIfNegative val="0"/>
          <c:dLbls>
            <c:dLbl>
              <c:idx val="1"/>
              <c:delete val="1"/>
            </c:dLbl>
            <c:dLbl>
              <c:idx val="2"/>
              <c:delete val="1"/>
            </c:dLbl>
            <c:dLbl>
              <c:idx val="4"/>
              <c:delete val="1"/>
            </c:dLbl>
            <c:dLbl>
              <c:idx val="6"/>
              <c:delete val="1"/>
            </c:dLbl>
            <c:txPr>
              <a:bodyPr/>
              <a:lstStyle/>
              <a:p>
                <a:pPr>
                  <a:defRPr sz="1200"/>
                </a:pPr>
                <a:endParaRPr lang="es-ES"/>
              </a:p>
            </c:txPr>
            <c:showLegendKey val="0"/>
            <c:showVal val="1"/>
            <c:showCatName val="0"/>
            <c:showSerName val="0"/>
            <c:showPercent val="0"/>
            <c:showBubbleSize val="0"/>
            <c:showLeaderLines val="0"/>
          </c:dLbls>
          <c:cat>
            <c:strRef>
              <c:f>'C2'!$C$4:$L$4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'C2'!$C$5:$L$5</c:f>
              <c:numCache>
                <c:formatCode>0%</c:formatCode>
                <c:ptCount val="10"/>
                <c:pt idx="0">
                  <c:v>0.011</c:v>
                </c:pt>
                <c:pt idx="1">
                  <c:v>0.0</c:v>
                </c:pt>
                <c:pt idx="2">
                  <c:v>0.0</c:v>
                </c:pt>
                <c:pt idx="3">
                  <c:v>0.016</c:v>
                </c:pt>
                <c:pt idx="4">
                  <c:v>0.0</c:v>
                </c:pt>
                <c:pt idx="5">
                  <c:v>0.017</c:v>
                </c:pt>
                <c:pt idx="6">
                  <c:v>0.0</c:v>
                </c:pt>
                <c:pt idx="7">
                  <c:v>0.011</c:v>
                </c:pt>
                <c:pt idx="8">
                  <c:v>0.014</c:v>
                </c:pt>
                <c:pt idx="9">
                  <c:v>0.019</c:v>
                </c:pt>
              </c:numCache>
            </c:numRef>
          </c:val>
        </c:ser>
        <c:ser>
          <c:idx val="1"/>
          <c:order val="1"/>
          <c:tx>
            <c:strRef>
              <c:f>'C2'!$B$6</c:f>
              <c:strCache>
                <c:ptCount val="1"/>
                <c:pt idx="0">
                  <c:v>Insatisfecho</c:v>
                </c:pt>
              </c:strCache>
            </c:strRef>
          </c:tx>
          <c:spPr>
            <a:solidFill>
              <a:srgbClr val="FF9933"/>
            </a:solidFill>
          </c:spPr>
          <c:invertIfNegative val="0"/>
          <c:dLbls>
            <c:dLbl>
              <c:idx val="2"/>
              <c:delete val="1"/>
            </c:dLbl>
            <c:dLbl>
              <c:idx val="6"/>
              <c:delete val="1"/>
            </c:dLbl>
            <c:showLegendKey val="0"/>
            <c:showVal val="1"/>
            <c:showCatName val="0"/>
            <c:showSerName val="0"/>
            <c:showPercent val="0"/>
            <c:showBubbleSize val="0"/>
            <c:showLeaderLines val="0"/>
          </c:dLbls>
          <c:cat>
            <c:strRef>
              <c:f>'C2'!$C$4:$L$4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'C2'!$C$6:$L$6</c:f>
              <c:numCache>
                <c:formatCode>0%</c:formatCode>
                <c:ptCount val="10"/>
                <c:pt idx="0">
                  <c:v>0.04</c:v>
                </c:pt>
                <c:pt idx="1">
                  <c:v>0.071</c:v>
                </c:pt>
                <c:pt idx="2">
                  <c:v>0.0</c:v>
                </c:pt>
                <c:pt idx="3">
                  <c:v>0.049</c:v>
                </c:pt>
                <c:pt idx="4">
                  <c:v>0.039</c:v>
                </c:pt>
                <c:pt idx="5">
                  <c:v>0.047</c:v>
                </c:pt>
                <c:pt idx="6">
                  <c:v>0.0</c:v>
                </c:pt>
                <c:pt idx="7">
                  <c:v>0.04</c:v>
                </c:pt>
                <c:pt idx="8">
                  <c:v>0.03</c:v>
                </c:pt>
                <c:pt idx="9">
                  <c:v>0.035</c:v>
                </c:pt>
              </c:numCache>
            </c:numRef>
          </c:val>
        </c:ser>
        <c:ser>
          <c:idx val="2"/>
          <c:order val="2"/>
          <c:tx>
            <c:strRef>
              <c:f>'C2'!$B$7</c:f>
              <c:strCache>
                <c:ptCount val="1"/>
                <c:pt idx="0">
                  <c:v>Ni satisfecho ni insatisfecho</c:v>
                </c:pt>
              </c:strCache>
            </c:strRef>
          </c:tx>
          <c:spPr>
            <a:solidFill>
              <a:srgbClr val="FFFF00"/>
            </a:solidFill>
          </c:spPr>
          <c:invertIfNegative val="0"/>
          <c:dLbls>
            <c:dLbl>
              <c:idx val="1"/>
              <c:delete val="1"/>
            </c:dLbl>
            <c:dLbl>
              <c:idx val="6"/>
              <c:delete val="1"/>
            </c:dLbl>
            <c:showLegendKey val="0"/>
            <c:showVal val="1"/>
            <c:showCatName val="0"/>
            <c:showSerName val="0"/>
            <c:showPercent val="0"/>
            <c:showBubbleSize val="0"/>
            <c:showLeaderLines val="0"/>
          </c:dLbls>
          <c:cat>
            <c:strRef>
              <c:f>'C2'!$C$4:$L$4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'C2'!$C$7:$L$7</c:f>
              <c:numCache>
                <c:formatCode>0%</c:formatCode>
                <c:ptCount val="10"/>
                <c:pt idx="0">
                  <c:v>0.115</c:v>
                </c:pt>
                <c:pt idx="1">
                  <c:v>0.0</c:v>
                </c:pt>
                <c:pt idx="2">
                  <c:v>0.083</c:v>
                </c:pt>
                <c:pt idx="3">
                  <c:v>0.138</c:v>
                </c:pt>
                <c:pt idx="4">
                  <c:v>0.143</c:v>
                </c:pt>
                <c:pt idx="5">
                  <c:v>0.122</c:v>
                </c:pt>
                <c:pt idx="6">
                  <c:v>0.0</c:v>
                </c:pt>
                <c:pt idx="7">
                  <c:v>0.115</c:v>
                </c:pt>
                <c:pt idx="8">
                  <c:v>0.1</c:v>
                </c:pt>
                <c:pt idx="9">
                  <c:v>0.098</c:v>
                </c:pt>
              </c:numCache>
            </c:numRef>
          </c:val>
        </c:ser>
        <c:ser>
          <c:idx val="3"/>
          <c:order val="3"/>
          <c:tx>
            <c:strRef>
              <c:f>'C2'!$B$8</c:f>
              <c:strCache>
                <c:ptCount val="1"/>
                <c:pt idx="0">
                  <c:v>Satisfecho</c:v>
                </c:pt>
              </c:strCache>
            </c:strRef>
          </c:tx>
          <c:spPr>
            <a:solidFill>
              <a:srgbClr val="00FF00"/>
            </a:solidFill>
          </c:spPr>
          <c:invertIfNegative val="0"/>
          <c:dLbls>
            <c:showLegendKey val="0"/>
            <c:showVal val="1"/>
            <c:showCatName val="0"/>
            <c:showSerName val="0"/>
            <c:showPercent val="0"/>
            <c:showBubbleSize val="0"/>
            <c:showLeaderLines val="0"/>
          </c:dLbls>
          <c:cat>
            <c:strRef>
              <c:f>'C2'!$C$4:$L$4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'C2'!$C$8:$L$8</c:f>
              <c:numCache>
                <c:formatCode>0%</c:formatCode>
                <c:ptCount val="10"/>
                <c:pt idx="0">
                  <c:v>0.448</c:v>
                </c:pt>
                <c:pt idx="1">
                  <c:v>0.646</c:v>
                </c:pt>
                <c:pt idx="2">
                  <c:v>0.412</c:v>
                </c:pt>
                <c:pt idx="3">
                  <c:v>0.435</c:v>
                </c:pt>
                <c:pt idx="4">
                  <c:v>0.346</c:v>
                </c:pt>
                <c:pt idx="5">
                  <c:v>0.483</c:v>
                </c:pt>
                <c:pt idx="6">
                  <c:v>0.48</c:v>
                </c:pt>
                <c:pt idx="7">
                  <c:v>0.448</c:v>
                </c:pt>
                <c:pt idx="8">
                  <c:v>0.425</c:v>
                </c:pt>
                <c:pt idx="9">
                  <c:v>0.436</c:v>
                </c:pt>
              </c:numCache>
            </c:numRef>
          </c:val>
        </c:ser>
        <c:ser>
          <c:idx val="4"/>
          <c:order val="4"/>
          <c:tx>
            <c:strRef>
              <c:f>'C2'!$B$9</c:f>
              <c:strCache>
                <c:ptCount val="1"/>
                <c:pt idx="0">
                  <c:v>Muy satisfecho</c:v>
                </c:pt>
              </c:strCache>
            </c:strRef>
          </c:tx>
          <c:spPr>
            <a:solidFill>
              <a:srgbClr val="339933"/>
            </a:solidFill>
          </c:spPr>
          <c:invertIfNegative val="0"/>
          <c:dLbls>
            <c:txPr>
              <a:bodyPr/>
              <a:lstStyle/>
              <a:p>
                <a:pPr>
                  <a:defRPr>
                    <a:solidFill>
                      <a:schemeClr val="bg1"/>
                    </a:solidFill>
                  </a:defRPr>
                </a:pPr>
                <a:endParaRPr lang="es-ES"/>
              </a:p>
            </c:txPr>
            <c:showLegendKey val="0"/>
            <c:showVal val="1"/>
            <c:showCatName val="0"/>
            <c:showSerName val="0"/>
            <c:showPercent val="0"/>
            <c:showBubbleSize val="0"/>
            <c:showLeaderLines val="0"/>
          </c:dLbls>
          <c:cat>
            <c:strRef>
              <c:f>'C2'!$C$4:$L$4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'C2'!$C$9:$L$9</c:f>
              <c:numCache>
                <c:formatCode>0%</c:formatCode>
                <c:ptCount val="10"/>
                <c:pt idx="0">
                  <c:v>0.298</c:v>
                </c:pt>
                <c:pt idx="1">
                  <c:v>0.061</c:v>
                </c:pt>
                <c:pt idx="2">
                  <c:v>0.419</c:v>
                </c:pt>
                <c:pt idx="3">
                  <c:v>0.291</c:v>
                </c:pt>
                <c:pt idx="4">
                  <c:v>0.39</c:v>
                </c:pt>
                <c:pt idx="5">
                  <c:v>0.261</c:v>
                </c:pt>
                <c:pt idx="6">
                  <c:v>0.353</c:v>
                </c:pt>
                <c:pt idx="7">
                  <c:v>0.298</c:v>
                </c:pt>
                <c:pt idx="8">
                  <c:v>0.432</c:v>
                </c:pt>
                <c:pt idx="9">
                  <c:v>0.337</c:v>
                </c:pt>
              </c:numCache>
            </c:numRef>
          </c:val>
        </c:ser>
        <c:ser>
          <c:idx val="5"/>
          <c:order val="5"/>
          <c:tx>
            <c:strRef>
              <c:f>'C2'!$B$10</c:f>
              <c:strCache>
                <c:ptCount val="1"/>
                <c:pt idx="0">
                  <c:v>No sabe</c:v>
                </c:pt>
              </c:strCache>
            </c:strRef>
          </c:tx>
          <c:spPr>
            <a:solidFill>
              <a:sysClr val="window" lastClr="FFFFFF">
                <a:lumMod val="75000"/>
              </a:sysClr>
            </a:solidFill>
          </c:spPr>
          <c:invertIfNegative val="0"/>
          <c:dLbls>
            <c:txPr>
              <a:bodyPr/>
              <a:lstStyle/>
              <a:p>
                <a:pPr>
                  <a:defRPr>
                    <a:solidFill>
                      <a:sysClr val="windowText" lastClr="000000"/>
                    </a:solidFill>
                  </a:defRPr>
                </a:pPr>
                <a:endParaRPr lang="es-ES"/>
              </a:p>
            </c:txPr>
            <c:showLegendKey val="0"/>
            <c:showVal val="1"/>
            <c:showCatName val="0"/>
            <c:showSerName val="0"/>
            <c:showPercent val="0"/>
            <c:showBubbleSize val="0"/>
            <c:showLeaderLines val="0"/>
          </c:dLbls>
          <c:cat>
            <c:strRef>
              <c:f>'C2'!$C$4:$L$4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'C2'!$C$10:$L$10</c:f>
              <c:numCache>
                <c:formatCode>0%</c:formatCode>
                <c:ptCount val="10"/>
                <c:pt idx="0">
                  <c:v>0.088</c:v>
                </c:pt>
                <c:pt idx="1">
                  <c:v>0.222</c:v>
                </c:pt>
                <c:pt idx="2">
                  <c:v>0.086</c:v>
                </c:pt>
                <c:pt idx="3">
                  <c:v>0.072</c:v>
                </c:pt>
                <c:pt idx="4">
                  <c:v>0.081</c:v>
                </c:pt>
                <c:pt idx="5">
                  <c:v>0.069</c:v>
                </c:pt>
                <c:pt idx="6">
                  <c:v>0.167</c:v>
                </c:pt>
                <c:pt idx="7">
                  <c:v>0.088</c:v>
                </c:pt>
                <c:pt idx="8">
                  <c:v>0.0</c:v>
                </c:pt>
                <c:pt idx="9">
                  <c:v>0.075</c:v>
                </c:pt>
              </c:numCache>
            </c:numRef>
          </c:val>
        </c:ser>
        <c:dLbls>
          <c:showLegendKey val="0"/>
          <c:showVal val="0"/>
          <c:showCatName val="0"/>
          <c:showSerName val="0"/>
          <c:showPercent val="0"/>
          <c:showBubbleSize val="0"/>
        </c:dLbls>
        <c:gapWidth val="71"/>
        <c:gapDepth val="64"/>
        <c:shape val="cylinder"/>
        <c:axId val="-2069423720"/>
        <c:axId val="-2069420312"/>
        <c:axId val="0"/>
      </c:bar3DChart>
      <c:catAx>
        <c:axId val="-2069423720"/>
        <c:scaling>
          <c:orientation val="minMax"/>
        </c:scaling>
        <c:delete val="0"/>
        <c:axPos val="b"/>
        <c:numFmt formatCode="General" sourceLinked="0"/>
        <c:majorTickMark val="out"/>
        <c:minorTickMark val="none"/>
        <c:tickLblPos val="nextTo"/>
        <c:spPr>
          <a:noFill/>
          <a:ln>
            <a:noFill/>
          </a:ln>
        </c:spPr>
        <c:txPr>
          <a:bodyPr rot="0"/>
          <a:lstStyle/>
          <a:p>
            <a:pPr>
              <a:defRPr sz="800"/>
            </a:pPr>
            <a:endParaRPr lang="es-ES"/>
          </a:p>
        </c:txPr>
        <c:crossAx val="-2069420312"/>
        <c:crosses val="autoZero"/>
        <c:auto val="1"/>
        <c:lblAlgn val="ctr"/>
        <c:lblOffset val="100"/>
        <c:noMultiLvlLbl val="0"/>
      </c:catAx>
      <c:valAx>
        <c:axId val="-2069420312"/>
        <c:scaling>
          <c:orientation val="minMax"/>
          <c:min val="0.0"/>
        </c:scaling>
        <c:delete val="1"/>
        <c:axPos val="l"/>
        <c:numFmt formatCode="0%" sourceLinked="1"/>
        <c:majorTickMark val="out"/>
        <c:minorTickMark val="none"/>
        <c:tickLblPos val="nextTo"/>
        <c:crossAx val="-2069423720"/>
        <c:crosses val="autoZero"/>
        <c:crossBetween val="between"/>
      </c:valAx>
    </c:plotArea>
    <c:legend>
      <c:legendPos val="l"/>
      <c:layout>
        <c:manualLayout>
          <c:xMode val="edge"/>
          <c:yMode val="edge"/>
          <c:x val="0.0261735297597917"/>
          <c:y val="0.169290901055581"/>
          <c:w val="0.182690945911152"/>
          <c:h val="0.746732378058604"/>
        </c:manualLayout>
      </c:layout>
      <c:overlay val="0"/>
      <c:txPr>
        <a:bodyPr/>
        <a:lstStyle/>
        <a:p>
          <a:pPr>
            <a:defRPr sz="1200"/>
          </a:pPr>
          <a:endParaRPr lang="es-ES"/>
        </a:p>
      </c:txPr>
    </c:legend>
    <c:plotVisOnly val="1"/>
    <c:dispBlanksAs val="gap"/>
    <c:showDLblsOverMax val="0"/>
  </c:chart>
  <c:spPr>
    <a:noFill/>
    <a:ln>
      <a:noFill/>
    </a:ln>
  </c:spPr>
  <c:txPr>
    <a:bodyPr/>
    <a:lstStyle/>
    <a:p>
      <a:pPr>
        <a:defRPr>
          <a:latin typeface="Trebuchet MS" pitchFamily="34" charset="0"/>
        </a:defRPr>
      </a:pPr>
      <a:endParaRPr lang="es-E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spPr>
            <a:ln>
              <a:solidFill>
                <a:schemeClr val="bg1"/>
              </a:solidFill>
            </a:ln>
            <a:scene3d>
              <a:camera prst="orthographicFront"/>
              <a:lightRig rig="threePt" dir="t"/>
            </a:scene3d>
            <a:sp3d>
              <a:bevelT/>
              <a:bevelB/>
            </a:sp3d>
          </c:spPr>
          <c:explosion val="25"/>
          <c:dLbls>
            <c:dLbl>
              <c:idx val="0"/>
              <c:spPr/>
              <c:txPr>
                <a:bodyPr/>
                <a:lstStyle/>
                <a:p>
                  <a:pPr>
                    <a:defRPr sz="1200">
                      <a:solidFill>
                        <a:schemeClr val="bg1"/>
                      </a:solidFill>
                    </a:defRPr>
                  </a:pPr>
                  <a:endParaRPr lang="es-ES"/>
                </a:p>
              </c:txPr>
              <c:showLegendKey val="0"/>
              <c:showVal val="0"/>
              <c:showCatName val="0"/>
              <c:showSerName val="0"/>
              <c:showPercent val="1"/>
              <c:showBubbleSize val="0"/>
            </c:dLbl>
            <c:dLbl>
              <c:idx val="1"/>
              <c:layout>
                <c:manualLayout>
                  <c:x val="0.0325107208249012"/>
                  <c:y val="0.141401741293532"/>
                </c:manualLayout>
              </c:layout>
              <c:spPr/>
              <c:txPr>
                <a:bodyPr/>
                <a:lstStyle/>
                <a:p>
                  <a:pPr>
                    <a:defRPr sz="1200">
                      <a:solidFill>
                        <a:schemeClr val="bg1"/>
                      </a:solidFill>
                    </a:defRPr>
                  </a:pPr>
                  <a:endParaRPr lang="es-ES"/>
                </a:p>
              </c:txPr>
              <c:showLegendKey val="0"/>
              <c:showVal val="0"/>
              <c:showCatName val="0"/>
              <c:showSerName val="0"/>
              <c:showPercent val="1"/>
              <c:showBubbleSize val="0"/>
            </c:dLbl>
            <c:txPr>
              <a:bodyPr/>
              <a:lstStyle/>
              <a:p>
                <a:pPr>
                  <a:defRPr sz="1200"/>
                </a:pPr>
                <a:endParaRPr lang="es-ES"/>
              </a:p>
            </c:txPr>
            <c:showLegendKey val="0"/>
            <c:showVal val="0"/>
            <c:showCatName val="0"/>
            <c:showSerName val="0"/>
            <c:showPercent val="1"/>
            <c:showBubbleSize val="0"/>
            <c:showLeaderLines val="1"/>
          </c:dLbls>
          <c:cat>
            <c:strRef>
              <c:f>'CAP.1'!$B$35:$B$36</c:f>
              <c:strCache>
                <c:ptCount val="2"/>
                <c:pt idx="0">
                  <c:v>Hombre</c:v>
                </c:pt>
                <c:pt idx="1">
                  <c:v>Mujer</c:v>
                </c:pt>
              </c:strCache>
            </c:strRef>
          </c:cat>
          <c:val>
            <c:numRef>
              <c:f>'CAP.1'!$C$35:$C$36</c:f>
              <c:numCache>
                <c:formatCode>0.00%</c:formatCode>
                <c:ptCount val="2"/>
                <c:pt idx="0">
                  <c:v>0.942</c:v>
                </c:pt>
                <c:pt idx="1">
                  <c:v>0.058</c:v>
                </c:pt>
              </c:numCache>
            </c:numRef>
          </c:val>
        </c:ser>
        <c:dLbls>
          <c:showLegendKey val="0"/>
          <c:showVal val="0"/>
          <c:showCatName val="0"/>
          <c:showSerName val="0"/>
          <c:showPercent val="1"/>
          <c:showBubbleSize val="0"/>
          <c:showLeaderLines val="1"/>
        </c:dLbls>
        <c:firstSliceAng val="0"/>
      </c:pieChart>
      <c:spPr>
        <a:ln>
          <a:noFill/>
        </a:ln>
      </c:spPr>
    </c:plotArea>
    <c:legend>
      <c:legendPos val="r"/>
      <c:layout>
        <c:manualLayout>
          <c:xMode val="edge"/>
          <c:yMode val="edge"/>
          <c:x val="0.760708779030548"/>
          <c:y val="0.380647595356551"/>
          <c:w val="0.239291220969452"/>
          <c:h val="0.592725953565506"/>
        </c:manualLayout>
      </c:layout>
      <c:overlay val="1"/>
      <c:txPr>
        <a:bodyPr/>
        <a:lstStyle/>
        <a:p>
          <a:pPr>
            <a:defRPr sz="1200"/>
          </a:pPr>
          <a:endParaRPr lang="es-ES"/>
        </a:p>
      </c:txPr>
    </c:legend>
    <c:plotVisOnly val="1"/>
    <c:dispBlanksAs val="gap"/>
    <c:showDLblsOverMax val="0"/>
  </c:chart>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view3D>
      <c:rotX val="0"/>
      <c:rotY val="0"/>
      <c:rAngAx val="0"/>
      <c:perspective val="0"/>
    </c:view3D>
    <c:floor>
      <c:thickness val="0"/>
    </c:floor>
    <c:sideWall>
      <c:thickness val="0"/>
    </c:sideWall>
    <c:backWall>
      <c:thickness val="0"/>
    </c:backWall>
    <c:plotArea>
      <c:layout>
        <c:manualLayout>
          <c:layoutTarget val="inner"/>
          <c:xMode val="edge"/>
          <c:yMode val="edge"/>
          <c:x val="0.194906708195189"/>
          <c:y val="0.0"/>
          <c:w val="0.786049586276412"/>
          <c:h val="0.924639984120844"/>
        </c:manualLayout>
      </c:layout>
      <c:bar3DChart>
        <c:barDir val="col"/>
        <c:grouping val="stacked"/>
        <c:varyColors val="0"/>
        <c:ser>
          <c:idx val="0"/>
          <c:order val="0"/>
          <c:tx>
            <c:strRef>
              <c:f>'C4'!$B$47</c:f>
              <c:strCache>
                <c:ptCount val="1"/>
                <c:pt idx="0">
                  <c:v>SATISFECHO</c:v>
                </c:pt>
              </c:strCache>
            </c:strRef>
          </c:tx>
          <c:spPr>
            <a:solidFill>
              <a:srgbClr val="00FF00"/>
            </a:solidFill>
          </c:spPr>
          <c:invertIfNegative val="0"/>
          <c:dLbls>
            <c:txPr>
              <a:bodyPr/>
              <a:lstStyle/>
              <a:p>
                <a:pPr>
                  <a:defRPr sz="1200"/>
                </a:pPr>
                <a:endParaRPr lang="es-ES"/>
              </a:p>
            </c:txPr>
            <c:showLegendKey val="0"/>
            <c:showVal val="1"/>
            <c:showCatName val="0"/>
            <c:showSerName val="0"/>
            <c:showPercent val="0"/>
            <c:showBubbleSize val="0"/>
            <c:showLeaderLines val="0"/>
          </c:dLbls>
          <c:cat>
            <c:strRef>
              <c:f>'C4'!$C$46:$E$46</c:f>
              <c:strCache>
                <c:ptCount val="3"/>
                <c:pt idx="0">
                  <c:v>TOTAL 2014</c:v>
                </c:pt>
                <c:pt idx="1">
                  <c:v>TOTAL 2012</c:v>
                </c:pt>
                <c:pt idx="2">
                  <c:v>TOTAL 2011</c:v>
                </c:pt>
              </c:strCache>
            </c:strRef>
          </c:cat>
          <c:val>
            <c:numRef>
              <c:f>'C4'!$C$47:$E$47</c:f>
              <c:numCache>
                <c:formatCode>0%</c:formatCode>
                <c:ptCount val="3"/>
                <c:pt idx="0">
                  <c:v>0.481</c:v>
                </c:pt>
                <c:pt idx="1">
                  <c:v>0.38</c:v>
                </c:pt>
                <c:pt idx="2">
                  <c:v>0.4</c:v>
                </c:pt>
              </c:numCache>
            </c:numRef>
          </c:val>
        </c:ser>
        <c:ser>
          <c:idx val="1"/>
          <c:order val="1"/>
          <c:tx>
            <c:strRef>
              <c:f>'C4'!$B$48</c:f>
              <c:strCache>
                <c:ptCount val="1"/>
                <c:pt idx="0">
                  <c:v>MUY SATISFECHO</c:v>
                </c:pt>
              </c:strCache>
            </c:strRef>
          </c:tx>
          <c:spPr>
            <a:solidFill>
              <a:srgbClr val="339933"/>
            </a:solidFill>
          </c:spPr>
          <c:invertIfNegative val="0"/>
          <c:dLbls>
            <c:txPr>
              <a:bodyPr/>
              <a:lstStyle/>
              <a:p>
                <a:pPr>
                  <a:defRPr sz="1200">
                    <a:solidFill>
                      <a:schemeClr val="bg1"/>
                    </a:solidFill>
                  </a:defRPr>
                </a:pPr>
                <a:endParaRPr lang="es-ES"/>
              </a:p>
            </c:txPr>
            <c:showLegendKey val="0"/>
            <c:showVal val="1"/>
            <c:showCatName val="0"/>
            <c:showSerName val="0"/>
            <c:showPercent val="0"/>
            <c:showBubbleSize val="0"/>
            <c:showLeaderLines val="0"/>
          </c:dLbls>
          <c:cat>
            <c:strRef>
              <c:f>'C4'!$C$46:$E$46</c:f>
              <c:strCache>
                <c:ptCount val="3"/>
                <c:pt idx="0">
                  <c:v>TOTAL 2014</c:v>
                </c:pt>
                <c:pt idx="1">
                  <c:v>TOTAL 2012</c:v>
                </c:pt>
                <c:pt idx="2">
                  <c:v>TOTAL 2011</c:v>
                </c:pt>
              </c:strCache>
            </c:strRef>
          </c:cat>
          <c:val>
            <c:numRef>
              <c:f>'C4'!$C$48:$E$48</c:f>
              <c:numCache>
                <c:formatCode>0%</c:formatCode>
                <c:ptCount val="3"/>
                <c:pt idx="0">
                  <c:v>0.326</c:v>
                </c:pt>
                <c:pt idx="1">
                  <c:v>0.57</c:v>
                </c:pt>
                <c:pt idx="2">
                  <c:v>0.5</c:v>
                </c:pt>
              </c:numCache>
            </c:numRef>
          </c:val>
        </c:ser>
        <c:dLbls>
          <c:showLegendKey val="0"/>
          <c:showVal val="0"/>
          <c:showCatName val="0"/>
          <c:showSerName val="0"/>
          <c:showPercent val="0"/>
          <c:showBubbleSize val="0"/>
        </c:dLbls>
        <c:gapWidth val="69"/>
        <c:shape val="cylinder"/>
        <c:axId val="-2073269960"/>
        <c:axId val="-2073266728"/>
        <c:axId val="0"/>
      </c:bar3DChart>
      <c:catAx>
        <c:axId val="-2073269960"/>
        <c:scaling>
          <c:orientation val="minMax"/>
        </c:scaling>
        <c:delete val="0"/>
        <c:axPos val="b"/>
        <c:numFmt formatCode="General" sourceLinked="0"/>
        <c:majorTickMark val="out"/>
        <c:minorTickMark val="none"/>
        <c:tickLblPos val="nextTo"/>
        <c:spPr>
          <a:noFill/>
          <a:ln>
            <a:noFill/>
          </a:ln>
        </c:spPr>
        <c:txPr>
          <a:bodyPr rot="0"/>
          <a:lstStyle/>
          <a:p>
            <a:pPr>
              <a:defRPr sz="1400"/>
            </a:pPr>
            <a:endParaRPr lang="es-ES"/>
          </a:p>
        </c:txPr>
        <c:crossAx val="-2073266728"/>
        <c:crosses val="autoZero"/>
        <c:auto val="1"/>
        <c:lblAlgn val="ctr"/>
        <c:lblOffset val="100"/>
        <c:noMultiLvlLbl val="0"/>
      </c:catAx>
      <c:valAx>
        <c:axId val="-2073266728"/>
        <c:scaling>
          <c:orientation val="minMax"/>
          <c:min val="0.0"/>
        </c:scaling>
        <c:delete val="1"/>
        <c:axPos val="l"/>
        <c:numFmt formatCode="0%" sourceLinked="1"/>
        <c:majorTickMark val="out"/>
        <c:minorTickMark val="none"/>
        <c:tickLblPos val="nextTo"/>
        <c:crossAx val="-2073269960"/>
        <c:crosses val="autoZero"/>
        <c:crossBetween val="between"/>
      </c:valAx>
    </c:plotArea>
    <c:legend>
      <c:legendPos val="l"/>
      <c:layout>
        <c:manualLayout>
          <c:xMode val="edge"/>
          <c:yMode val="edge"/>
          <c:x val="0.0261735297597917"/>
          <c:y val="0.147409146235437"/>
          <c:w val="0.162485926608604"/>
          <c:h val="0.73521304670767"/>
        </c:manualLayout>
      </c:layout>
      <c:overlay val="0"/>
      <c:txPr>
        <a:bodyPr/>
        <a:lstStyle/>
        <a:p>
          <a:pPr>
            <a:defRPr sz="1200"/>
          </a:pPr>
          <a:endParaRPr lang="es-ES"/>
        </a:p>
      </c:txPr>
    </c:legend>
    <c:plotVisOnly val="1"/>
    <c:dispBlanksAs val="gap"/>
    <c:showDLblsOverMax val="0"/>
  </c:chart>
  <c:spPr>
    <a:noFill/>
    <a:ln>
      <a:noFill/>
    </a:ln>
  </c:spPr>
  <c:txPr>
    <a:bodyPr/>
    <a:lstStyle/>
    <a:p>
      <a:pPr>
        <a:defRPr>
          <a:latin typeface="Trebuchet MS" pitchFamily="34" charset="0"/>
        </a:defRPr>
      </a:pPr>
      <a:endParaRPr lang="es-ES"/>
    </a:p>
  </c:txPr>
  <c:externalData r:id="rId2">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view3D>
      <c:rotX val="0"/>
      <c:rotY val="0"/>
      <c:rAngAx val="0"/>
      <c:perspective val="0"/>
    </c:view3D>
    <c:floor>
      <c:thickness val="0"/>
    </c:floor>
    <c:sideWall>
      <c:thickness val="0"/>
    </c:sideWall>
    <c:backWall>
      <c:thickness val="0"/>
    </c:backWall>
    <c:plotArea>
      <c:layout>
        <c:manualLayout>
          <c:layoutTarget val="inner"/>
          <c:xMode val="edge"/>
          <c:yMode val="edge"/>
          <c:x val="0.194906708195189"/>
          <c:y val="0.0"/>
          <c:w val="0.786049586276412"/>
          <c:h val="0.924639984120844"/>
        </c:manualLayout>
      </c:layout>
      <c:bar3DChart>
        <c:barDir val="col"/>
        <c:grouping val="stacked"/>
        <c:varyColors val="0"/>
        <c:ser>
          <c:idx val="0"/>
          <c:order val="0"/>
          <c:tx>
            <c:strRef>
              <c:f>'C4'!$B$5</c:f>
              <c:strCache>
                <c:ptCount val="1"/>
                <c:pt idx="0">
                  <c:v>Muy instatisfecho</c:v>
                </c:pt>
              </c:strCache>
            </c:strRef>
          </c:tx>
          <c:spPr>
            <a:solidFill>
              <a:srgbClr val="FF0000"/>
            </a:solidFill>
          </c:spPr>
          <c:invertIfNegative val="0"/>
          <c:cat>
            <c:strRef>
              <c:f>'C4'!$C$4:$L$4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'C4'!$C$5:$L$5</c:f>
              <c:numCache>
                <c:formatCode>0%</c:formatCode>
                <c:ptCount val="10"/>
                <c:pt idx="0">
                  <c:v>0.0</c:v>
                </c:pt>
                <c:pt idx="1">
                  <c:v>0.0</c:v>
                </c:pt>
                <c:pt idx="2">
                  <c:v>0.0</c:v>
                </c:pt>
                <c:pt idx="3">
                  <c:v>0.0</c:v>
                </c:pt>
                <c:pt idx="4">
                  <c:v>0.0</c:v>
                </c:pt>
                <c:pt idx="5">
                  <c:v>0.0</c:v>
                </c:pt>
                <c:pt idx="6">
                  <c:v>0.0</c:v>
                </c:pt>
                <c:pt idx="7">
                  <c:v>0.0</c:v>
                </c:pt>
                <c:pt idx="8">
                  <c:v>0.0</c:v>
                </c:pt>
                <c:pt idx="9">
                  <c:v>0.0</c:v>
                </c:pt>
              </c:numCache>
            </c:numRef>
          </c:val>
        </c:ser>
        <c:ser>
          <c:idx val="1"/>
          <c:order val="1"/>
          <c:tx>
            <c:strRef>
              <c:f>'C4'!$B$6</c:f>
              <c:strCache>
                <c:ptCount val="1"/>
                <c:pt idx="0">
                  <c:v>Insatisfecho</c:v>
                </c:pt>
              </c:strCache>
            </c:strRef>
          </c:tx>
          <c:spPr>
            <a:solidFill>
              <a:srgbClr val="FF9933"/>
            </a:solidFill>
          </c:spPr>
          <c:invertIfNegative val="0"/>
          <c:dLbls>
            <c:dLbl>
              <c:idx val="2"/>
              <c:delete val="1"/>
            </c:dLbl>
            <c:showLegendKey val="0"/>
            <c:showVal val="1"/>
            <c:showCatName val="0"/>
            <c:showSerName val="0"/>
            <c:showPercent val="0"/>
            <c:showBubbleSize val="0"/>
            <c:showLeaderLines val="0"/>
          </c:dLbls>
          <c:cat>
            <c:strRef>
              <c:f>'C4'!$C$4:$L$4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'C4'!$C$6:$L$6</c:f>
              <c:numCache>
                <c:formatCode>0%</c:formatCode>
                <c:ptCount val="10"/>
                <c:pt idx="0">
                  <c:v>0.035</c:v>
                </c:pt>
                <c:pt idx="1">
                  <c:v>0.071</c:v>
                </c:pt>
                <c:pt idx="2">
                  <c:v>0.0</c:v>
                </c:pt>
                <c:pt idx="3">
                  <c:v>0.041</c:v>
                </c:pt>
                <c:pt idx="4">
                  <c:v>0.039</c:v>
                </c:pt>
                <c:pt idx="5">
                  <c:v>0.034</c:v>
                </c:pt>
                <c:pt idx="6">
                  <c:v>0.035</c:v>
                </c:pt>
                <c:pt idx="7">
                  <c:v>0.035</c:v>
                </c:pt>
                <c:pt idx="8">
                  <c:v>0.049</c:v>
                </c:pt>
                <c:pt idx="9">
                  <c:v>0.03</c:v>
                </c:pt>
              </c:numCache>
            </c:numRef>
          </c:val>
        </c:ser>
        <c:ser>
          <c:idx val="2"/>
          <c:order val="2"/>
          <c:tx>
            <c:strRef>
              <c:f>'C4'!$B$7</c:f>
              <c:strCache>
                <c:ptCount val="1"/>
                <c:pt idx="0">
                  <c:v>Ni satisfecho ni insatisfecho</c:v>
                </c:pt>
              </c:strCache>
            </c:strRef>
          </c:tx>
          <c:spPr>
            <a:solidFill>
              <a:srgbClr val="FFFF00"/>
            </a:solidFill>
          </c:spPr>
          <c:invertIfNegative val="0"/>
          <c:dLbls>
            <c:dLbl>
              <c:idx val="1"/>
              <c:delete val="1"/>
            </c:dLbl>
            <c:dLbl>
              <c:idx val="6"/>
              <c:delete val="1"/>
            </c:dLbl>
            <c:showLegendKey val="0"/>
            <c:showVal val="1"/>
            <c:showCatName val="0"/>
            <c:showSerName val="0"/>
            <c:showPercent val="0"/>
            <c:showBubbleSize val="0"/>
            <c:showLeaderLines val="0"/>
          </c:dLbls>
          <c:cat>
            <c:strRef>
              <c:f>'C4'!$C$4:$L$4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'C4'!$C$7:$L$7</c:f>
              <c:numCache>
                <c:formatCode>0%</c:formatCode>
                <c:ptCount val="10"/>
                <c:pt idx="0">
                  <c:v>0.075</c:v>
                </c:pt>
                <c:pt idx="1">
                  <c:v>0.0</c:v>
                </c:pt>
                <c:pt idx="2">
                  <c:v>0.073</c:v>
                </c:pt>
                <c:pt idx="3">
                  <c:v>0.085</c:v>
                </c:pt>
                <c:pt idx="4">
                  <c:v>0.106</c:v>
                </c:pt>
                <c:pt idx="5">
                  <c:v>0.076</c:v>
                </c:pt>
                <c:pt idx="6">
                  <c:v>0.0</c:v>
                </c:pt>
                <c:pt idx="7">
                  <c:v>0.075</c:v>
                </c:pt>
                <c:pt idx="8">
                  <c:v>0.057</c:v>
                </c:pt>
                <c:pt idx="9">
                  <c:v>0.06</c:v>
                </c:pt>
              </c:numCache>
            </c:numRef>
          </c:val>
        </c:ser>
        <c:ser>
          <c:idx val="3"/>
          <c:order val="3"/>
          <c:tx>
            <c:strRef>
              <c:f>'C4'!$B$8</c:f>
              <c:strCache>
                <c:ptCount val="1"/>
                <c:pt idx="0">
                  <c:v>Satisfecho</c:v>
                </c:pt>
              </c:strCache>
            </c:strRef>
          </c:tx>
          <c:spPr>
            <a:solidFill>
              <a:srgbClr val="00FF00"/>
            </a:solidFill>
          </c:spPr>
          <c:invertIfNegative val="0"/>
          <c:dLbls>
            <c:showLegendKey val="0"/>
            <c:showVal val="1"/>
            <c:showCatName val="0"/>
            <c:showSerName val="0"/>
            <c:showPercent val="0"/>
            <c:showBubbleSize val="0"/>
            <c:showLeaderLines val="0"/>
          </c:dLbls>
          <c:cat>
            <c:strRef>
              <c:f>'C4'!$C$4:$L$4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'C4'!$C$8:$L$8</c:f>
              <c:numCache>
                <c:formatCode>0%</c:formatCode>
                <c:ptCount val="10"/>
                <c:pt idx="0">
                  <c:v>0.481</c:v>
                </c:pt>
                <c:pt idx="1">
                  <c:v>0.646</c:v>
                </c:pt>
                <c:pt idx="2">
                  <c:v>0.383</c:v>
                </c:pt>
                <c:pt idx="3">
                  <c:v>0.49</c:v>
                </c:pt>
                <c:pt idx="4">
                  <c:v>0.339</c:v>
                </c:pt>
                <c:pt idx="5">
                  <c:v>0.546</c:v>
                </c:pt>
                <c:pt idx="6">
                  <c:v>0.405</c:v>
                </c:pt>
                <c:pt idx="7">
                  <c:v>0.481</c:v>
                </c:pt>
                <c:pt idx="8">
                  <c:v>0.454</c:v>
                </c:pt>
                <c:pt idx="9">
                  <c:v>0.458</c:v>
                </c:pt>
              </c:numCache>
            </c:numRef>
          </c:val>
        </c:ser>
        <c:ser>
          <c:idx val="4"/>
          <c:order val="4"/>
          <c:tx>
            <c:strRef>
              <c:f>'C4'!$B$9</c:f>
              <c:strCache>
                <c:ptCount val="1"/>
                <c:pt idx="0">
                  <c:v>Muy satisfecho</c:v>
                </c:pt>
              </c:strCache>
            </c:strRef>
          </c:tx>
          <c:spPr>
            <a:solidFill>
              <a:srgbClr val="339933"/>
            </a:solidFill>
          </c:spPr>
          <c:invertIfNegative val="0"/>
          <c:dLbls>
            <c:txPr>
              <a:bodyPr/>
              <a:lstStyle/>
              <a:p>
                <a:pPr>
                  <a:defRPr>
                    <a:solidFill>
                      <a:schemeClr val="bg1"/>
                    </a:solidFill>
                  </a:defRPr>
                </a:pPr>
                <a:endParaRPr lang="es-ES"/>
              </a:p>
            </c:txPr>
            <c:showLegendKey val="0"/>
            <c:showVal val="1"/>
            <c:showCatName val="0"/>
            <c:showSerName val="0"/>
            <c:showPercent val="0"/>
            <c:showBubbleSize val="0"/>
            <c:showLeaderLines val="0"/>
          </c:dLbls>
          <c:cat>
            <c:strRef>
              <c:f>'C4'!$C$4:$L$4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'C4'!$C$9:$L$9</c:f>
              <c:numCache>
                <c:formatCode>0%</c:formatCode>
                <c:ptCount val="10"/>
                <c:pt idx="0">
                  <c:v>0.326</c:v>
                </c:pt>
                <c:pt idx="1">
                  <c:v>0.061</c:v>
                </c:pt>
                <c:pt idx="2">
                  <c:v>0.458</c:v>
                </c:pt>
                <c:pt idx="3">
                  <c:v>0.319</c:v>
                </c:pt>
                <c:pt idx="4">
                  <c:v>0.454</c:v>
                </c:pt>
                <c:pt idx="5">
                  <c:v>0.276</c:v>
                </c:pt>
                <c:pt idx="6">
                  <c:v>0.392</c:v>
                </c:pt>
                <c:pt idx="7">
                  <c:v>0.326</c:v>
                </c:pt>
                <c:pt idx="8">
                  <c:v>0.44</c:v>
                </c:pt>
                <c:pt idx="9">
                  <c:v>0.385</c:v>
                </c:pt>
              </c:numCache>
            </c:numRef>
          </c:val>
        </c:ser>
        <c:ser>
          <c:idx val="5"/>
          <c:order val="5"/>
          <c:tx>
            <c:strRef>
              <c:f>'C4'!$B$10</c:f>
              <c:strCache>
                <c:ptCount val="1"/>
                <c:pt idx="0">
                  <c:v>No sabe</c:v>
                </c:pt>
              </c:strCache>
            </c:strRef>
          </c:tx>
          <c:spPr>
            <a:solidFill>
              <a:sysClr val="window" lastClr="FFFFFF">
                <a:lumMod val="75000"/>
              </a:sysClr>
            </a:solidFill>
          </c:spPr>
          <c:invertIfNegative val="0"/>
          <c:dLbls>
            <c:dLbl>
              <c:idx val="8"/>
              <c:delete val="1"/>
            </c:dLbl>
            <c:txPr>
              <a:bodyPr/>
              <a:lstStyle/>
              <a:p>
                <a:pPr>
                  <a:defRPr>
                    <a:solidFill>
                      <a:sysClr val="windowText" lastClr="000000"/>
                    </a:solidFill>
                  </a:defRPr>
                </a:pPr>
                <a:endParaRPr lang="es-ES"/>
              </a:p>
            </c:txPr>
            <c:showLegendKey val="0"/>
            <c:showVal val="1"/>
            <c:showCatName val="0"/>
            <c:showSerName val="0"/>
            <c:showPercent val="0"/>
            <c:showBubbleSize val="0"/>
            <c:showLeaderLines val="0"/>
          </c:dLbls>
          <c:cat>
            <c:strRef>
              <c:f>'C4'!$C$4:$L$4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'C4'!$C$10:$L$10</c:f>
              <c:numCache>
                <c:formatCode>0%</c:formatCode>
                <c:ptCount val="10"/>
                <c:pt idx="0">
                  <c:v>0.083</c:v>
                </c:pt>
                <c:pt idx="1">
                  <c:v>0.222</c:v>
                </c:pt>
                <c:pt idx="2">
                  <c:v>0.086</c:v>
                </c:pt>
                <c:pt idx="3">
                  <c:v>0.066</c:v>
                </c:pt>
                <c:pt idx="4">
                  <c:v>0.062</c:v>
                </c:pt>
                <c:pt idx="5">
                  <c:v>0.069</c:v>
                </c:pt>
                <c:pt idx="6">
                  <c:v>0.167</c:v>
                </c:pt>
                <c:pt idx="7">
                  <c:v>0.083</c:v>
                </c:pt>
                <c:pt idx="8">
                  <c:v>0.0</c:v>
                </c:pt>
                <c:pt idx="9">
                  <c:v>0.067</c:v>
                </c:pt>
              </c:numCache>
            </c:numRef>
          </c:val>
        </c:ser>
        <c:dLbls>
          <c:showLegendKey val="0"/>
          <c:showVal val="0"/>
          <c:showCatName val="0"/>
          <c:showSerName val="0"/>
          <c:showPercent val="0"/>
          <c:showBubbleSize val="0"/>
        </c:dLbls>
        <c:gapWidth val="69"/>
        <c:shape val="cylinder"/>
        <c:axId val="-2069095480"/>
        <c:axId val="-2069092024"/>
        <c:axId val="0"/>
      </c:bar3DChart>
      <c:catAx>
        <c:axId val="-2069095480"/>
        <c:scaling>
          <c:orientation val="minMax"/>
        </c:scaling>
        <c:delete val="0"/>
        <c:axPos val="b"/>
        <c:numFmt formatCode="General" sourceLinked="0"/>
        <c:majorTickMark val="out"/>
        <c:minorTickMark val="none"/>
        <c:tickLblPos val="nextTo"/>
        <c:spPr>
          <a:noFill/>
          <a:ln>
            <a:noFill/>
          </a:ln>
        </c:spPr>
        <c:txPr>
          <a:bodyPr rot="0"/>
          <a:lstStyle/>
          <a:p>
            <a:pPr>
              <a:defRPr sz="800"/>
            </a:pPr>
            <a:endParaRPr lang="es-ES"/>
          </a:p>
        </c:txPr>
        <c:crossAx val="-2069092024"/>
        <c:crosses val="autoZero"/>
        <c:auto val="1"/>
        <c:lblAlgn val="ctr"/>
        <c:lblOffset val="100"/>
        <c:noMultiLvlLbl val="0"/>
      </c:catAx>
      <c:valAx>
        <c:axId val="-2069092024"/>
        <c:scaling>
          <c:orientation val="minMax"/>
          <c:min val="0.0"/>
        </c:scaling>
        <c:delete val="1"/>
        <c:axPos val="l"/>
        <c:numFmt formatCode="0%" sourceLinked="1"/>
        <c:majorTickMark val="out"/>
        <c:minorTickMark val="none"/>
        <c:tickLblPos val="nextTo"/>
        <c:crossAx val="-2069095480"/>
        <c:crosses val="autoZero"/>
        <c:crossBetween val="between"/>
      </c:valAx>
    </c:plotArea>
    <c:legend>
      <c:legendPos val="l"/>
      <c:layout>
        <c:manualLayout>
          <c:xMode val="edge"/>
          <c:yMode val="edge"/>
          <c:x val="0.0331942769112836"/>
          <c:y val="0.166857247114112"/>
          <c:w val="0.16663102644105"/>
          <c:h val="0.740252012470459"/>
        </c:manualLayout>
      </c:layout>
      <c:overlay val="0"/>
      <c:txPr>
        <a:bodyPr/>
        <a:lstStyle/>
        <a:p>
          <a:pPr>
            <a:defRPr sz="1200"/>
          </a:pPr>
          <a:endParaRPr lang="es-ES"/>
        </a:p>
      </c:txPr>
    </c:legend>
    <c:plotVisOnly val="1"/>
    <c:dispBlanksAs val="gap"/>
    <c:showDLblsOverMax val="0"/>
  </c:chart>
  <c:spPr>
    <a:noFill/>
    <a:ln>
      <a:noFill/>
    </a:ln>
  </c:spPr>
  <c:txPr>
    <a:bodyPr/>
    <a:lstStyle/>
    <a:p>
      <a:pPr>
        <a:defRPr>
          <a:latin typeface="Trebuchet MS" pitchFamily="34" charset="0"/>
        </a:defRPr>
      </a:pPr>
      <a:endParaRPr lang="es-ES"/>
    </a:p>
  </c:txPr>
  <c:externalData r:id="rId2">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view3D>
      <c:rotX val="0"/>
      <c:rotY val="0"/>
      <c:rAngAx val="0"/>
      <c:perspective val="0"/>
    </c:view3D>
    <c:floor>
      <c:thickness val="0"/>
    </c:floor>
    <c:sideWall>
      <c:thickness val="0"/>
    </c:sideWall>
    <c:backWall>
      <c:thickness val="0"/>
    </c:backWall>
    <c:plotArea>
      <c:layout>
        <c:manualLayout>
          <c:layoutTarget val="inner"/>
          <c:xMode val="edge"/>
          <c:yMode val="edge"/>
          <c:x val="0.194906708195189"/>
          <c:y val="0.0"/>
          <c:w val="0.786049586276412"/>
          <c:h val="0.924639984120844"/>
        </c:manualLayout>
      </c:layout>
      <c:bar3DChart>
        <c:barDir val="col"/>
        <c:grouping val="stacked"/>
        <c:varyColors val="0"/>
        <c:ser>
          <c:idx val="0"/>
          <c:order val="0"/>
          <c:tx>
            <c:strRef>
              <c:f>'C6'!$B$5</c:f>
              <c:strCache>
                <c:ptCount val="1"/>
                <c:pt idx="0">
                  <c:v>Muy instatisfecho</c:v>
                </c:pt>
              </c:strCache>
            </c:strRef>
          </c:tx>
          <c:spPr>
            <a:solidFill>
              <a:srgbClr val="FF0000"/>
            </a:solidFill>
          </c:spPr>
          <c:invertIfNegative val="0"/>
          <c:dLbls>
            <c:dLbl>
              <c:idx val="6"/>
              <c:delete val="1"/>
            </c:dLbl>
            <c:showLegendKey val="0"/>
            <c:showVal val="1"/>
            <c:showCatName val="0"/>
            <c:showSerName val="0"/>
            <c:showPercent val="0"/>
            <c:showBubbleSize val="0"/>
            <c:showLeaderLines val="0"/>
          </c:dLbls>
          <c:cat>
            <c:strRef>
              <c:f>'C6'!$C$4:$L$4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'C6'!$C$5:$L$5</c:f>
              <c:numCache>
                <c:formatCode>0%</c:formatCode>
                <c:ptCount val="10"/>
                <c:pt idx="0">
                  <c:v>0.028</c:v>
                </c:pt>
                <c:pt idx="1">
                  <c:v>0.072</c:v>
                </c:pt>
                <c:pt idx="2">
                  <c:v>0.02</c:v>
                </c:pt>
                <c:pt idx="3">
                  <c:v>0.024</c:v>
                </c:pt>
                <c:pt idx="4">
                  <c:v>0.016</c:v>
                </c:pt>
                <c:pt idx="5">
                  <c:v>0.037</c:v>
                </c:pt>
                <c:pt idx="6">
                  <c:v>0.0</c:v>
                </c:pt>
                <c:pt idx="7">
                  <c:v>0.029</c:v>
                </c:pt>
                <c:pt idx="8">
                  <c:v>0.013</c:v>
                </c:pt>
                <c:pt idx="9">
                  <c:v>0.03</c:v>
                </c:pt>
              </c:numCache>
            </c:numRef>
          </c:val>
        </c:ser>
        <c:ser>
          <c:idx val="1"/>
          <c:order val="1"/>
          <c:tx>
            <c:strRef>
              <c:f>'C6'!$B$6</c:f>
              <c:strCache>
                <c:ptCount val="1"/>
                <c:pt idx="0">
                  <c:v>Insatisfecho</c:v>
                </c:pt>
              </c:strCache>
            </c:strRef>
          </c:tx>
          <c:spPr>
            <a:solidFill>
              <a:srgbClr val="FF9933"/>
            </a:solidFill>
          </c:spPr>
          <c:invertIfNegative val="0"/>
          <c:dLbls>
            <c:dLbl>
              <c:idx val="2"/>
              <c:delete val="1"/>
            </c:dLbl>
            <c:dLbl>
              <c:idx val="6"/>
              <c:delete val="1"/>
            </c:dLbl>
            <c:showLegendKey val="0"/>
            <c:showVal val="1"/>
            <c:showCatName val="0"/>
            <c:showSerName val="0"/>
            <c:showPercent val="0"/>
            <c:showBubbleSize val="0"/>
            <c:showLeaderLines val="0"/>
          </c:dLbls>
          <c:cat>
            <c:strRef>
              <c:f>'C6'!$C$4:$L$4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'C6'!$C$6:$L$6</c:f>
              <c:numCache>
                <c:formatCode>0%</c:formatCode>
                <c:ptCount val="10"/>
                <c:pt idx="0">
                  <c:v>0.044</c:v>
                </c:pt>
                <c:pt idx="1">
                  <c:v>0.0</c:v>
                </c:pt>
                <c:pt idx="2">
                  <c:v>0.0</c:v>
                </c:pt>
                <c:pt idx="3">
                  <c:v>0.062</c:v>
                </c:pt>
                <c:pt idx="4">
                  <c:v>0.056</c:v>
                </c:pt>
                <c:pt idx="5">
                  <c:v>0.046</c:v>
                </c:pt>
                <c:pt idx="6">
                  <c:v>0.0</c:v>
                </c:pt>
                <c:pt idx="7">
                  <c:v>0.051</c:v>
                </c:pt>
                <c:pt idx="8">
                  <c:v>0.066</c:v>
                </c:pt>
                <c:pt idx="9">
                  <c:v>0.043</c:v>
                </c:pt>
              </c:numCache>
            </c:numRef>
          </c:val>
        </c:ser>
        <c:ser>
          <c:idx val="2"/>
          <c:order val="2"/>
          <c:tx>
            <c:strRef>
              <c:f>'C6'!$B$7</c:f>
              <c:strCache>
                <c:ptCount val="1"/>
                <c:pt idx="0">
                  <c:v>Ni satisfecho ni insatisfecho</c:v>
                </c:pt>
              </c:strCache>
            </c:strRef>
          </c:tx>
          <c:spPr>
            <a:solidFill>
              <a:srgbClr val="FFFF00"/>
            </a:solidFill>
          </c:spPr>
          <c:invertIfNegative val="0"/>
          <c:dLbls>
            <c:showLegendKey val="0"/>
            <c:showVal val="1"/>
            <c:showCatName val="0"/>
            <c:showSerName val="0"/>
            <c:showPercent val="0"/>
            <c:showBubbleSize val="0"/>
            <c:showLeaderLines val="0"/>
          </c:dLbls>
          <c:cat>
            <c:strRef>
              <c:f>'C6'!$C$4:$L$4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'C6'!$C$7:$L$7</c:f>
              <c:numCache>
                <c:formatCode>0%</c:formatCode>
                <c:ptCount val="10"/>
                <c:pt idx="0">
                  <c:v>0.129</c:v>
                </c:pt>
                <c:pt idx="1">
                  <c:v>0.058</c:v>
                </c:pt>
                <c:pt idx="2">
                  <c:v>0.086</c:v>
                </c:pt>
                <c:pt idx="3">
                  <c:v>0.149</c:v>
                </c:pt>
                <c:pt idx="4">
                  <c:v>0.126</c:v>
                </c:pt>
                <c:pt idx="5">
                  <c:v>0.142</c:v>
                </c:pt>
                <c:pt idx="6">
                  <c:v>0.063</c:v>
                </c:pt>
                <c:pt idx="7">
                  <c:v>0.132</c:v>
                </c:pt>
                <c:pt idx="8">
                  <c:v>0.106</c:v>
                </c:pt>
                <c:pt idx="9">
                  <c:v>0.114</c:v>
                </c:pt>
              </c:numCache>
            </c:numRef>
          </c:val>
        </c:ser>
        <c:ser>
          <c:idx val="3"/>
          <c:order val="3"/>
          <c:tx>
            <c:strRef>
              <c:f>'C6'!$B$8</c:f>
              <c:strCache>
                <c:ptCount val="1"/>
                <c:pt idx="0">
                  <c:v>Satisfecho</c:v>
                </c:pt>
              </c:strCache>
            </c:strRef>
          </c:tx>
          <c:spPr>
            <a:solidFill>
              <a:srgbClr val="00FF00"/>
            </a:solidFill>
          </c:spPr>
          <c:invertIfNegative val="0"/>
          <c:dLbls>
            <c:showLegendKey val="0"/>
            <c:showVal val="1"/>
            <c:showCatName val="0"/>
            <c:showSerName val="0"/>
            <c:showPercent val="0"/>
            <c:showBubbleSize val="0"/>
            <c:showLeaderLines val="0"/>
          </c:dLbls>
          <c:cat>
            <c:strRef>
              <c:f>'C6'!$C$4:$L$4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'C6'!$C$8:$L$8</c:f>
              <c:numCache>
                <c:formatCode>0%</c:formatCode>
                <c:ptCount val="10"/>
                <c:pt idx="0">
                  <c:v>0.491</c:v>
                </c:pt>
                <c:pt idx="1">
                  <c:v>0.544</c:v>
                </c:pt>
                <c:pt idx="2">
                  <c:v>0.541</c:v>
                </c:pt>
                <c:pt idx="3">
                  <c:v>0.47</c:v>
                </c:pt>
                <c:pt idx="4">
                  <c:v>0.439</c:v>
                </c:pt>
                <c:pt idx="5">
                  <c:v>0.531</c:v>
                </c:pt>
                <c:pt idx="6">
                  <c:v>0.346</c:v>
                </c:pt>
                <c:pt idx="7">
                  <c:v>0.463</c:v>
                </c:pt>
                <c:pt idx="8">
                  <c:v>0.496</c:v>
                </c:pt>
                <c:pt idx="9">
                  <c:v>0.526</c:v>
                </c:pt>
              </c:numCache>
            </c:numRef>
          </c:val>
        </c:ser>
        <c:ser>
          <c:idx val="4"/>
          <c:order val="4"/>
          <c:tx>
            <c:strRef>
              <c:f>'C6'!$B$9</c:f>
              <c:strCache>
                <c:ptCount val="1"/>
                <c:pt idx="0">
                  <c:v>Muy satisfecho</c:v>
                </c:pt>
              </c:strCache>
            </c:strRef>
          </c:tx>
          <c:spPr>
            <a:solidFill>
              <a:srgbClr val="339933"/>
            </a:solidFill>
          </c:spPr>
          <c:invertIfNegative val="0"/>
          <c:dLbls>
            <c:txPr>
              <a:bodyPr/>
              <a:lstStyle/>
              <a:p>
                <a:pPr>
                  <a:defRPr>
                    <a:solidFill>
                      <a:schemeClr val="bg1"/>
                    </a:solidFill>
                  </a:defRPr>
                </a:pPr>
                <a:endParaRPr lang="es-ES"/>
              </a:p>
            </c:txPr>
            <c:showLegendKey val="0"/>
            <c:showVal val="1"/>
            <c:showCatName val="0"/>
            <c:showSerName val="0"/>
            <c:showPercent val="0"/>
            <c:showBubbleSize val="0"/>
            <c:showLeaderLines val="0"/>
          </c:dLbls>
          <c:cat>
            <c:strRef>
              <c:f>'C6'!$C$4:$L$4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'C6'!$C$9:$L$9</c:f>
              <c:numCache>
                <c:formatCode>0%</c:formatCode>
                <c:ptCount val="10"/>
                <c:pt idx="0">
                  <c:v>0.225</c:v>
                </c:pt>
                <c:pt idx="1">
                  <c:v>0.143</c:v>
                </c:pt>
                <c:pt idx="2">
                  <c:v>0.28</c:v>
                </c:pt>
                <c:pt idx="3">
                  <c:v>0.22</c:v>
                </c:pt>
                <c:pt idx="4">
                  <c:v>0.291</c:v>
                </c:pt>
                <c:pt idx="5">
                  <c:v>0.186</c:v>
                </c:pt>
                <c:pt idx="6">
                  <c:v>0.349</c:v>
                </c:pt>
                <c:pt idx="7">
                  <c:v>0.229</c:v>
                </c:pt>
                <c:pt idx="8">
                  <c:v>0.306</c:v>
                </c:pt>
                <c:pt idx="9">
                  <c:v>0.225</c:v>
                </c:pt>
              </c:numCache>
            </c:numRef>
          </c:val>
        </c:ser>
        <c:ser>
          <c:idx val="5"/>
          <c:order val="5"/>
          <c:tx>
            <c:strRef>
              <c:f>'C6'!$B$10</c:f>
              <c:strCache>
                <c:ptCount val="1"/>
                <c:pt idx="0">
                  <c:v>No sabe</c:v>
                </c:pt>
              </c:strCache>
            </c:strRef>
          </c:tx>
          <c:spPr>
            <a:solidFill>
              <a:sysClr val="window" lastClr="FFFFFF">
                <a:lumMod val="75000"/>
              </a:sysClr>
            </a:solidFill>
          </c:spPr>
          <c:invertIfNegative val="0"/>
          <c:dLbls>
            <c:txPr>
              <a:bodyPr/>
              <a:lstStyle/>
              <a:p>
                <a:pPr>
                  <a:defRPr>
                    <a:solidFill>
                      <a:sysClr val="windowText" lastClr="000000"/>
                    </a:solidFill>
                  </a:defRPr>
                </a:pPr>
                <a:endParaRPr lang="es-ES"/>
              </a:p>
            </c:txPr>
            <c:showLegendKey val="0"/>
            <c:showVal val="1"/>
            <c:showCatName val="0"/>
            <c:showSerName val="0"/>
            <c:showPercent val="0"/>
            <c:showBubbleSize val="0"/>
            <c:showLeaderLines val="0"/>
          </c:dLbls>
          <c:cat>
            <c:strRef>
              <c:f>'C6'!$C$4:$L$4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'C6'!$C$10:$L$10</c:f>
              <c:numCache>
                <c:formatCode>0%</c:formatCode>
                <c:ptCount val="10"/>
                <c:pt idx="0">
                  <c:v>0.083</c:v>
                </c:pt>
                <c:pt idx="1">
                  <c:v>0.183</c:v>
                </c:pt>
                <c:pt idx="2">
                  <c:v>0.072</c:v>
                </c:pt>
                <c:pt idx="3">
                  <c:v>0.074</c:v>
                </c:pt>
                <c:pt idx="4">
                  <c:v>0.072</c:v>
                </c:pt>
                <c:pt idx="5">
                  <c:v>0.058</c:v>
                </c:pt>
                <c:pt idx="6">
                  <c:v>0.242</c:v>
                </c:pt>
                <c:pt idx="7">
                  <c:v>0.096</c:v>
                </c:pt>
                <c:pt idx="8">
                  <c:v>0.013</c:v>
                </c:pt>
                <c:pt idx="9">
                  <c:v>0.063</c:v>
                </c:pt>
              </c:numCache>
            </c:numRef>
          </c:val>
        </c:ser>
        <c:dLbls>
          <c:showLegendKey val="0"/>
          <c:showVal val="0"/>
          <c:showCatName val="0"/>
          <c:showSerName val="0"/>
          <c:showPercent val="0"/>
          <c:showBubbleSize val="0"/>
        </c:dLbls>
        <c:gapWidth val="69"/>
        <c:shape val="cylinder"/>
        <c:axId val="-2068923464"/>
        <c:axId val="-2068920056"/>
        <c:axId val="0"/>
      </c:bar3DChart>
      <c:catAx>
        <c:axId val="-2068923464"/>
        <c:scaling>
          <c:orientation val="minMax"/>
        </c:scaling>
        <c:delete val="0"/>
        <c:axPos val="b"/>
        <c:numFmt formatCode="General" sourceLinked="0"/>
        <c:majorTickMark val="out"/>
        <c:minorTickMark val="none"/>
        <c:tickLblPos val="nextTo"/>
        <c:spPr>
          <a:noFill/>
          <a:ln>
            <a:noFill/>
          </a:ln>
        </c:spPr>
        <c:txPr>
          <a:bodyPr rot="0"/>
          <a:lstStyle/>
          <a:p>
            <a:pPr>
              <a:defRPr sz="800"/>
            </a:pPr>
            <a:endParaRPr lang="es-ES"/>
          </a:p>
        </c:txPr>
        <c:crossAx val="-2068920056"/>
        <c:crosses val="autoZero"/>
        <c:auto val="1"/>
        <c:lblAlgn val="ctr"/>
        <c:lblOffset val="100"/>
        <c:noMultiLvlLbl val="0"/>
      </c:catAx>
      <c:valAx>
        <c:axId val="-2068920056"/>
        <c:scaling>
          <c:orientation val="minMax"/>
          <c:min val="0.0"/>
        </c:scaling>
        <c:delete val="1"/>
        <c:axPos val="l"/>
        <c:numFmt formatCode="0%" sourceLinked="1"/>
        <c:majorTickMark val="out"/>
        <c:minorTickMark val="none"/>
        <c:tickLblPos val="nextTo"/>
        <c:crossAx val="-2068923464"/>
        <c:crosses val="autoZero"/>
        <c:crossBetween val="between"/>
      </c:valAx>
    </c:plotArea>
    <c:legend>
      <c:legendPos val="l"/>
      <c:layout>
        <c:manualLayout>
          <c:xMode val="edge"/>
          <c:yMode val="edge"/>
          <c:x val="0.0261735297597917"/>
          <c:y val="0.169290973976606"/>
          <c:w val="0.174370172971737"/>
          <c:h val="0.746732699709032"/>
        </c:manualLayout>
      </c:layout>
      <c:overlay val="0"/>
      <c:txPr>
        <a:bodyPr/>
        <a:lstStyle/>
        <a:p>
          <a:pPr>
            <a:defRPr sz="1200"/>
          </a:pPr>
          <a:endParaRPr lang="es-ES"/>
        </a:p>
      </c:txPr>
    </c:legend>
    <c:plotVisOnly val="1"/>
    <c:dispBlanksAs val="gap"/>
    <c:showDLblsOverMax val="0"/>
  </c:chart>
  <c:spPr>
    <a:noFill/>
    <a:ln>
      <a:noFill/>
    </a:ln>
  </c:spPr>
  <c:txPr>
    <a:bodyPr/>
    <a:lstStyle/>
    <a:p>
      <a:pPr>
        <a:defRPr>
          <a:latin typeface="Trebuchet MS" pitchFamily="34" charset="0"/>
        </a:defRPr>
      </a:pPr>
      <a:endParaRPr lang="es-ES"/>
    </a:p>
  </c:txPr>
  <c:externalData r:id="rId2">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bar"/>
        <c:grouping val="clustered"/>
        <c:varyColors val="0"/>
        <c:ser>
          <c:idx val="0"/>
          <c:order val="0"/>
          <c:spPr>
            <a:solidFill>
              <a:srgbClr val="0070C0"/>
            </a:solidFill>
            <a:scene3d>
              <a:camera prst="orthographicFront"/>
              <a:lightRig rig="threePt" dir="t"/>
            </a:scene3d>
            <a:sp3d>
              <a:bevelT/>
              <a:bevelB/>
            </a:sp3d>
          </c:spPr>
          <c:invertIfNegative val="0"/>
          <c:dLbls>
            <c:txPr>
              <a:bodyPr/>
              <a:lstStyle/>
              <a:p>
                <a:pPr>
                  <a:defRPr sz="1200"/>
                </a:pPr>
                <a:endParaRPr lang="es-ES"/>
              </a:p>
            </c:txPr>
            <c:dLblPos val="outEnd"/>
            <c:showLegendKey val="0"/>
            <c:showVal val="1"/>
            <c:showCatName val="0"/>
            <c:showSerName val="0"/>
            <c:showPercent val="0"/>
            <c:showBubbleSize val="0"/>
            <c:showLeaderLines val="0"/>
          </c:dLbls>
          <c:cat>
            <c:strRef>
              <c:f>'C8OTROMÉTODO DE PAGO'!$B$4:$B$15</c:f>
              <c:strCache>
                <c:ptCount val="12"/>
                <c:pt idx="0">
                  <c:v>PAGO POR ADELANTADO POR VARIOS AÑOS</c:v>
                </c:pt>
                <c:pt idx="1">
                  <c:v>VERIFIED BY VISA</c:v>
                </c:pt>
                <c:pt idx="2">
                  <c:v>CHEQUES</c:v>
                </c:pt>
                <c:pt idx="3">
                  <c:v>FACTURA NORMAL</c:v>
                </c:pt>
                <c:pt idx="4">
                  <c:v>MÉTODO DE PAGO EN EL PAÍS SOLICITANTE</c:v>
                </c:pt>
                <c:pt idx="5">
                  <c:v>VÍA INTERNET / FORMULARIO WEB</c:v>
                </c:pt>
                <c:pt idx="6">
                  <c:v>AMERICAN EXPRESS</c:v>
                </c:pt>
                <c:pt idx="7">
                  <c:v>TRANSFERENCIAS</c:v>
                </c:pt>
                <c:pt idx="8">
                  <c:v>MONEDA LOCAL</c:v>
                </c:pt>
                <c:pt idx="9">
                  <c:v>TARJETA DE CRÉDITO</c:v>
                </c:pt>
                <c:pt idx="10">
                  <c:v>BANCOS LOCALES DENTRO DE ARGENTINA</c:v>
                </c:pt>
                <c:pt idx="11">
                  <c:v>PAYPAL</c:v>
                </c:pt>
              </c:strCache>
            </c:strRef>
          </c:cat>
          <c:val>
            <c:numRef>
              <c:f>'C8OTROMÉTODO DE PAGO'!$C$4:$C$15</c:f>
              <c:numCache>
                <c:formatCode>0%</c:formatCode>
                <c:ptCount val="12"/>
                <c:pt idx="0">
                  <c:v>0.015</c:v>
                </c:pt>
                <c:pt idx="1">
                  <c:v>0.015</c:v>
                </c:pt>
                <c:pt idx="2">
                  <c:v>0.018</c:v>
                </c:pt>
                <c:pt idx="3">
                  <c:v>0.032</c:v>
                </c:pt>
                <c:pt idx="4">
                  <c:v>0.047</c:v>
                </c:pt>
                <c:pt idx="5">
                  <c:v>0.049</c:v>
                </c:pt>
                <c:pt idx="6">
                  <c:v>0.068</c:v>
                </c:pt>
                <c:pt idx="7">
                  <c:v>0.068</c:v>
                </c:pt>
                <c:pt idx="8">
                  <c:v>0.127</c:v>
                </c:pt>
                <c:pt idx="9">
                  <c:v>0.21</c:v>
                </c:pt>
                <c:pt idx="10">
                  <c:v>0.223</c:v>
                </c:pt>
                <c:pt idx="11">
                  <c:v>0.251</c:v>
                </c:pt>
              </c:numCache>
            </c:numRef>
          </c:val>
        </c:ser>
        <c:dLbls>
          <c:dLblPos val="outEnd"/>
          <c:showLegendKey val="0"/>
          <c:showVal val="1"/>
          <c:showCatName val="0"/>
          <c:showSerName val="0"/>
          <c:showPercent val="0"/>
          <c:showBubbleSize val="0"/>
        </c:dLbls>
        <c:gapWidth val="116"/>
        <c:overlap val="38"/>
        <c:axId val="-2069690024"/>
        <c:axId val="-2069698200"/>
      </c:barChart>
      <c:catAx>
        <c:axId val="-2069690024"/>
        <c:scaling>
          <c:orientation val="minMax"/>
        </c:scaling>
        <c:delete val="0"/>
        <c:axPos val="l"/>
        <c:majorTickMark val="out"/>
        <c:minorTickMark val="none"/>
        <c:tickLblPos val="nextTo"/>
        <c:txPr>
          <a:bodyPr/>
          <a:lstStyle/>
          <a:p>
            <a:pPr>
              <a:defRPr sz="1000"/>
            </a:pPr>
            <a:endParaRPr lang="es-ES"/>
          </a:p>
        </c:txPr>
        <c:crossAx val="-2069698200"/>
        <c:crosses val="autoZero"/>
        <c:auto val="1"/>
        <c:lblAlgn val="ctr"/>
        <c:lblOffset val="100"/>
        <c:noMultiLvlLbl val="0"/>
      </c:catAx>
      <c:valAx>
        <c:axId val="-2069698200"/>
        <c:scaling>
          <c:orientation val="minMax"/>
        </c:scaling>
        <c:delete val="1"/>
        <c:axPos val="b"/>
        <c:numFmt formatCode="0%" sourceLinked="1"/>
        <c:majorTickMark val="out"/>
        <c:minorTickMark val="none"/>
        <c:tickLblPos val="nextTo"/>
        <c:crossAx val="-2069690024"/>
        <c:crosses val="autoZero"/>
        <c:crossBetween val="between"/>
      </c:valAx>
      <c:spPr>
        <a:noFill/>
        <a:ln w="25400">
          <a:noFill/>
        </a:ln>
      </c:spPr>
    </c:plotArea>
    <c:plotVisOnly val="1"/>
    <c:dispBlanksAs val="gap"/>
    <c:showDLblsOverMax val="0"/>
  </c:chart>
  <c:externalData r:id="rId2">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31"/>
    </mc:Choice>
    <mc:Fallback>
      <c:style val="31"/>
    </mc:Fallback>
  </mc:AlternateContent>
  <c:chart>
    <c:autoTitleDeleted val="0"/>
    <c:plotArea>
      <c:layout>
        <c:manualLayout>
          <c:layoutTarget val="inner"/>
          <c:xMode val="edge"/>
          <c:yMode val="edge"/>
          <c:x val="0.0375"/>
          <c:y val="0.0231481481481481"/>
          <c:w val="0.586111111111111"/>
          <c:h val="0.976851851851852"/>
        </c:manualLayout>
      </c:layout>
      <c:pieChart>
        <c:varyColors val="1"/>
        <c:ser>
          <c:idx val="0"/>
          <c:order val="0"/>
          <c:spPr>
            <a:solidFill>
              <a:srgbClr val="0070C0"/>
            </a:solidFill>
          </c:spPr>
          <c:explosion val="25"/>
          <c:dPt>
            <c:idx val="0"/>
            <c:bubble3D val="0"/>
            <c:spPr>
              <a:solidFill>
                <a:srgbClr val="66CCFF"/>
              </a:solidFill>
            </c:spPr>
          </c:dPt>
          <c:dPt>
            <c:idx val="1"/>
            <c:bubble3D val="0"/>
            <c:explosion val="0"/>
          </c:dPt>
          <c:dLbls>
            <c:dLbl>
              <c:idx val="0"/>
              <c:layout>
                <c:manualLayout>
                  <c:x val="0.103798337707787"/>
                  <c:y val="0.00312518226888306"/>
                </c:manualLayout>
              </c:layout>
              <c:showLegendKey val="0"/>
              <c:showVal val="1"/>
              <c:showCatName val="1"/>
              <c:showSerName val="0"/>
              <c:showPercent val="0"/>
              <c:showBubbleSize val="0"/>
            </c:dLbl>
            <c:dLbl>
              <c:idx val="1"/>
              <c:layout>
                <c:manualLayout>
                  <c:x val="-0.165495844269466"/>
                  <c:y val="-0.0600459317585302"/>
                </c:manualLayout>
              </c:layout>
              <c:spPr/>
              <c:txPr>
                <a:bodyPr/>
                <a:lstStyle/>
                <a:p>
                  <a:pPr>
                    <a:defRPr sz="1200">
                      <a:solidFill>
                        <a:schemeClr val="bg1"/>
                      </a:solidFill>
                      <a:latin typeface="Trebuchet MS" pitchFamily="34" charset="0"/>
                    </a:defRPr>
                  </a:pPr>
                  <a:endParaRPr lang="es-ES"/>
                </a:p>
              </c:txPr>
              <c:showLegendKey val="0"/>
              <c:showVal val="1"/>
              <c:showCatName val="1"/>
              <c:showSerName val="0"/>
              <c:showPercent val="0"/>
              <c:showBubbleSize val="0"/>
            </c:dLbl>
            <c:txPr>
              <a:bodyPr/>
              <a:lstStyle/>
              <a:p>
                <a:pPr>
                  <a:defRPr sz="1200">
                    <a:solidFill>
                      <a:schemeClr val="tx1"/>
                    </a:solidFill>
                    <a:latin typeface="Trebuchet MS" pitchFamily="34" charset="0"/>
                  </a:defRPr>
                </a:pPr>
                <a:endParaRPr lang="es-ES"/>
              </a:p>
            </c:txPr>
            <c:showLegendKey val="0"/>
            <c:showVal val="1"/>
            <c:showCatName val="1"/>
            <c:showSerName val="0"/>
            <c:showPercent val="0"/>
            <c:showBubbleSize val="0"/>
            <c:showLeaderLines val="1"/>
          </c:dLbls>
          <c:cat>
            <c:strRef>
              <c:f>'C8'!$B$1:$B$2</c:f>
              <c:strCache>
                <c:ptCount val="2"/>
                <c:pt idx="0">
                  <c:v>NO</c:v>
                </c:pt>
                <c:pt idx="1">
                  <c:v>SI</c:v>
                </c:pt>
              </c:strCache>
            </c:strRef>
          </c:cat>
          <c:val>
            <c:numRef>
              <c:f>'C8'!$C$1:$C$2</c:f>
              <c:numCache>
                <c:formatCode>0%</c:formatCode>
                <c:ptCount val="2"/>
                <c:pt idx="0">
                  <c:v>0.686753753052572</c:v>
                </c:pt>
                <c:pt idx="1">
                  <c:v>0.31</c:v>
                </c:pt>
              </c:numCache>
            </c:numRef>
          </c:val>
        </c:ser>
        <c:dLbls>
          <c:showLegendKey val="0"/>
          <c:showVal val="0"/>
          <c:showCatName val="0"/>
          <c:showSerName val="0"/>
          <c:showPercent val="0"/>
          <c:showBubbleSize val="0"/>
          <c:showLeaderLines val="1"/>
        </c:dLbls>
        <c:firstSliceAng val="150"/>
      </c:pieChart>
    </c:plotArea>
    <c:plotVisOnly val="1"/>
    <c:dispBlanksAs val="gap"/>
    <c:showDLblsOverMax val="0"/>
  </c:chart>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76113194391635"/>
          <c:y val="0.0195966787487135"/>
          <c:w val="0.589595814140309"/>
          <c:h val="0.904592913717521"/>
        </c:manualLayout>
      </c:layout>
      <c:barChart>
        <c:barDir val="col"/>
        <c:grouping val="percentStacked"/>
        <c:varyColors val="0"/>
        <c:ser>
          <c:idx val="1"/>
          <c:order val="0"/>
          <c:tx>
            <c:strRef>
              <c:f>'2.4'!$A$5</c:f>
              <c:strCache>
                <c:ptCount val="1"/>
                <c:pt idx="0">
                  <c:v>1 ó 2 veces</c:v>
                </c:pt>
              </c:strCache>
            </c:strRef>
          </c:tx>
          <c:spPr>
            <a:solidFill>
              <a:srgbClr val="002060"/>
            </a:solidFill>
            <a:ln>
              <a:solidFill>
                <a:sysClr val="window" lastClr="FFFFFF"/>
              </a:solidFill>
            </a:ln>
            <a:scene3d>
              <a:camera prst="orthographicFront"/>
              <a:lightRig rig="threePt" dir="t"/>
            </a:scene3d>
            <a:sp3d>
              <a:bevelT w="63500"/>
              <a:bevelB/>
            </a:sp3d>
          </c:spPr>
          <c:invertIfNegative val="0"/>
          <c:dLbls>
            <c:dLbl>
              <c:idx val="0"/>
              <c:layout>
                <c:manualLayout>
                  <c:x val="0.00680281346568447"/>
                  <c:y val="-0.00244958484358919"/>
                </c:manualLayout>
              </c:layout>
              <c:dLblPos val="ctr"/>
              <c:showLegendKey val="0"/>
              <c:showVal val="1"/>
              <c:showCatName val="0"/>
              <c:showSerName val="0"/>
              <c:showPercent val="0"/>
              <c:showBubbleSize val="0"/>
            </c:dLbl>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strRef>
              <c:f>'2.4'!$B$3</c:f>
              <c:strCache>
                <c:ptCount val="1"/>
                <c:pt idx="0">
                  <c:v>Comunicación con LACNIC</c:v>
                </c:pt>
              </c:strCache>
            </c:strRef>
          </c:cat>
          <c:val>
            <c:numRef>
              <c:f>'2.4'!$B$5</c:f>
              <c:numCache>
                <c:formatCode>0%</c:formatCode>
                <c:ptCount val="1"/>
                <c:pt idx="0">
                  <c:v>0.393</c:v>
                </c:pt>
              </c:numCache>
            </c:numRef>
          </c:val>
        </c:ser>
        <c:ser>
          <c:idx val="2"/>
          <c:order val="1"/>
          <c:tx>
            <c:strRef>
              <c:f>'2.4'!$A$6</c:f>
              <c:strCache>
                <c:ptCount val="1"/>
                <c:pt idx="0">
                  <c:v>3 a 5 veces</c:v>
                </c:pt>
              </c:strCache>
            </c:strRef>
          </c:tx>
          <c:spPr>
            <a:solidFill>
              <a:srgbClr val="0070C0"/>
            </a:solidFill>
            <a:ln>
              <a:solidFill>
                <a:sysClr val="window" lastClr="FFFFFF"/>
              </a:solidFill>
            </a:ln>
            <a:scene3d>
              <a:camera prst="orthographicFront"/>
              <a:lightRig rig="threePt" dir="t"/>
            </a:scene3d>
            <a:sp3d>
              <a:bevelT/>
              <a:bevelB/>
            </a:sp3d>
          </c:spPr>
          <c:invertIfNegative val="0"/>
          <c:dLbls>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strRef>
              <c:f>'2.4'!$B$3</c:f>
              <c:strCache>
                <c:ptCount val="1"/>
                <c:pt idx="0">
                  <c:v>Comunicación con LACNIC</c:v>
                </c:pt>
              </c:strCache>
            </c:strRef>
          </c:cat>
          <c:val>
            <c:numRef>
              <c:f>'2.4'!$B$6</c:f>
              <c:numCache>
                <c:formatCode>0%</c:formatCode>
                <c:ptCount val="1"/>
                <c:pt idx="0">
                  <c:v>0.267</c:v>
                </c:pt>
              </c:numCache>
            </c:numRef>
          </c:val>
        </c:ser>
        <c:ser>
          <c:idx val="3"/>
          <c:order val="2"/>
          <c:tx>
            <c:strRef>
              <c:f>'2.4'!$A$7</c:f>
              <c:strCache>
                <c:ptCount val="1"/>
                <c:pt idx="0">
                  <c:v>6 veces o más</c:v>
                </c:pt>
              </c:strCache>
            </c:strRef>
          </c:tx>
          <c:spPr>
            <a:solidFill>
              <a:srgbClr val="00B0F0"/>
            </a:solidFill>
            <a:ln>
              <a:solidFill>
                <a:sysClr val="window" lastClr="FFFFFF"/>
              </a:solidFill>
            </a:ln>
            <a:scene3d>
              <a:camera prst="orthographicFront"/>
              <a:lightRig rig="threePt" dir="t"/>
            </a:scene3d>
            <a:sp3d>
              <a:bevelT/>
              <a:bevelB/>
            </a:sp3d>
          </c:spPr>
          <c:invertIfNegative val="0"/>
          <c:dLbls>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strRef>
              <c:f>'2.4'!$B$3</c:f>
              <c:strCache>
                <c:ptCount val="1"/>
                <c:pt idx="0">
                  <c:v>Comunicación con LACNIC</c:v>
                </c:pt>
              </c:strCache>
            </c:strRef>
          </c:cat>
          <c:val>
            <c:numRef>
              <c:f>'2.4'!$B$7</c:f>
              <c:numCache>
                <c:formatCode>0%</c:formatCode>
                <c:ptCount val="1"/>
                <c:pt idx="0">
                  <c:v>0.155</c:v>
                </c:pt>
              </c:numCache>
            </c:numRef>
          </c:val>
        </c:ser>
        <c:ser>
          <c:idx val="0"/>
          <c:order val="3"/>
          <c:tx>
            <c:strRef>
              <c:f>'2.4'!$A$4</c:f>
              <c:strCache>
                <c:ptCount val="1"/>
                <c:pt idx="0">
                  <c:v>NInguna</c:v>
                </c:pt>
              </c:strCache>
            </c:strRef>
          </c:tx>
          <c:spPr>
            <a:solidFill>
              <a:sysClr val="window" lastClr="FFFFFF"/>
            </a:solidFill>
            <a:ln>
              <a:noFill/>
            </a:ln>
            <a:scene3d>
              <a:camera prst="orthographicFront"/>
              <a:lightRig rig="threePt" dir="t"/>
            </a:scene3d>
            <a:sp3d>
              <a:bevelT/>
              <a:bevelB/>
            </a:sp3d>
          </c:spPr>
          <c:invertIfNegative val="0"/>
          <c:dLbls>
            <c:dLbl>
              <c:idx val="0"/>
              <c:layout>
                <c:manualLayout>
                  <c:x val="0.0105781515729022"/>
                  <c:y val="-0.00771484209243152"/>
                </c:manualLayout>
              </c:layout>
              <c:dLblPos val="ctr"/>
              <c:showLegendKey val="0"/>
              <c:showVal val="1"/>
              <c:showCatName val="0"/>
              <c:showSerName val="0"/>
              <c:showPercent val="0"/>
              <c:showBubbleSize val="0"/>
            </c:dLbl>
            <c:txPr>
              <a:bodyPr/>
              <a:lstStyle/>
              <a:p>
                <a:pPr>
                  <a:defRPr>
                    <a:solidFill>
                      <a:schemeClr val="tx1"/>
                    </a:solidFill>
                  </a:defRPr>
                </a:pPr>
                <a:endParaRPr lang="es-ES"/>
              </a:p>
            </c:txPr>
            <c:dLblPos val="ctr"/>
            <c:showLegendKey val="0"/>
            <c:showVal val="1"/>
            <c:showCatName val="0"/>
            <c:showSerName val="0"/>
            <c:showPercent val="0"/>
            <c:showBubbleSize val="0"/>
            <c:showLeaderLines val="0"/>
          </c:dLbls>
          <c:cat>
            <c:strRef>
              <c:f>'2.4'!$B$3</c:f>
              <c:strCache>
                <c:ptCount val="1"/>
                <c:pt idx="0">
                  <c:v>Comunicación con LACNIC</c:v>
                </c:pt>
              </c:strCache>
            </c:strRef>
          </c:cat>
          <c:val>
            <c:numRef>
              <c:f>'2.4'!$B$4</c:f>
              <c:numCache>
                <c:formatCode>0%</c:formatCode>
                <c:ptCount val="1"/>
                <c:pt idx="0">
                  <c:v>0.185</c:v>
                </c:pt>
              </c:numCache>
            </c:numRef>
          </c:val>
        </c:ser>
        <c:dLbls>
          <c:dLblPos val="ctr"/>
          <c:showLegendKey val="0"/>
          <c:showVal val="1"/>
          <c:showCatName val="0"/>
          <c:showSerName val="0"/>
          <c:showPercent val="0"/>
          <c:showBubbleSize val="0"/>
        </c:dLbls>
        <c:gapWidth val="100"/>
        <c:overlap val="100"/>
        <c:axId val="-2023077144"/>
        <c:axId val="-2023074008"/>
      </c:barChart>
      <c:catAx>
        <c:axId val="-2023077144"/>
        <c:scaling>
          <c:orientation val="minMax"/>
        </c:scaling>
        <c:delete val="0"/>
        <c:axPos val="b"/>
        <c:majorTickMark val="out"/>
        <c:minorTickMark val="none"/>
        <c:tickLblPos val="nextTo"/>
        <c:crossAx val="-2023074008"/>
        <c:crosses val="autoZero"/>
        <c:auto val="1"/>
        <c:lblAlgn val="ctr"/>
        <c:lblOffset val="100"/>
        <c:noMultiLvlLbl val="0"/>
      </c:catAx>
      <c:valAx>
        <c:axId val="-2023074008"/>
        <c:scaling>
          <c:orientation val="minMax"/>
        </c:scaling>
        <c:delete val="1"/>
        <c:axPos val="l"/>
        <c:numFmt formatCode="0%" sourceLinked="1"/>
        <c:majorTickMark val="out"/>
        <c:minorTickMark val="none"/>
        <c:tickLblPos val="nextTo"/>
        <c:crossAx val="-2023077144"/>
        <c:crosses val="autoZero"/>
        <c:crossBetween val="between"/>
      </c:valAx>
      <c:spPr>
        <a:noFill/>
        <a:ln w="25400">
          <a:noFill/>
        </a:ln>
      </c:spPr>
    </c:plotArea>
    <c:legend>
      <c:legendPos val="r"/>
      <c:layout>
        <c:manualLayout>
          <c:xMode val="edge"/>
          <c:yMode val="edge"/>
          <c:x val="0.0"/>
          <c:y val="0.0282315617627135"/>
          <c:w val="0.315436105389999"/>
          <c:h val="0.889646009915611"/>
        </c:manualLayout>
      </c:layout>
      <c:overlay val="0"/>
    </c:legend>
    <c:plotVisOnly val="1"/>
    <c:dispBlanksAs val="gap"/>
    <c:showDLblsOverMax val="0"/>
  </c:chart>
  <c:txPr>
    <a:bodyPr/>
    <a:lstStyle/>
    <a:p>
      <a:pPr>
        <a:defRPr sz="1200">
          <a:latin typeface="Trebuchet MS" pitchFamily="34" charset="0"/>
        </a:defRPr>
      </a:pPr>
      <a:endParaRPr lang="es-ES"/>
    </a:p>
  </c:txPr>
  <c:externalData r:id="rId2">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percentStacked"/>
        <c:varyColors val="0"/>
        <c:ser>
          <c:idx val="1"/>
          <c:order val="0"/>
          <c:tx>
            <c:strRef>
              <c:f>'2.4'!$B$13</c:f>
              <c:strCache>
                <c:ptCount val="1"/>
                <c:pt idx="0">
                  <c:v>Hace menos de 3 meses</c:v>
                </c:pt>
              </c:strCache>
            </c:strRef>
          </c:tx>
          <c:spPr>
            <a:solidFill>
              <a:srgbClr val="CCCCFF"/>
            </a:solidFill>
            <a:ln>
              <a:solidFill>
                <a:sysClr val="window" lastClr="FFFFFF"/>
              </a:solidFill>
            </a:ln>
            <a:scene3d>
              <a:camera prst="orthographicFront"/>
              <a:lightRig rig="threePt" dir="t"/>
            </a:scene3d>
            <a:sp3d>
              <a:bevelT/>
              <a:bevelB/>
            </a:sp3d>
          </c:spPr>
          <c:invertIfNegative val="0"/>
          <c:dLbls>
            <c:dLbl>
              <c:idx val="0"/>
              <c:layout>
                <c:manualLayout>
                  <c:x val="0.00232452804389256"/>
                  <c:y val="-0.00297975456207462"/>
                </c:manualLayout>
              </c:layout>
              <c:dLblPos val="ctr"/>
              <c:showLegendKey val="0"/>
              <c:showVal val="1"/>
              <c:showCatName val="0"/>
              <c:showSerName val="0"/>
              <c:showPercent val="0"/>
              <c:showBubbleSize val="0"/>
            </c:dLbl>
            <c:txPr>
              <a:bodyPr/>
              <a:lstStyle/>
              <a:p>
                <a:pPr>
                  <a:defRPr>
                    <a:solidFill>
                      <a:schemeClr val="tx1"/>
                    </a:solidFill>
                  </a:defRPr>
                </a:pPr>
                <a:endParaRPr lang="es-ES"/>
              </a:p>
            </c:txPr>
            <c:dLblPos val="ctr"/>
            <c:showLegendKey val="0"/>
            <c:showVal val="1"/>
            <c:showCatName val="0"/>
            <c:showSerName val="0"/>
            <c:showPercent val="0"/>
            <c:showBubbleSize val="0"/>
            <c:showLeaderLines val="0"/>
          </c:dLbls>
          <c:cat>
            <c:strRef>
              <c:f>'2.4'!$C$12</c:f>
              <c:strCache>
                <c:ptCount val="1"/>
                <c:pt idx="0">
                  <c:v>Último contacto</c:v>
                </c:pt>
              </c:strCache>
            </c:strRef>
          </c:cat>
          <c:val>
            <c:numRef>
              <c:f>'2.4'!$C$13</c:f>
              <c:numCache>
                <c:formatCode>0%</c:formatCode>
                <c:ptCount val="1"/>
                <c:pt idx="0">
                  <c:v>0.565</c:v>
                </c:pt>
              </c:numCache>
            </c:numRef>
          </c:val>
        </c:ser>
        <c:ser>
          <c:idx val="2"/>
          <c:order val="1"/>
          <c:tx>
            <c:strRef>
              <c:f>'2.4'!$B$14</c:f>
              <c:strCache>
                <c:ptCount val="1"/>
                <c:pt idx="0">
                  <c:v>Entre 4 y 6 meses</c:v>
                </c:pt>
              </c:strCache>
            </c:strRef>
          </c:tx>
          <c:spPr>
            <a:solidFill>
              <a:srgbClr val="CC99FF"/>
            </a:solidFill>
            <a:ln>
              <a:solidFill>
                <a:sysClr val="window" lastClr="FFFFFF"/>
              </a:solidFill>
            </a:ln>
            <a:scene3d>
              <a:camera prst="orthographicFront"/>
              <a:lightRig rig="threePt" dir="t"/>
            </a:scene3d>
            <a:sp3d>
              <a:bevelT/>
              <a:bevelB/>
            </a:sp3d>
          </c:spPr>
          <c:invertIfNegative val="0"/>
          <c:dLbls>
            <c:txPr>
              <a:bodyPr/>
              <a:lstStyle/>
              <a:p>
                <a:pPr>
                  <a:defRPr>
                    <a:solidFill>
                      <a:schemeClr val="tx1"/>
                    </a:solidFill>
                  </a:defRPr>
                </a:pPr>
                <a:endParaRPr lang="es-ES"/>
              </a:p>
            </c:txPr>
            <c:dLblPos val="ctr"/>
            <c:showLegendKey val="0"/>
            <c:showVal val="1"/>
            <c:showCatName val="0"/>
            <c:showSerName val="0"/>
            <c:showPercent val="0"/>
            <c:showBubbleSize val="0"/>
            <c:showLeaderLines val="0"/>
          </c:dLbls>
          <c:cat>
            <c:strRef>
              <c:f>'2.4'!$C$12</c:f>
              <c:strCache>
                <c:ptCount val="1"/>
                <c:pt idx="0">
                  <c:v>Último contacto</c:v>
                </c:pt>
              </c:strCache>
            </c:strRef>
          </c:cat>
          <c:val>
            <c:numRef>
              <c:f>'2.4'!$C$14</c:f>
              <c:numCache>
                <c:formatCode>0%</c:formatCode>
                <c:ptCount val="1"/>
                <c:pt idx="0">
                  <c:v>0.186</c:v>
                </c:pt>
              </c:numCache>
            </c:numRef>
          </c:val>
        </c:ser>
        <c:ser>
          <c:idx val="3"/>
          <c:order val="2"/>
          <c:tx>
            <c:strRef>
              <c:f>'2.4'!$B$15</c:f>
              <c:strCache>
                <c:ptCount val="1"/>
                <c:pt idx="0">
                  <c:v>Entre 6 meses y 1año</c:v>
                </c:pt>
              </c:strCache>
            </c:strRef>
          </c:tx>
          <c:spPr>
            <a:solidFill>
              <a:srgbClr val="CC00FF"/>
            </a:solidFill>
            <a:ln>
              <a:solidFill>
                <a:sysClr val="window" lastClr="FFFFFF"/>
              </a:solidFill>
            </a:ln>
            <a:scene3d>
              <a:camera prst="orthographicFront"/>
              <a:lightRig rig="threePt" dir="t"/>
            </a:scene3d>
            <a:sp3d>
              <a:bevelT/>
              <a:bevelB/>
            </a:sp3d>
          </c:spPr>
          <c:invertIfNegative val="0"/>
          <c:dLbls>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strRef>
              <c:f>'2.4'!$C$12</c:f>
              <c:strCache>
                <c:ptCount val="1"/>
                <c:pt idx="0">
                  <c:v>Último contacto</c:v>
                </c:pt>
              </c:strCache>
            </c:strRef>
          </c:cat>
          <c:val>
            <c:numRef>
              <c:f>'2.4'!$C$15</c:f>
              <c:numCache>
                <c:formatCode>0%</c:formatCode>
                <c:ptCount val="1"/>
                <c:pt idx="0">
                  <c:v>0.238</c:v>
                </c:pt>
              </c:numCache>
            </c:numRef>
          </c:val>
        </c:ser>
        <c:ser>
          <c:idx val="0"/>
          <c:order val="3"/>
          <c:tx>
            <c:strRef>
              <c:f>'2.4'!$B$16</c:f>
              <c:strCache>
                <c:ptCount val="1"/>
                <c:pt idx="0">
                  <c:v>No recuerda</c:v>
                </c:pt>
              </c:strCache>
            </c:strRef>
          </c:tx>
          <c:spPr>
            <a:solidFill>
              <a:sysClr val="window" lastClr="FFFFFF">
                <a:lumMod val="85000"/>
              </a:sysClr>
            </a:solidFill>
            <a:ln>
              <a:solidFill>
                <a:sysClr val="window" lastClr="FFFFFF"/>
              </a:solidFill>
            </a:ln>
            <a:scene3d>
              <a:camera prst="orthographicFront"/>
              <a:lightRig rig="threePt" dir="t"/>
            </a:scene3d>
            <a:sp3d>
              <a:bevelT/>
              <a:bevelB/>
            </a:sp3d>
          </c:spPr>
          <c:invertIfNegative val="0"/>
          <c:dLbls>
            <c:dLbl>
              <c:idx val="0"/>
              <c:layout>
                <c:manualLayout>
                  <c:x val="0.075020777605907"/>
                  <c:y val="-0.0126140117796099"/>
                </c:manualLayout>
              </c:layout>
              <c:dLblPos val="ctr"/>
              <c:showLegendKey val="0"/>
              <c:showVal val="1"/>
              <c:showCatName val="0"/>
              <c:showSerName val="0"/>
              <c:showPercent val="0"/>
              <c:showBubbleSize val="0"/>
            </c:dLbl>
            <c:txPr>
              <a:bodyPr/>
              <a:lstStyle/>
              <a:p>
                <a:pPr>
                  <a:defRPr>
                    <a:solidFill>
                      <a:schemeClr val="tx1"/>
                    </a:solidFill>
                  </a:defRPr>
                </a:pPr>
                <a:endParaRPr lang="es-ES"/>
              </a:p>
            </c:txPr>
            <c:dLblPos val="ctr"/>
            <c:showLegendKey val="0"/>
            <c:showVal val="1"/>
            <c:showCatName val="0"/>
            <c:showSerName val="0"/>
            <c:showPercent val="0"/>
            <c:showBubbleSize val="0"/>
            <c:showLeaderLines val="0"/>
          </c:dLbls>
          <c:cat>
            <c:strRef>
              <c:f>'2.4'!$C$12</c:f>
              <c:strCache>
                <c:ptCount val="1"/>
                <c:pt idx="0">
                  <c:v>Último contacto</c:v>
                </c:pt>
              </c:strCache>
            </c:strRef>
          </c:cat>
          <c:val>
            <c:numRef>
              <c:f>'2.4'!$C$16</c:f>
              <c:numCache>
                <c:formatCode>0%</c:formatCode>
                <c:ptCount val="1"/>
                <c:pt idx="0">
                  <c:v>0.01</c:v>
                </c:pt>
              </c:numCache>
            </c:numRef>
          </c:val>
        </c:ser>
        <c:dLbls>
          <c:dLblPos val="ctr"/>
          <c:showLegendKey val="0"/>
          <c:showVal val="1"/>
          <c:showCatName val="0"/>
          <c:showSerName val="0"/>
          <c:showPercent val="0"/>
          <c:showBubbleSize val="0"/>
        </c:dLbls>
        <c:gapWidth val="100"/>
        <c:overlap val="100"/>
        <c:axId val="-2023000456"/>
        <c:axId val="-2022997256"/>
      </c:barChart>
      <c:catAx>
        <c:axId val="-2023000456"/>
        <c:scaling>
          <c:orientation val="minMax"/>
        </c:scaling>
        <c:delete val="0"/>
        <c:axPos val="b"/>
        <c:numFmt formatCode="General" sourceLinked="1"/>
        <c:majorTickMark val="out"/>
        <c:minorTickMark val="none"/>
        <c:tickLblPos val="nextTo"/>
        <c:crossAx val="-2022997256"/>
        <c:crosses val="autoZero"/>
        <c:auto val="1"/>
        <c:lblAlgn val="ctr"/>
        <c:lblOffset val="100"/>
        <c:noMultiLvlLbl val="0"/>
      </c:catAx>
      <c:valAx>
        <c:axId val="-2022997256"/>
        <c:scaling>
          <c:orientation val="minMax"/>
        </c:scaling>
        <c:delete val="1"/>
        <c:axPos val="l"/>
        <c:numFmt formatCode="0%" sourceLinked="1"/>
        <c:majorTickMark val="out"/>
        <c:minorTickMark val="none"/>
        <c:tickLblPos val="nextTo"/>
        <c:crossAx val="-2023000456"/>
        <c:crosses val="autoZero"/>
        <c:crossBetween val="between"/>
      </c:valAx>
      <c:spPr>
        <a:noFill/>
        <a:ln w="25400">
          <a:noFill/>
        </a:ln>
      </c:spPr>
    </c:plotArea>
    <c:legend>
      <c:legendPos val="r"/>
      <c:layout>
        <c:manualLayout>
          <c:xMode val="edge"/>
          <c:yMode val="edge"/>
          <c:x val="0.498036542948219"/>
          <c:y val="0.0521137956535939"/>
          <c:w val="0.430737396699512"/>
          <c:h val="0.842337901351823"/>
        </c:manualLayout>
      </c:layout>
      <c:overlay val="0"/>
    </c:legend>
    <c:plotVisOnly val="1"/>
    <c:dispBlanksAs val="gap"/>
    <c:showDLblsOverMax val="0"/>
  </c:chart>
  <c:txPr>
    <a:bodyPr/>
    <a:lstStyle/>
    <a:p>
      <a:pPr>
        <a:defRPr sz="1200">
          <a:latin typeface="Trebuchet MS" pitchFamily="34" charset="0"/>
        </a:defRPr>
      </a:pPr>
      <a:endParaRPr lang="es-ES"/>
    </a:p>
  </c:txPr>
  <c:externalData r:id="rId2">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355149791474971"/>
          <c:y val="0.101301244306188"/>
          <c:w val="0.686148919135308"/>
          <c:h val="0.797397511387623"/>
        </c:manualLayout>
      </c:layout>
      <c:pieChart>
        <c:varyColors val="1"/>
        <c:ser>
          <c:idx val="0"/>
          <c:order val="0"/>
          <c:spPr>
            <a:ln>
              <a:solidFill>
                <a:srgbClr val="FFFFFF"/>
              </a:solidFill>
            </a:ln>
            <a:scene3d>
              <a:camera prst="orthographicFront"/>
              <a:lightRig rig="threePt" dir="t"/>
            </a:scene3d>
            <a:sp3d>
              <a:bevelT/>
              <a:bevelB/>
            </a:sp3d>
          </c:spPr>
          <c:explosion val="25"/>
          <c:dPt>
            <c:idx val="5"/>
            <c:bubble3D val="0"/>
            <c:spPr>
              <a:solidFill>
                <a:srgbClr val="FFFFFF">
                  <a:lumMod val="65000"/>
                </a:srgbClr>
              </a:solidFill>
              <a:ln>
                <a:solidFill>
                  <a:srgbClr val="FFFFFF"/>
                </a:solidFill>
              </a:ln>
              <a:scene3d>
                <a:camera prst="orthographicFront"/>
                <a:lightRig rig="threePt" dir="t"/>
              </a:scene3d>
              <a:sp3d>
                <a:bevelT/>
                <a:bevelB/>
              </a:sp3d>
            </c:spPr>
          </c:dPt>
          <c:dLbls>
            <c:dLbl>
              <c:idx val="0"/>
              <c:spPr/>
              <c:txPr>
                <a:bodyPr/>
                <a:lstStyle/>
                <a:p>
                  <a:pPr>
                    <a:defRPr sz="1200">
                      <a:solidFill>
                        <a:schemeClr val="bg1"/>
                      </a:solidFill>
                    </a:defRPr>
                  </a:pPr>
                  <a:endParaRPr lang="es-ES"/>
                </a:p>
              </c:txPr>
              <c:showLegendKey val="0"/>
              <c:showVal val="0"/>
              <c:showCatName val="0"/>
              <c:showSerName val="0"/>
              <c:showPercent val="1"/>
              <c:showBubbleSize val="0"/>
            </c:dLbl>
            <c:dLbl>
              <c:idx val="1"/>
              <c:spPr/>
              <c:txPr>
                <a:bodyPr/>
                <a:lstStyle/>
                <a:p>
                  <a:pPr>
                    <a:defRPr sz="1200">
                      <a:solidFill>
                        <a:schemeClr val="bg1"/>
                      </a:solidFill>
                    </a:defRPr>
                  </a:pPr>
                  <a:endParaRPr lang="es-ES"/>
                </a:p>
              </c:txPr>
              <c:showLegendKey val="0"/>
              <c:showVal val="0"/>
              <c:showCatName val="0"/>
              <c:showSerName val="0"/>
              <c:showPercent val="1"/>
              <c:showBubbleSize val="0"/>
            </c:dLbl>
            <c:dLbl>
              <c:idx val="2"/>
              <c:layout>
                <c:manualLayout>
                  <c:x val="-0.0284571537827277"/>
                  <c:y val="0.00537579157871348"/>
                </c:manualLayout>
              </c:layout>
              <c:showLegendKey val="0"/>
              <c:showVal val="0"/>
              <c:showCatName val="0"/>
              <c:showSerName val="0"/>
              <c:showPercent val="1"/>
              <c:showBubbleSize val="0"/>
            </c:dLbl>
            <c:dLbl>
              <c:idx val="3"/>
              <c:layout>
                <c:manualLayout>
                  <c:x val="-0.00924192050798215"/>
                  <c:y val="0.0218565505804312"/>
                </c:manualLayout>
              </c:layout>
              <c:showLegendKey val="0"/>
              <c:showVal val="0"/>
              <c:showCatName val="0"/>
              <c:showSerName val="0"/>
              <c:showPercent val="1"/>
              <c:showBubbleSize val="0"/>
            </c:dLbl>
            <c:dLbl>
              <c:idx val="4"/>
              <c:layout>
                <c:manualLayout>
                  <c:x val="0.00815397210491109"/>
                  <c:y val="0.0291703980099502"/>
                </c:manualLayout>
              </c:layout>
              <c:showLegendKey val="0"/>
              <c:showVal val="0"/>
              <c:showCatName val="0"/>
              <c:showSerName val="0"/>
              <c:showPercent val="1"/>
              <c:showBubbleSize val="0"/>
            </c:dLbl>
            <c:dLbl>
              <c:idx val="5"/>
              <c:layout>
                <c:manualLayout>
                  <c:x val="0.0251188586375935"/>
                  <c:y val="0.0306965174129353"/>
                </c:manualLayout>
              </c:layout>
              <c:showLegendKey val="0"/>
              <c:showVal val="0"/>
              <c:showCatName val="0"/>
              <c:showSerName val="0"/>
              <c:showPercent val="1"/>
              <c:showBubbleSize val="0"/>
            </c:dLbl>
            <c:txPr>
              <a:bodyPr/>
              <a:lstStyle/>
              <a:p>
                <a:pPr>
                  <a:defRPr sz="1200"/>
                </a:pPr>
                <a:endParaRPr lang="es-ES"/>
              </a:p>
            </c:txPr>
            <c:showLegendKey val="0"/>
            <c:showVal val="0"/>
            <c:showCatName val="0"/>
            <c:showSerName val="0"/>
            <c:showPercent val="1"/>
            <c:showBubbleSize val="0"/>
            <c:showLeaderLines val="0"/>
          </c:dLbls>
          <c:cat>
            <c:strRef>
              <c:f>'2.4'!$B$23:$B$28</c:f>
              <c:strCache>
                <c:ptCount val="6"/>
                <c:pt idx="0">
                  <c:v>Correo electrónico</c:v>
                </c:pt>
                <c:pt idx="1">
                  <c:v>Llamada telefónica</c:v>
                </c:pt>
                <c:pt idx="2">
                  <c:v>Personalmente</c:v>
                </c:pt>
                <c:pt idx="3">
                  <c:v>Chat</c:v>
                </c:pt>
                <c:pt idx="4">
                  <c:v>Redes sociales</c:v>
                </c:pt>
                <c:pt idx="5">
                  <c:v>Otro</c:v>
                </c:pt>
              </c:strCache>
            </c:strRef>
          </c:cat>
          <c:val>
            <c:numRef>
              <c:f>'2.4'!$C$23:$C$28</c:f>
              <c:numCache>
                <c:formatCode>0%</c:formatCode>
                <c:ptCount val="6"/>
                <c:pt idx="0">
                  <c:v>0.841</c:v>
                </c:pt>
                <c:pt idx="1">
                  <c:v>0.11</c:v>
                </c:pt>
                <c:pt idx="2">
                  <c:v>0.023</c:v>
                </c:pt>
                <c:pt idx="3">
                  <c:v>0.009</c:v>
                </c:pt>
                <c:pt idx="4">
                  <c:v>0.005</c:v>
                </c:pt>
                <c:pt idx="5">
                  <c:v>0.013</c:v>
                </c:pt>
              </c:numCache>
            </c:numRef>
          </c:val>
        </c:ser>
        <c:dLbls>
          <c:showLegendKey val="0"/>
          <c:showVal val="0"/>
          <c:showCatName val="0"/>
          <c:showSerName val="0"/>
          <c:showPercent val="1"/>
          <c:showBubbleSize val="0"/>
          <c:showLeaderLines val="0"/>
        </c:dLbls>
        <c:firstSliceAng val="25"/>
      </c:pieChart>
      <c:spPr>
        <a:ln>
          <a:noFill/>
        </a:ln>
      </c:spPr>
    </c:plotArea>
    <c:legend>
      <c:legendPos val="r"/>
      <c:layout>
        <c:manualLayout>
          <c:xMode val="edge"/>
          <c:yMode val="edge"/>
          <c:x val="0.721250433182367"/>
          <c:y val="0.0596555938229086"/>
          <c:w val="0.278749566817633"/>
          <c:h val="0.913718197978003"/>
        </c:manualLayout>
      </c:layout>
      <c:overlay val="1"/>
      <c:txPr>
        <a:bodyPr/>
        <a:lstStyle/>
        <a:p>
          <a:pPr>
            <a:defRPr sz="1200"/>
          </a:pPr>
          <a:endParaRPr lang="es-ES"/>
        </a:p>
      </c:txPr>
    </c:legend>
    <c:plotVisOnly val="1"/>
    <c:dispBlanksAs val="gap"/>
    <c:showDLblsOverMax val="0"/>
  </c:chart>
  <c:externalData r:id="rId2">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506310958118187"/>
          <c:y val="0.09425"/>
          <c:w val="0.686221074775292"/>
          <c:h val="0.797388888888889"/>
        </c:manualLayout>
      </c:layout>
      <c:pieChart>
        <c:varyColors val="1"/>
        <c:ser>
          <c:idx val="0"/>
          <c:order val="0"/>
          <c:spPr>
            <a:ln>
              <a:solidFill>
                <a:schemeClr val="bg1"/>
              </a:solidFill>
            </a:ln>
            <a:scene3d>
              <a:camera prst="orthographicFront"/>
              <a:lightRig rig="threePt" dir="t"/>
            </a:scene3d>
            <a:sp3d>
              <a:bevelT/>
              <a:bevelB/>
            </a:sp3d>
          </c:spPr>
          <c:explosion val="25"/>
          <c:dPt>
            <c:idx val="0"/>
            <c:bubble3D val="0"/>
            <c:explosion val="9"/>
          </c:dPt>
          <c:dPt>
            <c:idx val="1"/>
            <c:bubble3D val="0"/>
            <c:explosion val="15"/>
          </c:dPt>
          <c:dPt>
            <c:idx val="2"/>
            <c:bubble3D val="0"/>
            <c:explosion val="9"/>
          </c:dPt>
          <c:dPt>
            <c:idx val="3"/>
            <c:bubble3D val="0"/>
            <c:explosion val="10"/>
          </c:dPt>
          <c:dPt>
            <c:idx val="7"/>
            <c:bubble3D val="0"/>
            <c:spPr>
              <a:solidFill>
                <a:schemeClr val="bg1">
                  <a:lumMod val="75000"/>
                </a:schemeClr>
              </a:solidFill>
              <a:ln>
                <a:solidFill>
                  <a:schemeClr val="bg1"/>
                </a:solidFill>
              </a:ln>
              <a:scene3d>
                <a:camera prst="orthographicFront"/>
                <a:lightRig rig="threePt" dir="t"/>
              </a:scene3d>
              <a:sp3d>
                <a:bevelT/>
                <a:bevelB/>
              </a:sp3d>
            </c:spPr>
          </c:dPt>
          <c:dLbls>
            <c:dLbl>
              <c:idx val="0"/>
              <c:layout>
                <c:manualLayout>
                  <c:x val="-0.159284279977051"/>
                  <c:y val="0.0497736111111111"/>
                </c:manualLayout>
              </c:layout>
              <c:spPr/>
              <c:txPr>
                <a:bodyPr/>
                <a:lstStyle/>
                <a:p>
                  <a:pPr>
                    <a:defRPr sz="1200">
                      <a:solidFill>
                        <a:schemeClr val="bg1"/>
                      </a:solidFill>
                    </a:defRPr>
                  </a:pPr>
                  <a:endParaRPr lang="es-ES"/>
                </a:p>
              </c:txPr>
              <c:showLegendKey val="0"/>
              <c:showVal val="0"/>
              <c:showCatName val="0"/>
              <c:showSerName val="0"/>
              <c:showPercent val="1"/>
              <c:showBubbleSize val="0"/>
            </c:dLbl>
            <c:dLbl>
              <c:idx val="1"/>
              <c:layout>
                <c:manualLayout>
                  <c:x val="0.00916033180340409"/>
                  <c:y val="-0.151935555555556"/>
                </c:manualLayout>
              </c:layout>
              <c:spPr/>
              <c:txPr>
                <a:bodyPr/>
                <a:lstStyle/>
                <a:p>
                  <a:pPr>
                    <a:defRPr sz="1200">
                      <a:solidFill>
                        <a:schemeClr val="bg1"/>
                      </a:solidFill>
                    </a:defRPr>
                  </a:pPr>
                  <a:endParaRPr lang="es-ES"/>
                </a:p>
              </c:txPr>
              <c:showLegendKey val="0"/>
              <c:showVal val="0"/>
              <c:showCatName val="0"/>
              <c:showSerName val="0"/>
              <c:showPercent val="1"/>
              <c:showBubbleSize val="0"/>
            </c:dLbl>
            <c:dLbl>
              <c:idx val="2"/>
              <c:layout>
                <c:manualLayout>
                  <c:x val="0.142766064257028"/>
                  <c:y val="-0.0331188888888889"/>
                </c:manualLayout>
              </c:layout>
              <c:spPr/>
              <c:txPr>
                <a:bodyPr/>
                <a:lstStyle/>
                <a:p>
                  <a:pPr>
                    <a:defRPr sz="1200">
                      <a:solidFill>
                        <a:schemeClr val="bg1"/>
                      </a:solidFill>
                    </a:defRPr>
                  </a:pPr>
                  <a:endParaRPr lang="es-ES"/>
                </a:p>
              </c:txPr>
              <c:showLegendKey val="0"/>
              <c:showVal val="0"/>
              <c:showCatName val="0"/>
              <c:showSerName val="0"/>
              <c:showPercent val="1"/>
              <c:showBubbleSize val="0"/>
            </c:dLbl>
            <c:dLbl>
              <c:idx val="3"/>
              <c:layout>
                <c:manualLayout>
                  <c:x val="0.115410929432014"/>
                  <c:y val="0.113052222222222"/>
                </c:manualLayout>
              </c:layout>
              <c:spPr/>
              <c:txPr>
                <a:bodyPr/>
                <a:lstStyle/>
                <a:p>
                  <a:pPr>
                    <a:defRPr sz="1200">
                      <a:solidFill>
                        <a:schemeClr val="bg1"/>
                      </a:solidFill>
                    </a:defRPr>
                  </a:pPr>
                  <a:endParaRPr lang="es-ES"/>
                </a:p>
              </c:txPr>
              <c:showLegendKey val="0"/>
              <c:showVal val="0"/>
              <c:showCatName val="0"/>
              <c:showSerName val="0"/>
              <c:showPercent val="1"/>
              <c:showBubbleSize val="0"/>
            </c:dLbl>
            <c:dLbl>
              <c:idx val="4"/>
              <c:layout>
                <c:manualLayout>
                  <c:x val="0.00815397210491109"/>
                  <c:y val="0.0291703980099502"/>
                </c:manualLayout>
              </c:layout>
              <c:showLegendKey val="0"/>
              <c:showVal val="0"/>
              <c:showCatName val="0"/>
              <c:showSerName val="0"/>
              <c:showPercent val="1"/>
              <c:showBubbleSize val="0"/>
            </c:dLbl>
            <c:dLbl>
              <c:idx val="5"/>
              <c:layout>
                <c:manualLayout>
                  <c:x val="0.0251188586375935"/>
                  <c:y val="0.0306965174129353"/>
                </c:manualLayout>
              </c:layout>
              <c:showLegendKey val="0"/>
              <c:showVal val="0"/>
              <c:showCatName val="0"/>
              <c:showSerName val="0"/>
              <c:showPercent val="1"/>
              <c:showBubbleSize val="0"/>
            </c:dLbl>
            <c:txPr>
              <a:bodyPr/>
              <a:lstStyle/>
              <a:p>
                <a:pPr>
                  <a:defRPr sz="1200"/>
                </a:pPr>
                <a:endParaRPr lang="es-ES"/>
              </a:p>
            </c:txPr>
            <c:showLegendKey val="0"/>
            <c:showVal val="0"/>
            <c:showCatName val="0"/>
            <c:showSerName val="0"/>
            <c:showPercent val="1"/>
            <c:showBubbleSize val="0"/>
            <c:showLeaderLines val="0"/>
          </c:dLbls>
          <c:cat>
            <c:strRef>
              <c:f>'2.4'!$B$34:$B$41</c:f>
              <c:strCache>
                <c:ptCount val="8"/>
                <c:pt idx="0">
                  <c:v>Facturación</c:v>
                </c:pt>
                <c:pt idx="1">
                  <c:v>Servicio técnico</c:v>
                </c:pt>
                <c:pt idx="2">
                  <c:v>Servicio de membresía</c:v>
                </c:pt>
                <c:pt idx="3">
                  <c:v>Hostmaster</c:v>
                </c:pt>
                <c:pt idx="4">
                  <c:v>Servicio de registros</c:v>
                </c:pt>
                <c:pt idx="5">
                  <c:v>CertiV6</c:v>
                </c:pt>
                <c:pt idx="6">
                  <c:v>EVENTOS</c:v>
                </c:pt>
                <c:pt idx="7">
                  <c:v>Otro </c:v>
                </c:pt>
              </c:strCache>
            </c:strRef>
          </c:cat>
          <c:val>
            <c:numRef>
              <c:f>'2.4'!$C$34:$C$41</c:f>
              <c:numCache>
                <c:formatCode>0%</c:formatCode>
                <c:ptCount val="8"/>
                <c:pt idx="0">
                  <c:v>0.387</c:v>
                </c:pt>
                <c:pt idx="1">
                  <c:v>0.219</c:v>
                </c:pt>
                <c:pt idx="2">
                  <c:v>0.172</c:v>
                </c:pt>
                <c:pt idx="3">
                  <c:v>0.172</c:v>
                </c:pt>
                <c:pt idx="4">
                  <c:v>0.01</c:v>
                </c:pt>
                <c:pt idx="5">
                  <c:v>0.007</c:v>
                </c:pt>
                <c:pt idx="6">
                  <c:v>0.007</c:v>
                </c:pt>
                <c:pt idx="7">
                  <c:v>0.022</c:v>
                </c:pt>
              </c:numCache>
            </c:numRef>
          </c:val>
        </c:ser>
        <c:dLbls>
          <c:showLegendKey val="0"/>
          <c:showVal val="0"/>
          <c:showCatName val="0"/>
          <c:showSerName val="0"/>
          <c:showPercent val="1"/>
          <c:showBubbleSize val="0"/>
          <c:showLeaderLines val="0"/>
        </c:dLbls>
        <c:firstSliceAng val="0"/>
      </c:pieChart>
      <c:spPr>
        <a:ln>
          <a:noFill/>
        </a:ln>
      </c:spPr>
    </c:plotArea>
    <c:legend>
      <c:legendPos val="r"/>
      <c:layout>
        <c:manualLayout>
          <c:xMode val="edge"/>
          <c:yMode val="edge"/>
          <c:x val="0.760708779030548"/>
          <c:y val="0.200730833333333"/>
          <c:w val="0.239291212468923"/>
          <c:h val="0.799269166666666"/>
        </c:manualLayout>
      </c:layout>
      <c:overlay val="1"/>
      <c:txPr>
        <a:bodyPr/>
        <a:lstStyle/>
        <a:p>
          <a:pPr rtl="0">
            <a:defRPr sz="1200"/>
          </a:pPr>
          <a:endParaRPr lang="es-ES"/>
        </a:p>
      </c:txPr>
    </c:legend>
    <c:plotVisOnly val="1"/>
    <c:dispBlanksAs val="gap"/>
    <c:showDLblsOverMax val="0"/>
  </c:chart>
  <c:externalData r:id="rId2">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341874000295711"/>
          <c:y val="0.0305694963691885"/>
          <c:w val="0.562205593287492"/>
          <c:h val="0.957689366213595"/>
        </c:manualLayout>
      </c:layout>
      <c:barChart>
        <c:barDir val="bar"/>
        <c:grouping val="clustered"/>
        <c:varyColors val="0"/>
        <c:ser>
          <c:idx val="0"/>
          <c:order val="0"/>
          <c:spPr>
            <a:solidFill>
              <a:schemeClr val="accent6">
                <a:lumMod val="75000"/>
              </a:schemeClr>
            </a:solidFill>
            <a:scene3d>
              <a:camera prst="orthographicFront"/>
              <a:lightRig rig="threePt" dir="t"/>
            </a:scene3d>
            <a:sp3d>
              <a:bevelT/>
              <a:bevelB/>
            </a:sp3d>
          </c:spPr>
          <c:invertIfNegative val="0"/>
          <c:dLbls>
            <c:txPr>
              <a:bodyPr/>
              <a:lstStyle/>
              <a:p>
                <a:pPr>
                  <a:defRPr sz="1200"/>
                </a:pPr>
                <a:endParaRPr lang="es-ES"/>
              </a:p>
            </c:txPr>
            <c:dLblPos val="outEnd"/>
            <c:showLegendKey val="0"/>
            <c:showVal val="1"/>
            <c:showCatName val="0"/>
            <c:showSerName val="0"/>
            <c:showPercent val="0"/>
            <c:showBubbleSize val="0"/>
            <c:showLeaderLines val="0"/>
          </c:dLbls>
          <c:cat>
            <c:strRef>
              <c:f>'2.4'!$B$58:$B$67</c:f>
              <c:strCache>
                <c:ptCount val="10"/>
                <c:pt idx="0">
                  <c:v>Consultar sobre CERTIV6</c:v>
                </c:pt>
                <c:pt idx="1">
                  <c:v>Realizar un reclamo</c:v>
                </c:pt>
                <c:pt idx="2">
                  <c:v>Facturación (consulta/oferta)</c:v>
                </c:pt>
                <c:pt idx="3">
                  <c:v>Participar en tutoriales virtuales</c:v>
                </c:pt>
                <c:pt idx="4">
                  <c:v>Participar en talleres presenciales</c:v>
                </c:pt>
                <c:pt idx="5">
                  <c:v>Consultar por problema tácnica</c:v>
                </c:pt>
                <c:pt idx="6">
                  <c:v>Participar en Evento Anual de LACNIC</c:v>
                </c:pt>
                <c:pt idx="7">
                  <c:v>Averiguar infromación</c:v>
                </c:pt>
                <c:pt idx="8">
                  <c:v>Solicitar Recursos Ipv4, Ipv6 o ASN</c:v>
                </c:pt>
                <c:pt idx="9">
                  <c:v>Pagar membresía facturación</c:v>
                </c:pt>
              </c:strCache>
            </c:strRef>
          </c:cat>
          <c:val>
            <c:numRef>
              <c:f>'2.4'!$C$58:$C$67</c:f>
              <c:numCache>
                <c:formatCode>0%</c:formatCode>
                <c:ptCount val="10"/>
                <c:pt idx="0">
                  <c:v>0.007</c:v>
                </c:pt>
                <c:pt idx="1">
                  <c:v>0.016</c:v>
                </c:pt>
                <c:pt idx="2">
                  <c:v>0.017</c:v>
                </c:pt>
                <c:pt idx="3">
                  <c:v>0.028</c:v>
                </c:pt>
                <c:pt idx="4">
                  <c:v>0.051</c:v>
                </c:pt>
                <c:pt idx="5">
                  <c:v>0.07</c:v>
                </c:pt>
                <c:pt idx="6">
                  <c:v>0.208</c:v>
                </c:pt>
                <c:pt idx="7">
                  <c:v>0.255</c:v>
                </c:pt>
                <c:pt idx="8">
                  <c:v>0.547</c:v>
                </c:pt>
                <c:pt idx="9">
                  <c:v>0.593</c:v>
                </c:pt>
              </c:numCache>
            </c:numRef>
          </c:val>
        </c:ser>
        <c:dLbls>
          <c:dLblPos val="outEnd"/>
          <c:showLegendKey val="0"/>
          <c:showVal val="1"/>
          <c:showCatName val="0"/>
          <c:showSerName val="0"/>
          <c:showPercent val="0"/>
          <c:showBubbleSize val="0"/>
        </c:dLbls>
        <c:gapWidth val="76"/>
        <c:overlap val="38"/>
        <c:axId val="-2030025688"/>
        <c:axId val="-2029884248"/>
      </c:barChart>
      <c:catAx>
        <c:axId val="-2030025688"/>
        <c:scaling>
          <c:orientation val="minMax"/>
        </c:scaling>
        <c:delete val="0"/>
        <c:axPos val="l"/>
        <c:majorTickMark val="out"/>
        <c:minorTickMark val="none"/>
        <c:tickLblPos val="nextTo"/>
        <c:txPr>
          <a:bodyPr/>
          <a:lstStyle/>
          <a:p>
            <a:pPr>
              <a:defRPr sz="1200"/>
            </a:pPr>
            <a:endParaRPr lang="es-ES"/>
          </a:p>
        </c:txPr>
        <c:crossAx val="-2029884248"/>
        <c:crosses val="autoZero"/>
        <c:auto val="1"/>
        <c:lblAlgn val="ctr"/>
        <c:lblOffset val="100"/>
        <c:noMultiLvlLbl val="0"/>
      </c:catAx>
      <c:valAx>
        <c:axId val="-2029884248"/>
        <c:scaling>
          <c:orientation val="minMax"/>
        </c:scaling>
        <c:delete val="1"/>
        <c:axPos val="b"/>
        <c:numFmt formatCode="0%" sourceLinked="1"/>
        <c:majorTickMark val="out"/>
        <c:minorTickMark val="none"/>
        <c:tickLblPos val="nextTo"/>
        <c:crossAx val="-2030025688"/>
        <c:crosses val="autoZero"/>
        <c:crossBetween val="between"/>
      </c:valAx>
      <c:spPr>
        <a:noFill/>
        <a:ln w="25400">
          <a:noFill/>
        </a:ln>
      </c:spPr>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51891201696059"/>
          <c:y val="0.094092039800995"/>
          <c:w val="0.441143875879349"/>
          <c:h val="0.759162520729685"/>
        </c:manualLayout>
      </c:layout>
      <c:pieChart>
        <c:varyColors val="1"/>
        <c:ser>
          <c:idx val="0"/>
          <c:order val="0"/>
          <c:spPr>
            <a:ln>
              <a:solidFill>
                <a:srgbClr val="FFFFFF"/>
              </a:solidFill>
            </a:ln>
            <a:scene3d>
              <a:camera prst="orthographicFront"/>
              <a:lightRig rig="threePt" dir="t"/>
            </a:scene3d>
            <a:sp3d>
              <a:bevelT/>
              <a:bevelB/>
            </a:sp3d>
          </c:spPr>
          <c:explosion val="19"/>
          <c:dPt>
            <c:idx val="0"/>
            <c:bubble3D val="0"/>
            <c:explosion val="0"/>
          </c:dPt>
          <c:dPt>
            <c:idx val="1"/>
            <c:bubble3D val="0"/>
            <c:explosion val="16"/>
          </c:dPt>
          <c:dPt>
            <c:idx val="2"/>
            <c:bubble3D val="0"/>
            <c:explosion val="11"/>
          </c:dPt>
          <c:dLbls>
            <c:dLbl>
              <c:idx val="0"/>
              <c:spPr/>
              <c:txPr>
                <a:bodyPr/>
                <a:lstStyle/>
                <a:p>
                  <a:pPr>
                    <a:defRPr sz="1200">
                      <a:solidFill>
                        <a:schemeClr val="bg1"/>
                      </a:solidFill>
                    </a:defRPr>
                  </a:pPr>
                  <a:endParaRPr lang="es-ES"/>
                </a:p>
              </c:txPr>
              <c:showLegendKey val="0"/>
              <c:showVal val="0"/>
              <c:showCatName val="0"/>
              <c:showSerName val="0"/>
              <c:showPercent val="1"/>
              <c:showBubbleSize val="0"/>
            </c:dLbl>
            <c:dLbl>
              <c:idx val="1"/>
              <c:layout>
                <c:manualLayout>
                  <c:x val="0.0395870675532428"/>
                  <c:y val="-0.129347014925373"/>
                </c:manualLayout>
              </c:layout>
              <c:spPr/>
              <c:txPr>
                <a:bodyPr/>
                <a:lstStyle/>
                <a:p>
                  <a:pPr>
                    <a:defRPr sz="1200">
                      <a:solidFill>
                        <a:schemeClr val="bg1"/>
                      </a:solidFill>
                    </a:defRPr>
                  </a:pPr>
                  <a:endParaRPr lang="es-ES"/>
                </a:p>
              </c:txPr>
              <c:showLegendKey val="0"/>
              <c:showVal val="0"/>
              <c:showCatName val="0"/>
              <c:showSerName val="0"/>
              <c:showPercent val="1"/>
              <c:showBubbleSize val="0"/>
            </c:dLbl>
            <c:txPr>
              <a:bodyPr/>
              <a:lstStyle/>
              <a:p>
                <a:pPr>
                  <a:defRPr sz="1200"/>
                </a:pPr>
                <a:endParaRPr lang="es-ES"/>
              </a:p>
            </c:txPr>
            <c:showLegendKey val="0"/>
            <c:showVal val="0"/>
            <c:showCatName val="0"/>
            <c:showSerName val="0"/>
            <c:showPercent val="1"/>
            <c:showBubbleSize val="0"/>
            <c:showLeaderLines val="1"/>
          </c:dLbls>
          <c:cat>
            <c:strRef>
              <c:f>'CAP.1'!$C$27:$C$29</c:f>
              <c:strCache>
                <c:ptCount val="3"/>
                <c:pt idx="0">
                  <c:v>Referente administrativo/facturación</c:v>
                </c:pt>
                <c:pt idx="1">
                  <c:v>Referentre administrativo/técnico</c:v>
                </c:pt>
                <c:pt idx="2">
                  <c:v>Socio integrante</c:v>
                </c:pt>
              </c:strCache>
            </c:strRef>
          </c:cat>
          <c:val>
            <c:numRef>
              <c:f>'CAP.1'!$D$27:$D$29</c:f>
              <c:numCache>
                <c:formatCode>0%</c:formatCode>
                <c:ptCount val="3"/>
                <c:pt idx="0">
                  <c:v>0.45</c:v>
                </c:pt>
                <c:pt idx="1">
                  <c:v>0.181</c:v>
                </c:pt>
                <c:pt idx="2">
                  <c:v>0.369</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687277151392503"/>
          <c:y val="0.238483416252073"/>
          <c:w val="0.28518598824323"/>
          <c:h val="0.761216832504146"/>
        </c:manualLayout>
      </c:layout>
      <c:overlay val="1"/>
      <c:txPr>
        <a:bodyPr/>
        <a:lstStyle/>
        <a:p>
          <a:pPr>
            <a:defRPr sz="1200"/>
          </a:pPr>
          <a:endParaRPr lang="es-ES"/>
        </a:p>
      </c:txPr>
    </c:legend>
    <c:plotVisOnly val="1"/>
    <c:dispBlanksAs val="gap"/>
    <c:showDLblsOverMax val="0"/>
  </c:chart>
  <c:externalData r:id="rId2">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576591917137412"/>
          <c:y val="0.0172008086509306"/>
          <c:w val="0.385588834146633"/>
          <c:h val="0.904592913717521"/>
        </c:manualLayout>
      </c:layout>
      <c:barChart>
        <c:barDir val="col"/>
        <c:grouping val="percentStacked"/>
        <c:varyColors val="0"/>
        <c:ser>
          <c:idx val="2"/>
          <c:order val="0"/>
          <c:tx>
            <c:strRef>
              <c:f>'2.4'!$B$139</c:f>
              <c:strCache>
                <c:ptCount val="1"/>
                <c:pt idx="0">
                  <c:v>Muy fácil</c:v>
                </c:pt>
              </c:strCache>
            </c:strRef>
          </c:tx>
          <c:spPr>
            <a:solidFill>
              <a:srgbClr val="9BBB59">
                <a:lumMod val="50000"/>
              </a:srgbClr>
            </a:solidFill>
            <a:ln>
              <a:solidFill>
                <a:sysClr val="window" lastClr="FFFFFF"/>
              </a:solidFill>
            </a:ln>
            <a:scene3d>
              <a:camera prst="orthographicFront"/>
              <a:lightRig rig="threePt" dir="t"/>
            </a:scene3d>
            <a:sp3d>
              <a:bevelT/>
              <a:bevelB/>
            </a:sp3d>
          </c:spPr>
          <c:invertIfNegative val="0"/>
          <c:dLbls>
            <c:dLbl>
              <c:idx val="0"/>
              <c:layout>
                <c:manualLayout>
                  <c:x val="-0.00678343431926367"/>
                  <c:y val="-0.00232504556748284"/>
                </c:manualLayout>
              </c:layout>
              <c:dLblPos val="ctr"/>
              <c:showLegendKey val="0"/>
              <c:showVal val="1"/>
              <c:showCatName val="0"/>
              <c:showSerName val="0"/>
              <c:showPercent val="0"/>
              <c:showBubbleSize val="0"/>
            </c:dLbl>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strRef>
              <c:f>'2.4'!$C$134</c:f>
              <c:strCache>
                <c:ptCount val="1"/>
                <c:pt idx="0">
                  <c:v>Facilidad comunicación</c:v>
                </c:pt>
              </c:strCache>
            </c:strRef>
          </c:cat>
          <c:val>
            <c:numRef>
              <c:f>'2.4'!$C$139</c:f>
              <c:numCache>
                <c:formatCode>0%</c:formatCode>
                <c:ptCount val="1"/>
                <c:pt idx="0">
                  <c:v>0.385</c:v>
                </c:pt>
              </c:numCache>
            </c:numRef>
          </c:val>
        </c:ser>
        <c:ser>
          <c:idx val="1"/>
          <c:order val="1"/>
          <c:tx>
            <c:strRef>
              <c:f>'2.4'!$B$138</c:f>
              <c:strCache>
                <c:ptCount val="1"/>
                <c:pt idx="0">
                  <c:v>Fácil</c:v>
                </c:pt>
              </c:strCache>
            </c:strRef>
          </c:tx>
          <c:spPr>
            <a:solidFill>
              <a:srgbClr val="C3D69B"/>
            </a:solidFill>
            <a:ln>
              <a:solidFill>
                <a:sysClr val="window" lastClr="FFFFFF"/>
              </a:solidFill>
            </a:ln>
            <a:scene3d>
              <a:camera prst="orthographicFront"/>
              <a:lightRig rig="threePt" dir="t"/>
            </a:scene3d>
            <a:sp3d>
              <a:bevelT/>
              <a:bevelB/>
            </a:sp3d>
          </c:spPr>
          <c:invertIfNegative val="0"/>
          <c:dLbls>
            <c:dLbl>
              <c:idx val="0"/>
              <c:layout>
                <c:manualLayout>
                  <c:x val="-0.0112423405946348"/>
                  <c:y val="0.00277623906609941"/>
                </c:manualLayout>
              </c:layout>
              <c:dLblPos val="ctr"/>
              <c:showLegendKey val="0"/>
              <c:showVal val="1"/>
              <c:showCatName val="0"/>
              <c:showSerName val="0"/>
              <c:showPercent val="0"/>
              <c:showBubbleSize val="0"/>
            </c:dLbl>
            <c:txPr>
              <a:bodyPr/>
              <a:lstStyle/>
              <a:p>
                <a:pPr>
                  <a:defRPr>
                    <a:solidFill>
                      <a:sysClr val="windowText" lastClr="000000"/>
                    </a:solidFill>
                  </a:defRPr>
                </a:pPr>
                <a:endParaRPr lang="es-ES"/>
              </a:p>
            </c:txPr>
            <c:dLblPos val="ctr"/>
            <c:showLegendKey val="0"/>
            <c:showVal val="1"/>
            <c:showCatName val="0"/>
            <c:showSerName val="0"/>
            <c:showPercent val="0"/>
            <c:showBubbleSize val="0"/>
            <c:showLeaderLines val="0"/>
          </c:dLbls>
          <c:cat>
            <c:strRef>
              <c:f>'2.4'!$C$134</c:f>
              <c:strCache>
                <c:ptCount val="1"/>
                <c:pt idx="0">
                  <c:v>Facilidad comunicación</c:v>
                </c:pt>
              </c:strCache>
            </c:strRef>
          </c:cat>
          <c:val>
            <c:numRef>
              <c:f>'2.4'!$C$138</c:f>
              <c:numCache>
                <c:formatCode>0%</c:formatCode>
                <c:ptCount val="1"/>
                <c:pt idx="0">
                  <c:v>0.492</c:v>
                </c:pt>
              </c:numCache>
            </c:numRef>
          </c:val>
        </c:ser>
        <c:ser>
          <c:idx val="0"/>
          <c:order val="2"/>
          <c:tx>
            <c:strRef>
              <c:f>'2.4'!$B$137</c:f>
              <c:strCache>
                <c:ptCount val="1"/>
                <c:pt idx="0">
                  <c:v>Ni fácil ni difícil</c:v>
                </c:pt>
              </c:strCache>
            </c:strRef>
          </c:tx>
          <c:spPr>
            <a:solidFill>
              <a:srgbClr val="FFC000"/>
            </a:solidFill>
            <a:ln>
              <a:solidFill>
                <a:sysClr val="window" lastClr="FFFFFF"/>
              </a:solidFill>
            </a:ln>
            <a:scene3d>
              <a:camera prst="orthographicFront"/>
              <a:lightRig rig="threePt" dir="t"/>
            </a:scene3d>
            <a:sp3d>
              <a:bevelT/>
              <a:bevelB/>
            </a:sp3d>
          </c:spPr>
          <c:invertIfNegative val="0"/>
          <c:dLbls>
            <c:dLbl>
              <c:idx val="0"/>
              <c:layout>
                <c:manualLayout>
                  <c:x val="0.00379471725363848"/>
                  <c:y val="0.00208349728192523"/>
                </c:manualLayout>
              </c:layout>
              <c:dLblPos val="ctr"/>
              <c:showLegendKey val="0"/>
              <c:showVal val="1"/>
              <c:showCatName val="0"/>
              <c:showSerName val="0"/>
              <c:showPercent val="0"/>
              <c:showBubbleSize val="0"/>
            </c:dLbl>
            <c:txPr>
              <a:bodyPr/>
              <a:lstStyle/>
              <a:p>
                <a:pPr>
                  <a:defRPr>
                    <a:solidFill>
                      <a:srgbClr val="000000"/>
                    </a:solidFill>
                  </a:defRPr>
                </a:pPr>
                <a:endParaRPr lang="es-ES"/>
              </a:p>
            </c:txPr>
            <c:dLblPos val="ctr"/>
            <c:showLegendKey val="0"/>
            <c:showVal val="1"/>
            <c:showCatName val="0"/>
            <c:showSerName val="0"/>
            <c:showPercent val="0"/>
            <c:showBubbleSize val="0"/>
            <c:showLeaderLines val="0"/>
          </c:dLbls>
          <c:cat>
            <c:strRef>
              <c:f>'2.4'!$C$134</c:f>
              <c:strCache>
                <c:ptCount val="1"/>
                <c:pt idx="0">
                  <c:v>Facilidad comunicación</c:v>
                </c:pt>
              </c:strCache>
            </c:strRef>
          </c:cat>
          <c:val>
            <c:numRef>
              <c:f>'2.4'!$C$137</c:f>
              <c:numCache>
                <c:formatCode>0%</c:formatCode>
                <c:ptCount val="1"/>
                <c:pt idx="0">
                  <c:v>0.111</c:v>
                </c:pt>
              </c:numCache>
            </c:numRef>
          </c:val>
        </c:ser>
        <c:ser>
          <c:idx val="4"/>
          <c:order val="3"/>
          <c:tx>
            <c:strRef>
              <c:f>'2.4'!$B$136</c:f>
              <c:strCache>
                <c:ptCount val="1"/>
                <c:pt idx="0">
                  <c:v>Difícil</c:v>
                </c:pt>
              </c:strCache>
            </c:strRef>
          </c:tx>
          <c:spPr>
            <a:solidFill>
              <a:srgbClr val="D99694"/>
            </a:solidFill>
            <a:scene3d>
              <a:camera prst="orthographicFront"/>
              <a:lightRig rig="threePt" dir="t"/>
            </a:scene3d>
            <a:sp3d>
              <a:bevelT/>
              <a:bevelB/>
            </a:sp3d>
          </c:spPr>
          <c:invertIfNegative val="0"/>
          <c:dLbls>
            <c:txPr>
              <a:bodyPr/>
              <a:lstStyle/>
              <a:p>
                <a:pPr>
                  <a:defRPr>
                    <a:solidFill>
                      <a:sysClr val="windowText" lastClr="000000"/>
                    </a:solidFill>
                  </a:defRPr>
                </a:pPr>
                <a:endParaRPr lang="es-ES"/>
              </a:p>
            </c:txPr>
            <c:dLblPos val="ctr"/>
            <c:showLegendKey val="0"/>
            <c:showVal val="1"/>
            <c:showCatName val="0"/>
            <c:showSerName val="0"/>
            <c:showPercent val="0"/>
            <c:showBubbleSize val="0"/>
            <c:showLeaderLines val="0"/>
          </c:dLbls>
          <c:cat>
            <c:strRef>
              <c:f>'2.4'!$C$134</c:f>
              <c:strCache>
                <c:ptCount val="1"/>
                <c:pt idx="0">
                  <c:v>Facilidad comunicación</c:v>
                </c:pt>
              </c:strCache>
            </c:strRef>
          </c:cat>
          <c:val>
            <c:numRef>
              <c:f>'2.4'!$C$136</c:f>
              <c:numCache>
                <c:formatCode>0%</c:formatCode>
                <c:ptCount val="1"/>
                <c:pt idx="0">
                  <c:v>0.011</c:v>
                </c:pt>
              </c:numCache>
            </c:numRef>
          </c:val>
        </c:ser>
        <c:dLbls>
          <c:dLblPos val="ctr"/>
          <c:showLegendKey val="0"/>
          <c:showVal val="1"/>
          <c:showCatName val="0"/>
          <c:showSerName val="0"/>
          <c:showPercent val="0"/>
          <c:showBubbleSize val="0"/>
        </c:dLbls>
        <c:gapWidth val="100"/>
        <c:overlap val="100"/>
        <c:axId val="-2012777720"/>
        <c:axId val="-2012774616"/>
      </c:barChart>
      <c:catAx>
        <c:axId val="-2012777720"/>
        <c:scaling>
          <c:orientation val="minMax"/>
        </c:scaling>
        <c:delete val="0"/>
        <c:axPos val="b"/>
        <c:majorTickMark val="out"/>
        <c:minorTickMark val="none"/>
        <c:tickLblPos val="nextTo"/>
        <c:crossAx val="-2012774616"/>
        <c:crosses val="autoZero"/>
        <c:auto val="1"/>
        <c:lblAlgn val="ctr"/>
        <c:lblOffset val="100"/>
        <c:noMultiLvlLbl val="0"/>
      </c:catAx>
      <c:valAx>
        <c:axId val="-2012774616"/>
        <c:scaling>
          <c:orientation val="minMax"/>
        </c:scaling>
        <c:delete val="1"/>
        <c:axPos val="l"/>
        <c:numFmt formatCode="0%" sourceLinked="1"/>
        <c:majorTickMark val="out"/>
        <c:minorTickMark val="none"/>
        <c:tickLblPos val="nextTo"/>
        <c:crossAx val="-2012777720"/>
        <c:crosses val="autoZero"/>
        <c:crossBetween val="between"/>
      </c:valAx>
      <c:spPr>
        <a:noFill/>
        <a:ln w="25400">
          <a:noFill/>
        </a:ln>
        <a:scene3d>
          <a:camera prst="orthographicFront"/>
          <a:lightRig rig="threePt" dir="t"/>
        </a:scene3d>
        <a:sp3d>
          <a:bevelT/>
        </a:sp3d>
      </c:spPr>
    </c:plotArea>
    <c:legend>
      <c:legendPos val="r"/>
      <c:layout>
        <c:manualLayout>
          <c:xMode val="edge"/>
          <c:yMode val="edge"/>
          <c:x val="0.484436291266782"/>
          <c:y val="0.0311994620654257"/>
          <c:w val="0.239003091536838"/>
          <c:h val="0.829832940360701"/>
        </c:manualLayout>
      </c:layout>
      <c:overlay val="0"/>
    </c:legend>
    <c:plotVisOnly val="1"/>
    <c:dispBlanksAs val="gap"/>
    <c:showDLblsOverMax val="0"/>
  </c:chart>
  <c:txPr>
    <a:bodyPr/>
    <a:lstStyle/>
    <a:p>
      <a:pPr>
        <a:defRPr sz="1200">
          <a:latin typeface="Trebuchet MS" pitchFamily="34" charset="0"/>
        </a:defRPr>
      </a:pPr>
      <a:endParaRPr lang="es-ES"/>
    </a:p>
  </c:txPr>
  <c:externalData r:id="rId2">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683544461817421"/>
          <c:y val="0.0543045774613137"/>
          <c:w val="0.620873538251238"/>
          <c:h val="0.834403024875559"/>
        </c:manualLayout>
      </c:layout>
      <c:barChart>
        <c:barDir val="col"/>
        <c:grouping val="percentStacked"/>
        <c:varyColors val="0"/>
        <c:ser>
          <c:idx val="5"/>
          <c:order val="0"/>
          <c:tx>
            <c:strRef>
              <c:f>'2.4'!$O$152</c:f>
              <c:strCache>
                <c:ptCount val="1"/>
                <c:pt idx="0">
                  <c:v>Muy satisfecho</c:v>
                </c:pt>
              </c:strCache>
            </c:strRef>
          </c:tx>
          <c:spPr>
            <a:solidFill>
              <a:srgbClr val="4F6228"/>
            </a:solidFill>
            <a:scene3d>
              <a:camera prst="orthographicFront"/>
              <a:lightRig rig="threePt" dir="t"/>
            </a:scene3d>
            <a:sp3d>
              <a:bevelT/>
              <a:bevelB/>
            </a:sp3d>
          </c:spPr>
          <c:invertIfNegative val="0"/>
          <c:dLbls>
            <c:dLbl>
              <c:idx val="1"/>
              <c:showLegendKey val="0"/>
              <c:showVal val="1"/>
              <c:showCatName val="0"/>
              <c:showSerName val="0"/>
              <c:showPercent val="0"/>
              <c:showBubbleSize val="0"/>
            </c:dLbl>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multiLvlStrRef>
              <c:f>'2.4'!$P$146:$U$147</c:f>
              <c:multiLvlStrCache>
                <c:ptCount val="6"/>
                <c:lvl>
                  <c:pt idx="0">
                    <c:v>2014</c:v>
                  </c:pt>
                  <c:pt idx="1">
                    <c:v>2012</c:v>
                  </c:pt>
                  <c:pt idx="2">
                    <c:v>2011</c:v>
                  </c:pt>
                  <c:pt idx="3">
                    <c:v>2014</c:v>
                  </c:pt>
                  <c:pt idx="4">
                    <c:v>2012</c:v>
                  </c:pt>
                  <c:pt idx="5">
                    <c:v>2011</c:v>
                  </c:pt>
                </c:lvl>
                <c:lvl>
                  <c:pt idx="0">
                    <c:v>Satisfacción general</c:v>
                  </c:pt>
                  <c:pt idx="3">
                    <c:v>Amabilidad</c:v>
                  </c:pt>
                </c:lvl>
              </c:multiLvlStrCache>
            </c:multiLvlStrRef>
          </c:cat>
          <c:val>
            <c:numRef>
              <c:f>'2.4'!$P$152:$U$152</c:f>
              <c:numCache>
                <c:formatCode>0%</c:formatCode>
                <c:ptCount val="6"/>
                <c:pt idx="0">
                  <c:v>0.536</c:v>
                </c:pt>
                <c:pt idx="1">
                  <c:v>0.59</c:v>
                </c:pt>
                <c:pt idx="2">
                  <c:v>0.58</c:v>
                </c:pt>
                <c:pt idx="3">
                  <c:v>0.651</c:v>
                </c:pt>
                <c:pt idx="4">
                  <c:v>0.69</c:v>
                </c:pt>
                <c:pt idx="5">
                  <c:v>0.68</c:v>
                </c:pt>
              </c:numCache>
            </c:numRef>
          </c:val>
        </c:ser>
        <c:ser>
          <c:idx val="1"/>
          <c:order val="1"/>
          <c:tx>
            <c:strRef>
              <c:f>'2.4'!$O$151</c:f>
              <c:strCache>
                <c:ptCount val="1"/>
                <c:pt idx="0">
                  <c:v>Satisfecho</c:v>
                </c:pt>
              </c:strCache>
            </c:strRef>
          </c:tx>
          <c:spPr>
            <a:solidFill>
              <a:srgbClr val="C3D69B"/>
            </a:solidFill>
            <a:ln>
              <a:solidFill>
                <a:sysClr val="window" lastClr="FFFFFF"/>
              </a:solidFill>
            </a:ln>
            <a:scene3d>
              <a:camera prst="orthographicFront"/>
              <a:lightRig rig="threePt" dir="t"/>
            </a:scene3d>
            <a:sp3d>
              <a:bevelT/>
              <a:bevelB/>
            </a:sp3d>
          </c:spPr>
          <c:invertIfNegative val="0"/>
          <c:dLbls>
            <c:txPr>
              <a:bodyPr/>
              <a:lstStyle/>
              <a:p>
                <a:pPr>
                  <a:defRPr>
                    <a:solidFill>
                      <a:sysClr val="windowText" lastClr="000000"/>
                    </a:solidFill>
                  </a:defRPr>
                </a:pPr>
                <a:endParaRPr lang="es-ES"/>
              </a:p>
            </c:txPr>
            <c:dLblPos val="ctr"/>
            <c:showLegendKey val="0"/>
            <c:showVal val="1"/>
            <c:showCatName val="0"/>
            <c:showSerName val="0"/>
            <c:showPercent val="0"/>
            <c:showBubbleSize val="0"/>
            <c:showLeaderLines val="0"/>
          </c:dLbls>
          <c:cat>
            <c:multiLvlStrRef>
              <c:f>'2.4'!$P$146:$U$147</c:f>
              <c:multiLvlStrCache>
                <c:ptCount val="6"/>
                <c:lvl>
                  <c:pt idx="0">
                    <c:v>2014</c:v>
                  </c:pt>
                  <c:pt idx="1">
                    <c:v>2012</c:v>
                  </c:pt>
                  <c:pt idx="2">
                    <c:v>2011</c:v>
                  </c:pt>
                  <c:pt idx="3">
                    <c:v>2014</c:v>
                  </c:pt>
                  <c:pt idx="4">
                    <c:v>2012</c:v>
                  </c:pt>
                  <c:pt idx="5">
                    <c:v>2011</c:v>
                  </c:pt>
                </c:lvl>
                <c:lvl>
                  <c:pt idx="0">
                    <c:v>Satisfacción general</c:v>
                  </c:pt>
                  <c:pt idx="3">
                    <c:v>Amabilidad</c:v>
                  </c:pt>
                </c:lvl>
              </c:multiLvlStrCache>
            </c:multiLvlStrRef>
          </c:cat>
          <c:val>
            <c:numRef>
              <c:f>'2.4'!$P$151:$U$151</c:f>
              <c:numCache>
                <c:formatCode>0%</c:formatCode>
                <c:ptCount val="6"/>
                <c:pt idx="0">
                  <c:v>0.408</c:v>
                </c:pt>
                <c:pt idx="1">
                  <c:v>0.37</c:v>
                </c:pt>
                <c:pt idx="2">
                  <c:v>0.33</c:v>
                </c:pt>
                <c:pt idx="3">
                  <c:v>0.324</c:v>
                </c:pt>
                <c:pt idx="4">
                  <c:v>0.28</c:v>
                </c:pt>
                <c:pt idx="5">
                  <c:v>0.25</c:v>
                </c:pt>
              </c:numCache>
            </c:numRef>
          </c:val>
        </c:ser>
        <c:ser>
          <c:idx val="0"/>
          <c:order val="2"/>
          <c:tx>
            <c:strRef>
              <c:f>'2.4'!$O$150</c:f>
              <c:strCache>
                <c:ptCount val="1"/>
                <c:pt idx="0">
                  <c:v>Ni satisfecho ni insatisfecho</c:v>
                </c:pt>
              </c:strCache>
            </c:strRef>
          </c:tx>
          <c:spPr>
            <a:solidFill>
              <a:srgbClr val="FFC000"/>
            </a:solidFill>
            <a:ln>
              <a:solidFill>
                <a:sysClr val="window" lastClr="FFFFFF"/>
              </a:solidFill>
            </a:ln>
            <a:scene3d>
              <a:camera prst="orthographicFront"/>
              <a:lightRig rig="threePt" dir="t"/>
            </a:scene3d>
            <a:sp3d>
              <a:bevelT/>
              <a:bevelB/>
            </a:sp3d>
          </c:spPr>
          <c:invertIfNegative val="0"/>
          <c:dLbls>
            <c:dLbl>
              <c:idx val="1"/>
              <c:layout>
                <c:manualLayout>
                  <c:x val="-1.2483576294937E-7"/>
                  <c:y val="0.0"/>
                </c:manualLayout>
              </c:layout>
              <c:dLblPos val="ctr"/>
              <c:showLegendKey val="0"/>
              <c:showVal val="1"/>
              <c:showCatName val="0"/>
              <c:showSerName val="0"/>
              <c:showPercent val="0"/>
              <c:showBubbleSize val="0"/>
            </c:dLbl>
            <c:dLbl>
              <c:idx val="3"/>
              <c:layout>
                <c:manualLayout>
                  <c:x val="0.01585414189457"/>
                  <c:y val="-0.0148117853605134"/>
                </c:manualLayout>
              </c:layout>
              <c:dLblPos val="ctr"/>
              <c:showLegendKey val="0"/>
              <c:showVal val="1"/>
              <c:showCatName val="0"/>
              <c:showSerName val="0"/>
              <c:showPercent val="0"/>
              <c:showBubbleSize val="0"/>
            </c:dLbl>
            <c:dLbl>
              <c:idx val="4"/>
              <c:layout>
                <c:manualLayout>
                  <c:x val="5.81311820770473E-17"/>
                  <c:y val="5.65721377813534E-18"/>
                </c:manualLayout>
              </c:layout>
              <c:dLblPos val="ctr"/>
              <c:showLegendKey val="0"/>
              <c:showVal val="1"/>
              <c:showCatName val="0"/>
              <c:showSerName val="0"/>
              <c:showPercent val="0"/>
              <c:showBubbleSize val="0"/>
            </c:dLbl>
            <c:txPr>
              <a:bodyPr/>
              <a:lstStyle/>
              <a:p>
                <a:pPr>
                  <a:defRPr>
                    <a:solidFill>
                      <a:sysClr val="windowText" lastClr="000000"/>
                    </a:solidFill>
                  </a:defRPr>
                </a:pPr>
                <a:endParaRPr lang="es-ES"/>
              </a:p>
            </c:txPr>
            <c:dLblPos val="ctr"/>
            <c:showLegendKey val="0"/>
            <c:showVal val="1"/>
            <c:showCatName val="0"/>
            <c:showSerName val="0"/>
            <c:showPercent val="0"/>
            <c:showBubbleSize val="0"/>
            <c:showLeaderLines val="0"/>
          </c:dLbls>
          <c:cat>
            <c:multiLvlStrRef>
              <c:f>'2.4'!$P$146:$U$147</c:f>
              <c:multiLvlStrCache>
                <c:ptCount val="6"/>
                <c:lvl>
                  <c:pt idx="0">
                    <c:v>2014</c:v>
                  </c:pt>
                  <c:pt idx="1">
                    <c:v>2012</c:v>
                  </c:pt>
                  <c:pt idx="2">
                    <c:v>2011</c:v>
                  </c:pt>
                  <c:pt idx="3">
                    <c:v>2014</c:v>
                  </c:pt>
                  <c:pt idx="4">
                    <c:v>2012</c:v>
                  </c:pt>
                  <c:pt idx="5">
                    <c:v>2011</c:v>
                  </c:pt>
                </c:lvl>
                <c:lvl>
                  <c:pt idx="0">
                    <c:v>Satisfacción general</c:v>
                  </c:pt>
                  <c:pt idx="3">
                    <c:v>Amabilidad</c:v>
                  </c:pt>
                </c:lvl>
              </c:multiLvlStrCache>
            </c:multiLvlStrRef>
          </c:cat>
          <c:val>
            <c:numRef>
              <c:f>'2.4'!$P$150:$U$150</c:f>
              <c:numCache>
                <c:formatCode>0%</c:formatCode>
                <c:ptCount val="6"/>
                <c:pt idx="0">
                  <c:v>0.032</c:v>
                </c:pt>
                <c:pt idx="1">
                  <c:v>0.02</c:v>
                </c:pt>
                <c:pt idx="2">
                  <c:v>0.03</c:v>
                </c:pt>
                <c:pt idx="3">
                  <c:v>0.011</c:v>
                </c:pt>
                <c:pt idx="4">
                  <c:v>0.02</c:v>
                </c:pt>
                <c:pt idx="5">
                  <c:v>0.04</c:v>
                </c:pt>
              </c:numCache>
            </c:numRef>
          </c:val>
        </c:ser>
        <c:ser>
          <c:idx val="4"/>
          <c:order val="3"/>
          <c:tx>
            <c:strRef>
              <c:f>'2.4'!$O$149</c:f>
              <c:strCache>
                <c:ptCount val="1"/>
                <c:pt idx="0">
                  <c:v>Insatisfecho</c:v>
                </c:pt>
              </c:strCache>
            </c:strRef>
          </c:tx>
          <c:spPr>
            <a:solidFill>
              <a:srgbClr val="D99694"/>
            </a:solidFill>
            <a:scene3d>
              <a:camera prst="orthographicFront"/>
              <a:lightRig rig="threePt" dir="t"/>
            </a:scene3d>
            <a:sp3d>
              <a:bevelT/>
              <a:bevelB/>
            </a:sp3d>
          </c:spPr>
          <c:invertIfNegative val="0"/>
          <c:dLbls>
            <c:dLbl>
              <c:idx val="0"/>
              <c:layout>
                <c:manualLayout>
                  <c:x val="-0.012683313515656"/>
                  <c:y val="-0.00493726178683779"/>
                </c:manualLayout>
              </c:layout>
              <c:dLblPos val="ctr"/>
              <c:showLegendKey val="0"/>
              <c:showVal val="1"/>
              <c:showCatName val="0"/>
              <c:showSerName val="0"/>
              <c:showPercent val="0"/>
              <c:showBubbleSize val="0"/>
            </c:dLbl>
            <c:dLbl>
              <c:idx val="1"/>
              <c:layout>
                <c:manualLayout>
                  <c:x val="-0.0110980241619619"/>
                  <c:y val="-0.0074058926802567"/>
                </c:manualLayout>
              </c:layout>
              <c:dLblPos val="ctr"/>
              <c:showLegendKey val="0"/>
              <c:showVal val="1"/>
              <c:showCatName val="0"/>
              <c:showSerName val="0"/>
              <c:showPercent val="0"/>
              <c:showBubbleSize val="0"/>
            </c:dLbl>
            <c:dLbl>
              <c:idx val="3"/>
              <c:delete val="1"/>
            </c:dLbl>
            <c:dLbl>
              <c:idx val="4"/>
              <c:delete val="1"/>
            </c:dLbl>
            <c:dLbl>
              <c:idx val="5"/>
              <c:layout>
                <c:manualLayout>
                  <c:x val="0.0174395560840269"/>
                  <c:y val="0.00493726178683781"/>
                </c:manualLayout>
              </c:layout>
              <c:dLblPos val="ctr"/>
              <c:showLegendKey val="0"/>
              <c:showVal val="1"/>
              <c:showCatName val="0"/>
              <c:showSerName val="0"/>
              <c:showPercent val="0"/>
              <c:showBubbleSize val="0"/>
            </c:dLbl>
            <c:txPr>
              <a:bodyPr/>
              <a:lstStyle/>
              <a:p>
                <a:pPr>
                  <a:defRPr>
                    <a:solidFill>
                      <a:sysClr val="windowText" lastClr="000000"/>
                    </a:solidFill>
                  </a:defRPr>
                </a:pPr>
                <a:endParaRPr lang="es-ES"/>
              </a:p>
            </c:txPr>
            <c:dLblPos val="ctr"/>
            <c:showLegendKey val="0"/>
            <c:showVal val="1"/>
            <c:showCatName val="0"/>
            <c:showSerName val="0"/>
            <c:showPercent val="0"/>
            <c:showBubbleSize val="0"/>
            <c:showLeaderLines val="0"/>
          </c:dLbls>
          <c:cat>
            <c:multiLvlStrRef>
              <c:f>'2.4'!$P$146:$U$147</c:f>
              <c:multiLvlStrCache>
                <c:ptCount val="6"/>
                <c:lvl>
                  <c:pt idx="0">
                    <c:v>2014</c:v>
                  </c:pt>
                  <c:pt idx="1">
                    <c:v>2012</c:v>
                  </c:pt>
                  <c:pt idx="2">
                    <c:v>2011</c:v>
                  </c:pt>
                  <c:pt idx="3">
                    <c:v>2014</c:v>
                  </c:pt>
                  <c:pt idx="4">
                    <c:v>2012</c:v>
                  </c:pt>
                  <c:pt idx="5">
                    <c:v>2011</c:v>
                  </c:pt>
                </c:lvl>
                <c:lvl>
                  <c:pt idx="0">
                    <c:v>Satisfacción general</c:v>
                  </c:pt>
                  <c:pt idx="3">
                    <c:v>Amabilidad</c:v>
                  </c:pt>
                </c:lvl>
              </c:multiLvlStrCache>
            </c:multiLvlStrRef>
          </c:cat>
          <c:val>
            <c:numRef>
              <c:f>'2.4'!$P$149:$U$149</c:f>
              <c:numCache>
                <c:formatCode>0%</c:formatCode>
                <c:ptCount val="6"/>
                <c:pt idx="0">
                  <c:v>0.006</c:v>
                </c:pt>
                <c:pt idx="1">
                  <c:v>0.01</c:v>
                </c:pt>
                <c:pt idx="2">
                  <c:v>0.04</c:v>
                </c:pt>
                <c:pt idx="3">
                  <c:v>0.0</c:v>
                </c:pt>
                <c:pt idx="4">
                  <c:v>0.0</c:v>
                </c:pt>
                <c:pt idx="5">
                  <c:v>0.01</c:v>
                </c:pt>
              </c:numCache>
            </c:numRef>
          </c:val>
        </c:ser>
        <c:ser>
          <c:idx val="3"/>
          <c:order val="4"/>
          <c:tx>
            <c:strRef>
              <c:f>'2.4'!$O$148</c:f>
              <c:strCache>
                <c:ptCount val="1"/>
                <c:pt idx="0">
                  <c:v>Muy instatisfecho</c:v>
                </c:pt>
              </c:strCache>
            </c:strRef>
          </c:tx>
          <c:spPr>
            <a:solidFill>
              <a:srgbClr val="C0504D">
                <a:lumMod val="50000"/>
              </a:srgbClr>
            </a:solidFill>
          </c:spPr>
          <c:invertIfNegative val="0"/>
          <c:dLbls>
            <c:dLbl>
              <c:idx val="0"/>
              <c:layout>
                <c:manualLayout>
                  <c:x val="0.014268727705113"/>
                  <c:y val="-0.0049372617868378"/>
                </c:manualLayout>
              </c:layout>
              <c:dLblPos val="ctr"/>
              <c:showLegendKey val="0"/>
              <c:showVal val="1"/>
              <c:showCatName val="0"/>
              <c:showSerName val="0"/>
              <c:showPercent val="0"/>
              <c:showBubbleSize val="0"/>
            </c:dLbl>
            <c:dLbl>
              <c:idx val="1"/>
              <c:delete val="1"/>
            </c:dLbl>
            <c:dLbl>
              <c:idx val="2"/>
              <c:delete val="1"/>
            </c:dLbl>
            <c:dLbl>
              <c:idx val="3"/>
              <c:delete val="1"/>
            </c:dLbl>
            <c:dLbl>
              <c:idx val="4"/>
              <c:delete val="1"/>
            </c:dLbl>
            <c:dLbl>
              <c:idx val="5"/>
              <c:delete val="1"/>
            </c:dLbl>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multiLvlStrRef>
              <c:f>'2.4'!$P$146:$U$147</c:f>
              <c:multiLvlStrCache>
                <c:ptCount val="6"/>
                <c:lvl>
                  <c:pt idx="0">
                    <c:v>2014</c:v>
                  </c:pt>
                  <c:pt idx="1">
                    <c:v>2012</c:v>
                  </c:pt>
                  <c:pt idx="2">
                    <c:v>2011</c:v>
                  </c:pt>
                  <c:pt idx="3">
                    <c:v>2014</c:v>
                  </c:pt>
                  <c:pt idx="4">
                    <c:v>2012</c:v>
                  </c:pt>
                  <c:pt idx="5">
                    <c:v>2011</c:v>
                  </c:pt>
                </c:lvl>
                <c:lvl>
                  <c:pt idx="0">
                    <c:v>Satisfacción general</c:v>
                  </c:pt>
                  <c:pt idx="3">
                    <c:v>Amabilidad</c:v>
                  </c:pt>
                </c:lvl>
              </c:multiLvlStrCache>
            </c:multiLvlStrRef>
          </c:cat>
          <c:val>
            <c:numRef>
              <c:f>'2.4'!$P$148:$U$148</c:f>
              <c:numCache>
                <c:formatCode>0%</c:formatCode>
                <c:ptCount val="6"/>
                <c:pt idx="0">
                  <c:v>0.008</c:v>
                </c:pt>
                <c:pt idx="1">
                  <c:v>0.0</c:v>
                </c:pt>
                <c:pt idx="2">
                  <c:v>0.0</c:v>
                </c:pt>
                <c:pt idx="3">
                  <c:v>0.004</c:v>
                </c:pt>
                <c:pt idx="4">
                  <c:v>0.0</c:v>
                </c:pt>
                <c:pt idx="5">
                  <c:v>0.0</c:v>
                </c:pt>
              </c:numCache>
            </c:numRef>
          </c:val>
        </c:ser>
        <c:ser>
          <c:idx val="6"/>
          <c:order val="5"/>
          <c:tx>
            <c:strRef>
              <c:f>'2.4'!$O$153</c:f>
              <c:strCache>
                <c:ptCount val="1"/>
                <c:pt idx="0">
                  <c:v>No sabe</c:v>
                </c:pt>
              </c:strCache>
            </c:strRef>
          </c:tx>
          <c:spPr>
            <a:solidFill>
              <a:sysClr val="window" lastClr="FFFFFF">
                <a:lumMod val="65000"/>
              </a:sysClr>
            </a:solidFill>
            <a:ln>
              <a:solidFill>
                <a:srgbClr val="FFFFFF"/>
              </a:solidFill>
            </a:ln>
            <a:scene3d>
              <a:camera prst="orthographicFront"/>
              <a:lightRig rig="threePt" dir="t"/>
            </a:scene3d>
            <a:sp3d>
              <a:bevelT/>
              <a:bevelB/>
            </a:sp3d>
          </c:spPr>
          <c:invertIfNegative val="0"/>
          <c:dLbls>
            <c:dLbl>
              <c:idx val="0"/>
              <c:layout>
                <c:manualLayout>
                  <c:x val="-0.00317082837891399"/>
                  <c:y val="0.0"/>
                </c:manualLayout>
              </c:layout>
              <c:dLblPos val="ctr"/>
              <c:showLegendKey val="0"/>
              <c:showVal val="1"/>
              <c:showCatName val="0"/>
              <c:showSerName val="0"/>
              <c:showPercent val="0"/>
              <c:showBubbleSize val="0"/>
            </c:dLbl>
            <c:dLbl>
              <c:idx val="1"/>
              <c:delete val="1"/>
            </c:dLbl>
            <c:dLbl>
              <c:idx val="2"/>
              <c:layout>
                <c:manualLayout>
                  <c:x val="0.001585414189457"/>
                  <c:y val="0.00246843651303359"/>
                </c:manualLayout>
              </c:layout>
              <c:dLblPos val="ctr"/>
              <c:showLegendKey val="0"/>
              <c:showVal val="1"/>
              <c:showCatName val="0"/>
              <c:showSerName val="0"/>
              <c:showPercent val="0"/>
              <c:showBubbleSize val="0"/>
            </c:dLbl>
            <c:dLbl>
              <c:idx val="3"/>
              <c:layout>
                <c:manualLayout>
                  <c:x val="-0.00792707094728498"/>
                  <c:y val="0.0123431544670945"/>
                </c:manualLayout>
              </c:layout>
              <c:dLblPos val="ctr"/>
              <c:showLegendKey val="0"/>
              <c:showVal val="1"/>
              <c:showCatName val="0"/>
              <c:showSerName val="0"/>
              <c:showPercent val="0"/>
              <c:showBubbleSize val="0"/>
            </c:dLbl>
            <c:dLbl>
              <c:idx val="4"/>
              <c:delete val="1"/>
            </c:dLbl>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multiLvlStrRef>
              <c:f>'2.4'!$P$146:$U$147</c:f>
              <c:multiLvlStrCache>
                <c:ptCount val="6"/>
                <c:lvl>
                  <c:pt idx="0">
                    <c:v>2014</c:v>
                  </c:pt>
                  <c:pt idx="1">
                    <c:v>2012</c:v>
                  </c:pt>
                  <c:pt idx="2">
                    <c:v>2011</c:v>
                  </c:pt>
                  <c:pt idx="3">
                    <c:v>2014</c:v>
                  </c:pt>
                  <c:pt idx="4">
                    <c:v>2012</c:v>
                  </c:pt>
                  <c:pt idx="5">
                    <c:v>2011</c:v>
                  </c:pt>
                </c:lvl>
                <c:lvl>
                  <c:pt idx="0">
                    <c:v>Satisfacción general</c:v>
                  </c:pt>
                  <c:pt idx="3">
                    <c:v>Amabilidad</c:v>
                  </c:pt>
                </c:lvl>
              </c:multiLvlStrCache>
            </c:multiLvlStrRef>
          </c:cat>
          <c:val>
            <c:numRef>
              <c:f>'2.4'!$P$153:$U$153</c:f>
              <c:numCache>
                <c:formatCode>0%</c:formatCode>
                <c:ptCount val="6"/>
                <c:pt idx="0">
                  <c:v>0.01</c:v>
                </c:pt>
                <c:pt idx="1">
                  <c:v>0.0</c:v>
                </c:pt>
                <c:pt idx="2">
                  <c:v>0.02</c:v>
                </c:pt>
                <c:pt idx="3">
                  <c:v>0.01</c:v>
                </c:pt>
                <c:pt idx="4">
                  <c:v>0.0</c:v>
                </c:pt>
                <c:pt idx="5">
                  <c:v>0.03</c:v>
                </c:pt>
              </c:numCache>
            </c:numRef>
          </c:val>
        </c:ser>
        <c:dLbls>
          <c:dLblPos val="ctr"/>
          <c:showLegendKey val="0"/>
          <c:showVal val="1"/>
          <c:showCatName val="0"/>
          <c:showSerName val="0"/>
          <c:showPercent val="0"/>
          <c:showBubbleSize val="0"/>
        </c:dLbls>
        <c:gapWidth val="100"/>
        <c:overlap val="100"/>
        <c:axId val="-2025697688"/>
        <c:axId val="-2025694712"/>
      </c:barChart>
      <c:catAx>
        <c:axId val="-2025697688"/>
        <c:scaling>
          <c:orientation val="minMax"/>
        </c:scaling>
        <c:delete val="0"/>
        <c:axPos val="b"/>
        <c:majorTickMark val="out"/>
        <c:minorTickMark val="none"/>
        <c:tickLblPos val="nextTo"/>
        <c:crossAx val="-2025694712"/>
        <c:crosses val="autoZero"/>
        <c:auto val="1"/>
        <c:lblAlgn val="ctr"/>
        <c:lblOffset val="100"/>
        <c:noMultiLvlLbl val="0"/>
      </c:catAx>
      <c:valAx>
        <c:axId val="-2025694712"/>
        <c:scaling>
          <c:orientation val="minMax"/>
        </c:scaling>
        <c:delete val="1"/>
        <c:axPos val="l"/>
        <c:numFmt formatCode="0%" sourceLinked="1"/>
        <c:majorTickMark val="out"/>
        <c:minorTickMark val="none"/>
        <c:tickLblPos val="nextTo"/>
        <c:crossAx val="-2025697688"/>
        <c:crosses val="autoZero"/>
        <c:crossBetween val="between"/>
      </c:valAx>
      <c:spPr>
        <a:noFill/>
        <a:ln w="25400">
          <a:noFill/>
        </a:ln>
      </c:spPr>
    </c:plotArea>
    <c:legend>
      <c:legendPos val="r"/>
      <c:layout>
        <c:manualLayout>
          <c:xMode val="edge"/>
          <c:yMode val="edge"/>
          <c:x val="0.741323196669382"/>
          <c:y val="0.0499326277584521"/>
          <c:w val="0.171479022910483"/>
          <c:h val="0.833007810981403"/>
        </c:manualLayout>
      </c:layout>
      <c:overlay val="0"/>
    </c:legend>
    <c:plotVisOnly val="1"/>
    <c:dispBlanksAs val="gap"/>
    <c:showDLblsOverMax val="0"/>
  </c:chart>
  <c:txPr>
    <a:bodyPr/>
    <a:lstStyle/>
    <a:p>
      <a:pPr>
        <a:defRPr sz="1200">
          <a:latin typeface="Trebuchet MS" pitchFamily="34" charset="0"/>
        </a:defRPr>
      </a:pPr>
      <a:endParaRPr lang="es-ES"/>
    </a:p>
  </c:txPr>
  <c:externalData r:id="rId2">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683544461817421"/>
          <c:y val="0.0543045774613137"/>
          <c:w val="0.620873538251238"/>
          <c:h val="0.834403024875559"/>
        </c:manualLayout>
      </c:layout>
      <c:barChart>
        <c:barDir val="col"/>
        <c:grouping val="percentStacked"/>
        <c:varyColors val="0"/>
        <c:ser>
          <c:idx val="3"/>
          <c:order val="0"/>
          <c:tx>
            <c:strRef>
              <c:f>'2.4'!$N$176</c:f>
              <c:strCache>
                <c:ptCount val="1"/>
                <c:pt idx="0">
                  <c:v>Muy satisfecho</c:v>
                </c:pt>
              </c:strCache>
            </c:strRef>
          </c:tx>
          <c:spPr>
            <a:solidFill>
              <a:srgbClr val="4F6228"/>
            </a:solidFill>
            <a:scene3d>
              <a:camera prst="orthographicFront"/>
              <a:lightRig rig="threePt" dir="t"/>
            </a:scene3d>
            <a:sp3d>
              <a:bevelT/>
              <a:bevelB/>
            </a:sp3d>
          </c:spPr>
          <c:invertIfNegative val="0"/>
          <c:dLbls>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multiLvlStrRef>
              <c:f>'2.4'!$O$170:$T$171</c:f>
              <c:multiLvlStrCache>
                <c:ptCount val="6"/>
                <c:lvl>
                  <c:pt idx="0">
                    <c:v>2014</c:v>
                  </c:pt>
                  <c:pt idx="1">
                    <c:v>2012</c:v>
                  </c:pt>
                  <c:pt idx="2">
                    <c:v>2011</c:v>
                  </c:pt>
                  <c:pt idx="3">
                    <c:v>2014</c:v>
                  </c:pt>
                  <c:pt idx="4">
                    <c:v>2012</c:v>
                  </c:pt>
                  <c:pt idx="5">
                    <c:v>2011</c:v>
                  </c:pt>
                </c:lvl>
                <c:lvl>
                  <c:pt idx="0">
                    <c:v>Claridad</c:v>
                  </c:pt>
                  <c:pt idx="3">
                    <c:v>Capacidad técnica</c:v>
                  </c:pt>
                </c:lvl>
              </c:multiLvlStrCache>
            </c:multiLvlStrRef>
          </c:cat>
          <c:val>
            <c:numRef>
              <c:f>'2.4'!$O$176:$T$176</c:f>
              <c:numCache>
                <c:formatCode>0%</c:formatCode>
                <c:ptCount val="6"/>
                <c:pt idx="0">
                  <c:v>0.566</c:v>
                </c:pt>
                <c:pt idx="1">
                  <c:v>0.6</c:v>
                </c:pt>
                <c:pt idx="2">
                  <c:v>0.63</c:v>
                </c:pt>
                <c:pt idx="3">
                  <c:v>0.563</c:v>
                </c:pt>
                <c:pt idx="4">
                  <c:v>0.59</c:v>
                </c:pt>
                <c:pt idx="5">
                  <c:v>0.59</c:v>
                </c:pt>
              </c:numCache>
            </c:numRef>
          </c:val>
        </c:ser>
        <c:ser>
          <c:idx val="4"/>
          <c:order val="1"/>
          <c:tx>
            <c:strRef>
              <c:f>'2.4'!$N$175</c:f>
              <c:strCache>
                <c:ptCount val="1"/>
                <c:pt idx="0">
                  <c:v>Satisfecho</c:v>
                </c:pt>
              </c:strCache>
            </c:strRef>
          </c:tx>
          <c:spPr>
            <a:solidFill>
              <a:srgbClr val="C3D69B"/>
            </a:solidFill>
            <a:scene3d>
              <a:camera prst="orthographicFront"/>
              <a:lightRig rig="threePt" dir="t"/>
            </a:scene3d>
            <a:sp3d>
              <a:bevelT/>
            </a:sp3d>
          </c:spPr>
          <c:invertIfNegative val="0"/>
          <c:dLbls>
            <c:txPr>
              <a:bodyPr/>
              <a:lstStyle/>
              <a:p>
                <a:pPr>
                  <a:defRPr>
                    <a:solidFill>
                      <a:sysClr val="windowText" lastClr="000000"/>
                    </a:solidFill>
                  </a:defRPr>
                </a:pPr>
                <a:endParaRPr lang="es-ES"/>
              </a:p>
            </c:txPr>
            <c:dLblPos val="ctr"/>
            <c:showLegendKey val="0"/>
            <c:showVal val="1"/>
            <c:showCatName val="0"/>
            <c:showSerName val="0"/>
            <c:showPercent val="0"/>
            <c:showBubbleSize val="0"/>
            <c:showLeaderLines val="0"/>
          </c:dLbls>
          <c:cat>
            <c:multiLvlStrRef>
              <c:f>'2.4'!$O$170:$T$171</c:f>
              <c:multiLvlStrCache>
                <c:ptCount val="6"/>
                <c:lvl>
                  <c:pt idx="0">
                    <c:v>2014</c:v>
                  </c:pt>
                  <c:pt idx="1">
                    <c:v>2012</c:v>
                  </c:pt>
                  <c:pt idx="2">
                    <c:v>2011</c:v>
                  </c:pt>
                  <c:pt idx="3">
                    <c:v>2014</c:v>
                  </c:pt>
                  <c:pt idx="4">
                    <c:v>2012</c:v>
                  </c:pt>
                  <c:pt idx="5">
                    <c:v>2011</c:v>
                  </c:pt>
                </c:lvl>
                <c:lvl>
                  <c:pt idx="0">
                    <c:v>Claridad</c:v>
                  </c:pt>
                  <c:pt idx="3">
                    <c:v>Capacidad técnica</c:v>
                  </c:pt>
                </c:lvl>
              </c:multiLvlStrCache>
            </c:multiLvlStrRef>
          </c:cat>
          <c:val>
            <c:numRef>
              <c:f>'2.4'!$O$175:$T$175</c:f>
              <c:numCache>
                <c:formatCode>0%</c:formatCode>
                <c:ptCount val="6"/>
                <c:pt idx="0">
                  <c:v>0.383</c:v>
                </c:pt>
                <c:pt idx="1">
                  <c:v>0.36</c:v>
                </c:pt>
                <c:pt idx="2">
                  <c:v>0.3</c:v>
                </c:pt>
                <c:pt idx="3">
                  <c:v>0.342</c:v>
                </c:pt>
                <c:pt idx="4">
                  <c:v>0.36</c:v>
                </c:pt>
                <c:pt idx="5">
                  <c:v>0.31</c:v>
                </c:pt>
              </c:numCache>
            </c:numRef>
          </c:val>
        </c:ser>
        <c:ser>
          <c:idx val="0"/>
          <c:order val="2"/>
          <c:tx>
            <c:strRef>
              <c:f>'2.4'!$N$174</c:f>
              <c:strCache>
                <c:ptCount val="1"/>
                <c:pt idx="0">
                  <c:v>Ni satisfecho ni insatisfecho</c:v>
                </c:pt>
              </c:strCache>
            </c:strRef>
          </c:tx>
          <c:spPr>
            <a:solidFill>
              <a:srgbClr val="FFC000"/>
            </a:solidFill>
            <a:ln>
              <a:solidFill>
                <a:sysClr val="window" lastClr="FFFFFF"/>
              </a:solidFill>
            </a:ln>
            <a:scene3d>
              <a:camera prst="orthographicFront"/>
              <a:lightRig rig="threePt" dir="t"/>
            </a:scene3d>
            <a:sp3d>
              <a:bevelT/>
              <a:bevelB/>
            </a:sp3d>
          </c:spPr>
          <c:invertIfNegative val="0"/>
          <c:dLbls>
            <c:dLbl>
              <c:idx val="0"/>
              <c:layout>
                <c:manualLayout>
                  <c:x val="0.00379471725363848"/>
                  <c:y val="0.00208349728192523"/>
                </c:manualLayout>
              </c:layout>
              <c:dLblPos val="ctr"/>
              <c:showLegendKey val="0"/>
              <c:showVal val="1"/>
              <c:showCatName val="0"/>
              <c:showSerName val="0"/>
              <c:showPercent val="0"/>
              <c:showBubbleSize val="0"/>
            </c:dLbl>
            <c:dLbl>
              <c:idx val="1"/>
              <c:layout>
                <c:manualLayout>
                  <c:x val="-0.001585414189457"/>
                  <c:y val="0.00405268425712463"/>
                </c:manualLayout>
              </c:layout>
              <c:dLblPos val="ctr"/>
              <c:showLegendKey val="0"/>
              <c:showVal val="1"/>
              <c:showCatName val="0"/>
              <c:showSerName val="0"/>
              <c:showPercent val="0"/>
              <c:showBubbleSize val="0"/>
            </c:dLbl>
            <c:dLbl>
              <c:idx val="3"/>
              <c:layout>
                <c:manualLayout>
                  <c:x val="0.00317082837891399"/>
                  <c:y val="0.00202634212856231"/>
                </c:manualLayout>
              </c:layout>
              <c:dLblPos val="ctr"/>
              <c:showLegendKey val="0"/>
              <c:showVal val="1"/>
              <c:showCatName val="0"/>
              <c:showSerName val="0"/>
              <c:showPercent val="0"/>
              <c:showBubbleSize val="0"/>
            </c:dLbl>
            <c:txPr>
              <a:bodyPr/>
              <a:lstStyle/>
              <a:p>
                <a:pPr>
                  <a:defRPr>
                    <a:solidFill>
                      <a:sysClr val="windowText" lastClr="000000"/>
                    </a:solidFill>
                  </a:defRPr>
                </a:pPr>
                <a:endParaRPr lang="es-ES"/>
              </a:p>
            </c:txPr>
            <c:dLblPos val="ctr"/>
            <c:showLegendKey val="0"/>
            <c:showVal val="1"/>
            <c:showCatName val="0"/>
            <c:showSerName val="0"/>
            <c:showPercent val="0"/>
            <c:showBubbleSize val="0"/>
            <c:showLeaderLines val="0"/>
          </c:dLbls>
          <c:cat>
            <c:multiLvlStrRef>
              <c:f>'2.4'!$O$170:$T$171</c:f>
              <c:multiLvlStrCache>
                <c:ptCount val="6"/>
                <c:lvl>
                  <c:pt idx="0">
                    <c:v>2014</c:v>
                  </c:pt>
                  <c:pt idx="1">
                    <c:v>2012</c:v>
                  </c:pt>
                  <c:pt idx="2">
                    <c:v>2011</c:v>
                  </c:pt>
                  <c:pt idx="3">
                    <c:v>2014</c:v>
                  </c:pt>
                  <c:pt idx="4">
                    <c:v>2012</c:v>
                  </c:pt>
                  <c:pt idx="5">
                    <c:v>2011</c:v>
                  </c:pt>
                </c:lvl>
                <c:lvl>
                  <c:pt idx="0">
                    <c:v>Claridad</c:v>
                  </c:pt>
                  <c:pt idx="3">
                    <c:v>Capacidad técnica</c:v>
                  </c:pt>
                </c:lvl>
              </c:multiLvlStrCache>
            </c:multiLvlStrRef>
          </c:cat>
          <c:val>
            <c:numRef>
              <c:f>'2.4'!$O$174:$T$174</c:f>
              <c:numCache>
                <c:formatCode>0%</c:formatCode>
                <c:ptCount val="6"/>
                <c:pt idx="0">
                  <c:v>0.033</c:v>
                </c:pt>
                <c:pt idx="1">
                  <c:v>0.04</c:v>
                </c:pt>
                <c:pt idx="2">
                  <c:v>0.03</c:v>
                </c:pt>
                <c:pt idx="3">
                  <c:v>0.018</c:v>
                </c:pt>
                <c:pt idx="4">
                  <c:v>0.03</c:v>
                </c:pt>
                <c:pt idx="5">
                  <c:v>0.05</c:v>
                </c:pt>
              </c:numCache>
            </c:numRef>
          </c:val>
        </c:ser>
        <c:ser>
          <c:idx val="1"/>
          <c:order val="3"/>
          <c:tx>
            <c:strRef>
              <c:f>'2.4'!$N$173</c:f>
              <c:strCache>
                <c:ptCount val="1"/>
                <c:pt idx="0">
                  <c:v>Insatisfecho</c:v>
                </c:pt>
              </c:strCache>
            </c:strRef>
          </c:tx>
          <c:spPr>
            <a:solidFill>
              <a:srgbClr val="D99694"/>
            </a:solidFill>
            <a:ln>
              <a:solidFill>
                <a:sysClr val="window" lastClr="FFFFFF"/>
              </a:solidFill>
            </a:ln>
            <a:scene3d>
              <a:camera prst="orthographicFront"/>
              <a:lightRig rig="threePt" dir="t"/>
            </a:scene3d>
            <a:sp3d>
              <a:bevelT/>
              <a:bevelB/>
            </a:sp3d>
          </c:spPr>
          <c:invertIfNegative val="0"/>
          <c:dLbls>
            <c:dLbl>
              <c:idx val="0"/>
              <c:delete val="1"/>
            </c:dLbl>
            <c:dLbl>
              <c:idx val="1"/>
              <c:delete val="1"/>
            </c:dLbl>
            <c:dLbl>
              <c:idx val="3"/>
              <c:delete val="1"/>
            </c:dLbl>
            <c:dLbl>
              <c:idx val="4"/>
              <c:delete val="1"/>
            </c:dLbl>
            <c:txPr>
              <a:bodyPr/>
              <a:lstStyle/>
              <a:p>
                <a:pPr>
                  <a:defRPr>
                    <a:solidFill>
                      <a:sysClr val="windowText" lastClr="000000"/>
                    </a:solidFill>
                  </a:defRPr>
                </a:pPr>
                <a:endParaRPr lang="es-ES"/>
              </a:p>
            </c:txPr>
            <c:dLblPos val="ctr"/>
            <c:showLegendKey val="0"/>
            <c:showVal val="1"/>
            <c:showCatName val="0"/>
            <c:showSerName val="0"/>
            <c:showPercent val="0"/>
            <c:showBubbleSize val="0"/>
            <c:showLeaderLines val="0"/>
          </c:dLbls>
          <c:cat>
            <c:multiLvlStrRef>
              <c:f>'2.4'!$O$170:$T$171</c:f>
              <c:multiLvlStrCache>
                <c:ptCount val="6"/>
                <c:lvl>
                  <c:pt idx="0">
                    <c:v>2014</c:v>
                  </c:pt>
                  <c:pt idx="1">
                    <c:v>2012</c:v>
                  </c:pt>
                  <c:pt idx="2">
                    <c:v>2011</c:v>
                  </c:pt>
                  <c:pt idx="3">
                    <c:v>2014</c:v>
                  </c:pt>
                  <c:pt idx="4">
                    <c:v>2012</c:v>
                  </c:pt>
                  <c:pt idx="5">
                    <c:v>2011</c:v>
                  </c:pt>
                </c:lvl>
                <c:lvl>
                  <c:pt idx="0">
                    <c:v>Claridad</c:v>
                  </c:pt>
                  <c:pt idx="3">
                    <c:v>Capacidad técnica</c:v>
                  </c:pt>
                </c:lvl>
              </c:multiLvlStrCache>
            </c:multiLvlStrRef>
          </c:cat>
          <c:val>
            <c:numRef>
              <c:f>'2.4'!$O$173:$T$173</c:f>
              <c:numCache>
                <c:formatCode>0%</c:formatCode>
                <c:ptCount val="6"/>
                <c:pt idx="0">
                  <c:v>0.0</c:v>
                </c:pt>
                <c:pt idx="1">
                  <c:v>0.0</c:v>
                </c:pt>
                <c:pt idx="2">
                  <c:v>0.02</c:v>
                </c:pt>
                <c:pt idx="3">
                  <c:v>0.0</c:v>
                </c:pt>
                <c:pt idx="4">
                  <c:v>0.0</c:v>
                </c:pt>
                <c:pt idx="5">
                  <c:v>0.01</c:v>
                </c:pt>
              </c:numCache>
            </c:numRef>
          </c:val>
        </c:ser>
        <c:ser>
          <c:idx val="5"/>
          <c:order val="4"/>
          <c:tx>
            <c:strRef>
              <c:f>'2.4'!$N$177</c:f>
              <c:strCache>
                <c:ptCount val="1"/>
                <c:pt idx="0">
                  <c:v>No sabe</c:v>
                </c:pt>
              </c:strCache>
            </c:strRef>
          </c:tx>
          <c:spPr>
            <a:solidFill>
              <a:sysClr val="window" lastClr="FFFFFF">
                <a:lumMod val="65000"/>
              </a:sysClr>
            </a:solidFill>
            <a:scene3d>
              <a:camera prst="orthographicFront"/>
              <a:lightRig rig="threePt" dir="t"/>
            </a:scene3d>
            <a:sp3d>
              <a:bevelT/>
              <a:bevelB/>
            </a:sp3d>
          </c:spPr>
          <c:invertIfNegative val="0"/>
          <c:dLbls>
            <c:dLbl>
              <c:idx val="1"/>
              <c:delete val="1"/>
            </c:dLbl>
            <c:dLbl>
              <c:idx val="3"/>
              <c:layout>
                <c:manualLayout>
                  <c:x val="0.0"/>
                  <c:y val="9.28729413496293E-18"/>
                </c:manualLayout>
              </c:layout>
              <c:dLblPos val="ctr"/>
              <c:showLegendKey val="0"/>
              <c:showVal val="1"/>
              <c:showCatName val="0"/>
              <c:showSerName val="0"/>
              <c:showPercent val="0"/>
              <c:showBubbleSize val="0"/>
            </c:dLbl>
            <c:dLbl>
              <c:idx val="4"/>
              <c:layout>
                <c:manualLayout>
                  <c:x val="0.00158541418945705"/>
                  <c:y val="0.0"/>
                </c:manualLayout>
              </c:layout>
              <c:dLblPos val="ctr"/>
              <c:showLegendKey val="0"/>
              <c:showVal val="1"/>
              <c:showCatName val="0"/>
              <c:showSerName val="0"/>
              <c:showPercent val="0"/>
              <c:showBubbleSize val="0"/>
            </c:dLbl>
            <c:dLblPos val="ctr"/>
            <c:showLegendKey val="0"/>
            <c:showVal val="1"/>
            <c:showCatName val="0"/>
            <c:showSerName val="0"/>
            <c:showPercent val="0"/>
            <c:showBubbleSize val="0"/>
            <c:showLeaderLines val="0"/>
          </c:dLbls>
          <c:cat>
            <c:multiLvlStrRef>
              <c:f>'2.4'!$O$170:$T$171</c:f>
              <c:multiLvlStrCache>
                <c:ptCount val="6"/>
                <c:lvl>
                  <c:pt idx="0">
                    <c:v>2014</c:v>
                  </c:pt>
                  <c:pt idx="1">
                    <c:v>2012</c:v>
                  </c:pt>
                  <c:pt idx="2">
                    <c:v>2011</c:v>
                  </c:pt>
                  <c:pt idx="3">
                    <c:v>2014</c:v>
                  </c:pt>
                  <c:pt idx="4">
                    <c:v>2012</c:v>
                  </c:pt>
                  <c:pt idx="5">
                    <c:v>2011</c:v>
                  </c:pt>
                </c:lvl>
                <c:lvl>
                  <c:pt idx="0">
                    <c:v>Claridad</c:v>
                  </c:pt>
                  <c:pt idx="3">
                    <c:v>Capacidad técnica</c:v>
                  </c:pt>
                </c:lvl>
              </c:multiLvlStrCache>
            </c:multiLvlStrRef>
          </c:cat>
          <c:val>
            <c:numRef>
              <c:f>'2.4'!$O$177:$T$177</c:f>
              <c:numCache>
                <c:formatCode>0%</c:formatCode>
                <c:ptCount val="6"/>
                <c:pt idx="0">
                  <c:v>0.014</c:v>
                </c:pt>
                <c:pt idx="1">
                  <c:v>0.0</c:v>
                </c:pt>
                <c:pt idx="2">
                  <c:v>0.02</c:v>
                </c:pt>
                <c:pt idx="3">
                  <c:v>0.008</c:v>
                </c:pt>
                <c:pt idx="4">
                  <c:v>0.02</c:v>
                </c:pt>
                <c:pt idx="5">
                  <c:v>0.04</c:v>
                </c:pt>
              </c:numCache>
            </c:numRef>
          </c:val>
        </c:ser>
        <c:ser>
          <c:idx val="6"/>
          <c:order val="5"/>
          <c:tx>
            <c:strRef>
              <c:f>'2.4'!$N$178</c:f>
              <c:strCache>
                <c:ptCount val="1"/>
                <c:pt idx="0">
                  <c:v>No aplica no refería a un problema técnico</c:v>
                </c:pt>
              </c:strCache>
            </c:strRef>
          </c:tx>
          <c:spPr>
            <a:solidFill>
              <a:srgbClr val="FFFFFF">
                <a:lumMod val="50000"/>
              </a:srgbClr>
            </a:solidFill>
            <a:ln>
              <a:solidFill>
                <a:srgbClr val="FFFFFF"/>
              </a:solidFill>
            </a:ln>
            <a:scene3d>
              <a:camera prst="orthographicFront"/>
              <a:lightRig rig="threePt" dir="t"/>
            </a:scene3d>
            <a:sp3d>
              <a:bevelT/>
              <a:bevelB/>
            </a:sp3d>
          </c:spPr>
          <c:invertIfNegative val="0"/>
          <c:dLbls>
            <c:dLbl>
              <c:idx val="4"/>
              <c:delete val="1"/>
            </c:dLbl>
            <c:dLbl>
              <c:idx val="5"/>
              <c:delete val="1"/>
            </c:dLbl>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multiLvlStrRef>
              <c:f>'2.4'!$O$170:$T$171</c:f>
              <c:multiLvlStrCache>
                <c:ptCount val="6"/>
                <c:lvl>
                  <c:pt idx="0">
                    <c:v>2014</c:v>
                  </c:pt>
                  <c:pt idx="1">
                    <c:v>2012</c:v>
                  </c:pt>
                  <c:pt idx="2">
                    <c:v>2011</c:v>
                  </c:pt>
                  <c:pt idx="3">
                    <c:v>2014</c:v>
                  </c:pt>
                  <c:pt idx="4">
                    <c:v>2012</c:v>
                  </c:pt>
                  <c:pt idx="5">
                    <c:v>2011</c:v>
                  </c:pt>
                </c:lvl>
                <c:lvl>
                  <c:pt idx="0">
                    <c:v>Claridad</c:v>
                  </c:pt>
                  <c:pt idx="3">
                    <c:v>Capacidad técnica</c:v>
                  </c:pt>
                </c:lvl>
              </c:multiLvlStrCache>
            </c:multiLvlStrRef>
          </c:cat>
          <c:val>
            <c:numRef>
              <c:f>'2.4'!$O$178:$T$178</c:f>
              <c:numCache>
                <c:formatCode>General</c:formatCode>
                <c:ptCount val="6"/>
                <c:pt idx="3" formatCode="0%">
                  <c:v>0.066</c:v>
                </c:pt>
                <c:pt idx="4" formatCode="0%">
                  <c:v>0.0</c:v>
                </c:pt>
                <c:pt idx="5" formatCode="0%">
                  <c:v>0.0</c:v>
                </c:pt>
              </c:numCache>
            </c:numRef>
          </c:val>
        </c:ser>
        <c:dLbls>
          <c:dLblPos val="ctr"/>
          <c:showLegendKey val="0"/>
          <c:showVal val="1"/>
          <c:showCatName val="0"/>
          <c:showSerName val="0"/>
          <c:showPercent val="0"/>
          <c:showBubbleSize val="0"/>
        </c:dLbls>
        <c:gapWidth val="100"/>
        <c:overlap val="100"/>
        <c:axId val="-2074668456"/>
        <c:axId val="-2074969784"/>
      </c:barChart>
      <c:catAx>
        <c:axId val="-2074668456"/>
        <c:scaling>
          <c:orientation val="minMax"/>
        </c:scaling>
        <c:delete val="0"/>
        <c:axPos val="b"/>
        <c:majorTickMark val="out"/>
        <c:minorTickMark val="none"/>
        <c:tickLblPos val="nextTo"/>
        <c:crossAx val="-2074969784"/>
        <c:crosses val="autoZero"/>
        <c:auto val="1"/>
        <c:lblAlgn val="ctr"/>
        <c:lblOffset val="100"/>
        <c:noMultiLvlLbl val="0"/>
      </c:catAx>
      <c:valAx>
        <c:axId val="-2074969784"/>
        <c:scaling>
          <c:orientation val="minMax"/>
        </c:scaling>
        <c:delete val="1"/>
        <c:axPos val="l"/>
        <c:numFmt formatCode="0%" sourceLinked="1"/>
        <c:majorTickMark val="out"/>
        <c:minorTickMark val="none"/>
        <c:tickLblPos val="nextTo"/>
        <c:crossAx val="-2074668456"/>
        <c:crosses val="autoZero"/>
        <c:crossBetween val="between"/>
      </c:valAx>
      <c:spPr>
        <a:noFill/>
        <a:ln w="25400">
          <a:noFill/>
        </a:ln>
      </c:spPr>
    </c:plotArea>
    <c:legend>
      <c:legendPos val="r"/>
      <c:layout>
        <c:manualLayout>
          <c:xMode val="edge"/>
          <c:yMode val="edge"/>
          <c:x val="0.741323196669382"/>
          <c:y val="0.0573385204387088"/>
          <c:w val="0.215870620215279"/>
          <c:h val="0.810790132940633"/>
        </c:manualLayout>
      </c:layout>
      <c:overlay val="0"/>
    </c:legend>
    <c:plotVisOnly val="1"/>
    <c:dispBlanksAs val="gap"/>
    <c:showDLblsOverMax val="0"/>
  </c:chart>
  <c:txPr>
    <a:bodyPr/>
    <a:lstStyle/>
    <a:p>
      <a:pPr>
        <a:defRPr sz="1200">
          <a:latin typeface="Trebuchet MS" pitchFamily="34" charset="0"/>
        </a:defRPr>
      </a:pPr>
      <a:endParaRPr lang="es-ES"/>
    </a:p>
  </c:txPr>
  <c:externalData r:id="rId2">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98150790745731"/>
          <c:y val="0.0293950181230702"/>
          <c:w val="0.709226778515412"/>
          <c:h val="0.836322791245994"/>
        </c:manualLayout>
      </c:layout>
      <c:barChart>
        <c:barDir val="col"/>
        <c:grouping val="percentStacked"/>
        <c:varyColors val="0"/>
        <c:ser>
          <c:idx val="1"/>
          <c:order val="0"/>
          <c:tx>
            <c:strRef>
              <c:f>'2.4'!$Q$76</c:f>
              <c:strCache>
                <c:ptCount val="1"/>
                <c:pt idx="0">
                  <c:v>Muy fácil</c:v>
                </c:pt>
              </c:strCache>
            </c:strRef>
          </c:tx>
          <c:spPr>
            <a:solidFill>
              <a:srgbClr val="9BBB59">
                <a:lumMod val="50000"/>
              </a:srgbClr>
            </a:solidFill>
            <a:ln>
              <a:solidFill>
                <a:sysClr val="window" lastClr="FFFFFF"/>
              </a:solidFill>
            </a:ln>
            <a:scene3d>
              <a:camera prst="orthographicFront"/>
              <a:lightRig rig="threePt" dir="t"/>
            </a:scene3d>
            <a:sp3d>
              <a:bevelT/>
              <a:bevelB/>
            </a:sp3d>
          </c:spPr>
          <c:invertIfNegative val="0"/>
          <c:dLbls>
            <c:dLbl>
              <c:idx val="0"/>
              <c:layout>
                <c:manualLayout>
                  <c:x val="0.00374433421482904"/>
                  <c:y val="0.00814022058226539"/>
                </c:manualLayout>
              </c:layout>
              <c:dLblPos val="ctr"/>
              <c:showLegendKey val="0"/>
              <c:showVal val="1"/>
              <c:showCatName val="0"/>
              <c:showSerName val="0"/>
              <c:showPercent val="0"/>
              <c:showBubbleSize val="0"/>
            </c:dLbl>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strRef>
              <c:f>'2.4'!$R$75:$S$75</c:f>
              <c:strCache>
                <c:ptCount val="2"/>
                <c:pt idx="0">
                  <c:v>Facilidad para encontrar formularios</c:v>
                </c:pt>
                <c:pt idx="1">
                  <c:v>Comprensión de los campos</c:v>
                </c:pt>
              </c:strCache>
            </c:strRef>
          </c:cat>
          <c:val>
            <c:numRef>
              <c:f>'2.4'!$R$76:$S$76</c:f>
              <c:numCache>
                <c:formatCode>0%</c:formatCode>
                <c:ptCount val="2"/>
                <c:pt idx="0">
                  <c:v>0.182</c:v>
                </c:pt>
                <c:pt idx="1">
                  <c:v>0.165</c:v>
                </c:pt>
              </c:numCache>
            </c:numRef>
          </c:val>
        </c:ser>
        <c:ser>
          <c:idx val="2"/>
          <c:order val="1"/>
          <c:tx>
            <c:strRef>
              <c:f>'2.4'!$Q$77</c:f>
              <c:strCache>
                <c:ptCount val="1"/>
                <c:pt idx="0">
                  <c:v>Fácil</c:v>
                </c:pt>
              </c:strCache>
            </c:strRef>
          </c:tx>
          <c:spPr>
            <a:solidFill>
              <a:srgbClr val="9BBB59">
                <a:lumMod val="60000"/>
                <a:lumOff val="40000"/>
              </a:srgbClr>
            </a:solidFill>
            <a:ln>
              <a:solidFill>
                <a:sysClr val="window" lastClr="FFFFFF"/>
              </a:solidFill>
            </a:ln>
            <a:scene3d>
              <a:camera prst="orthographicFront"/>
              <a:lightRig rig="threePt" dir="t"/>
            </a:scene3d>
            <a:sp3d>
              <a:bevelT/>
              <a:bevelB/>
            </a:sp3d>
          </c:spPr>
          <c:invertIfNegative val="0"/>
          <c:cat>
            <c:strRef>
              <c:f>'2.4'!$R$75:$S$75</c:f>
              <c:strCache>
                <c:ptCount val="2"/>
                <c:pt idx="0">
                  <c:v>Facilidad para encontrar formularios</c:v>
                </c:pt>
                <c:pt idx="1">
                  <c:v>Comprensión de los campos</c:v>
                </c:pt>
              </c:strCache>
            </c:strRef>
          </c:cat>
          <c:val>
            <c:numRef>
              <c:f>'2.4'!$R$77:$S$77</c:f>
              <c:numCache>
                <c:formatCode>0%</c:formatCode>
                <c:ptCount val="2"/>
                <c:pt idx="0">
                  <c:v>0.514</c:v>
                </c:pt>
                <c:pt idx="1">
                  <c:v>0.354</c:v>
                </c:pt>
              </c:numCache>
            </c:numRef>
          </c:val>
        </c:ser>
        <c:ser>
          <c:idx val="3"/>
          <c:order val="2"/>
          <c:tx>
            <c:strRef>
              <c:f>'2.4'!$Q$78</c:f>
              <c:strCache>
                <c:ptCount val="1"/>
                <c:pt idx="0">
                  <c:v>Ni fácil ni difícil</c:v>
                </c:pt>
              </c:strCache>
            </c:strRef>
          </c:tx>
          <c:spPr>
            <a:solidFill>
              <a:srgbClr val="FFFF66"/>
            </a:solidFill>
            <a:ln>
              <a:solidFill>
                <a:sysClr val="window" lastClr="FFFFFF"/>
              </a:solidFill>
            </a:ln>
            <a:scene3d>
              <a:camera prst="orthographicFront"/>
              <a:lightRig rig="threePt" dir="t"/>
            </a:scene3d>
            <a:sp3d>
              <a:bevelT/>
              <a:bevelB/>
            </a:sp3d>
          </c:spPr>
          <c:invertIfNegative val="0"/>
          <c:dLbls>
            <c:txPr>
              <a:bodyPr/>
              <a:lstStyle/>
              <a:p>
                <a:pPr>
                  <a:defRPr>
                    <a:solidFill>
                      <a:schemeClr val="tx1"/>
                    </a:solidFill>
                  </a:defRPr>
                </a:pPr>
                <a:endParaRPr lang="es-ES"/>
              </a:p>
            </c:txPr>
            <c:dLblPos val="ctr"/>
            <c:showLegendKey val="0"/>
            <c:showVal val="1"/>
            <c:showCatName val="0"/>
            <c:showSerName val="0"/>
            <c:showPercent val="0"/>
            <c:showBubbleSize val="0"/>
            <c:showLeaderLines val="0"/>
          </c:dLbls>
          <c:cat>
            <c:strRef>
              <c:f>'2.4'!$R$75:$S$75</c:f>
              <c:strCache>
                <c:ptCount val="2"/>
                <c:pt idx="0">
                  <c:v>Facilidad para encontrar formularios</c:v>
                </c:pt>
                <c:pt idx="1">
                  <c:v>Comprensión de los campos</c:v>
                </c:pt>
              </c:strCache>
            </c:strRef>
          </c:cat>
          <c:val>
            <c:numRef>
              <c:f>'2.4'!$R$78:$S$78</c:f>
              <c:numCache>
                <c:formatCode>0%</c:formatCode>
                <c:ptCount val="2"/>
                <c:pt idx="0">
                  <c:v>0.222</c:v>
                </c:pt>
                <c:pt idx="1">
                  <c:v>0.336</c:v>
                </c:pt>
              </c:numCache>
            </c:numRef>
          </c:val>
        </c:ser>
        <c:ser>
          <c:idx val="0"/>
          <c:order val="3"/>
          <c:tx>
            <c:strRef>
              <c:f>'2.4'!$Q$79</c:f>
              <c:strCache>
                <c:ptCount val="1"/>
                <c:pt idx="0">
                  <c:v>Difícil</c:v>
                </c:pt>
              </c:strCache>
            </c:strRef>
          </c:tx>
          <c:spPr>
            <a:solidFill>
              <a:srgbClr val="CC3300">
                <a:lumMod val="60000"/>
                <a:lumOff val="40000"/>
              </a:srgbClr>
            </a:solidFill>
            <a:ln>
              <a:solidFill>
                <a:sysClr val="window" lastClr="FFFFFF"/>
              </a:solidFill>
            </a:ln>
            <a:scene3d>
              <a:camera prst="orthographicFront"/>
              <a:lightRig rig="threePt" dir="t"/>
            </a:scene3d>
            <a:sp3d>
              <a:bevelT/>
              <a:bevelB/>
            </a:sp3d>
          </c:spPr>
          <c:invertIfNegative val="0"/>
          <c:dLbls>
            <c:dLbl>
              <c:idx val="0"/>
              <c:layout>
                <c:manualLayout>
                  <c:x val="0.00379471725363848"/>
                  <c:y val="0.00208349728192523"/>
                </c:manualLayout>
              </c:layout>
              <c:dLblPos val="ctr"/>
              <c:showLegendKey val="0"/>
              <c:showVal val="1"/>
              <c:showCatName val="0"/>
              <c:showSerName val="0"/>
              <c:showPercent val="0"/>
              <c:showBubbleSize val="0"/>
            </c:dLbl>
            <c:txPr>
              <a:bodyPr/>
              <a:lstStyle/>
              <a:p>
                <a:pPr>
                  <a:defRPr>
                    <a:solidFill>
                      <a:schemeClr val="tx1"/>
                    </a:solidFill>
                  </a:defRPr>
                </a:pPr>
                <a:endParaRPr lang="es-ES"/>
              </a:p>
            </c:txPr>
            <c:dLblPos val="ctr"/>
            <c:showLegendKey val="0"/>
            <c:showVal val="1"/>
            <c:showCatName val="0"/>
            <c:showSerName val="0"/>
            <c:showPercent val="0"/>
            <c:showBubbleSize val="0"/>
            <c:showLeaderLines val="0"/>
          </c:dLbls>
          <c:cat>
            <c:strRef>
              <c:f>'2.4'!$R$75:$S$75</c:f>
              <c:strCache>
                <c:ptCount val="2"/>
                <c:pt idx="0">
                  <c:v>Facilidad para encontrar formularios</c:v>
                </c:pt>
                <c:pt idx="1">
                  <c:v>Comprensión de los campos</c:v>
                </c:pt>
              </c:strCache>
            </c:strRef>
          </c:cat>
          <c:val>
            <c:numRef>
              <c:f>'2.4'!$R$79:$S$79</c:f>
              <c:numCache>
                <c:formatCode>0%</c:formatCode>
                <c:ptCount val="2"/>
                <c:pt idx="0">
                  <c:v>0.048</c:v>
                </c:pt>
                <c:pt idx="1">
                  <c:v>0.104</c:v>
                </c:pt>
              </c:numCache>
            </c:numRef>
          </c:val>
        </c:ser>
        <c:ser>
          <c:idx val="4"/>
          <c:order val="4"/>
          <c:tx>
            <c:strRef>
              <c:f>'2.4'!$Q$80</c:f>
              <c:strCache>
                <c:ptCount val="1"/>
                <c:pt idx="0">
                  <c:v>Muy difícil</c:v>
                </c:pt>
              </c:strCache>
            </c:strRef>
          </c:tx>
          <c:spPr>
            <a:solidFill>
              <a:srgbClr val="FF0000"/>
            </a:solidFill>
            <a:ln>
              <a:solidFill>
                <a:sysClr val="window" lastClr="FFFFFF"/>
              </a:solidFill>
            </a:ln>
            <a:scene3d>
              <a:camera prst="orthographicFront"/>
              <a:lightRig rig="threePt" dir="t"/>
            </a:scene3d>
            <a:sp3d>
              <a:bevelT/>
              <a:bevelB/>
            </a:sp3d>
          </c:spPr>
          <c:invertIfNegative val="0"/>
          <c:dLbls>
            <c:dLbl>
              <c:idx val="0"/>
              <c:layout>
                <c:manualLayout>
                  <c:x val="0.0169585857981592"/>
                  <c:y val="0.0"/>
                </c:manualLayout>
              </c:layout>
              <c:dLblPos val="ctr"/>
              <c:showLegendKey val="0"/>
              <c:showVal val="1"/>
              <c:showCatName val="0"/>
              <c:showSerName val="0"/>
              <c:showPercent val="0"/>
              <c:showBubbleSize val="0"/>
            </c:dLbl>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strRef>
              <c:f>'2.4'!$R$75:$S$75</c:f>
              <c:strCache>
                <c:ptCount val="2"/>
                <c:pt idx="0">
                  <c:v>Facilidad para encontrar formularios</c:v>
                </c:pt>
                <c:pt idx="1">
                  <c:v>Comprensión de los campos</c:v>
                </c:pt>
              </c:strCache>
            </c:strRef>
          </c:cat>
          <c:val>
            <c:numRef>
              <c:f>'2.4'!$R$80:$S$80</c:f>
              <c:numCache>
                <c:formatCode>0%</c:formatCode>
                <c:ptCount val="2"/>
                <c:pt idx="0">
                  <c:v>0.016</c:v>
                </c:pt>
                <c:pt idx="1">
                  <c:v>0.016</c:v>
                </c:pt>
              </c:numCache>
            </c:numRef>
          </c:val>
        </c:ser>
        <c:dLbls>
          <c:dLblPos val="ctr"/>
          <c:showLegendKey val="0"/>
          <c:showVal val="1"/>
          <c:showCatName val="0"/>
          <c:showSerName val="0"/>
          <c:showPercent val="0"/>
          <c:showBubbleSize val="0"/>
        </c:dLbls>
        <c:gapWidth val="100"/>
        <c:overlap val="100"/>
        <c:axId val="-2027366296"/>
        <c:axId val="-2027363288"/>
      </c:barChart>
      <c:catAx>
        <c:axId val="-2027366296"/>
        <c:scaling>
          <c:orientation val="minMax"/>
        </c:scaling>
        <c:delete val="0"/>
        <c:axPos val="b"/>
        <c:majorTickMark val="out"/>
        <c:minorTickMark val="none"/>
        <c:tickLblPos val="nextTo"/>
        <c:txPr>
          <a:bodyPr/>
          <a:lstStyle/>
          <a:p>
            <a:pPr>
              <a:defRPr sz="1100"/>
            </a:pPr>
            <a:endParaRPr lang="es-ES"/>
          </a:p>
        </c:txPr>
        <c:crossAx val="-2027363288"/>
        <c:crosses val="autoZero"/>
        <c:auto val="1"/>
        <c:lblAlgn val="ctr"/>
        <c:lblOffset val="100"/>
        <c:noMultiLvlLbl val="0"/>
      </c:catAx>
      <c:valAx>
        <c:axId val="-2027363288"/>
        <c:scaling>
          <c:orientation val="minMax"/>
        </c:scaling>
        <c:delete val="1"/>
        <c:axPos val="l"/>
        <c:numFmt formatCode="0%" sourceLinked="1"/>
        <c:majorTickMark val="out"/>
        <c:minorTickMark val="none"/>
        <c:tickLblPos val="nextTo"/>
        <c:crossAx val="-2027366296"/>
        <c:crosses val="autoZero"/>
        <c:crossBetween val="between"/>
      </c:valAx>
      <c:spPr>
        <a:noFill/>
        <a:ln w="25400">
          <a:noFill/>
        </a:ln>
      </c:spPr>
    </c:plotArea>
    <c:legend>
      <c:legendPos val="r"/>
      <c:layout>
        <c:manualLayout>
          <c:xMode val="edge"/>
          <c:yMode val="edge"/>
          <c:x val="0.0"/>
          <c:y val="0.0284473408095568"/>
          <c:w val="0.251009770281934"/>
          <c:h val="0.825521554037911"/>
        </c:manualLayout>
      </c:layout>
      <c:overlay val="0"/>
    </c:legend>
    <c:plotVisOnly val="1"/>
    <c:dispBlanksAs val="gap"/>
    <c:showDLblsOverMax val="0"/>
  </c:chart>
  <c:txPr>
    <a:bodyPr/>
    <a:lstStyle/>
    <a:p>
      <a:pPr>
        <a:defRPr sz="1200">
          <a:latin typeface="Trebuchet MS" pitchFamily="34" charset="0"/>
        </a:defRPr>
      </a:pPr>
      <a:endParaRPr lang="es-ES"/>
    </a:p>
  </c:txPr>
  <c:externalData r:id="rId2">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271337372770547"/>
          <c:y val="0.0634878068383909"/>
          <c:w val="0.5975839757121"/>
          <c:h val="0.80227433553796"/>
        </c:manualLayout>
      </c:layout>
      <c:barChart>
        <c:barDir val="col"/>
        <c:grouping val="percentStacked"/>
        <c:varyColors val="0"/>
        <c:ser>
          <c:idx val="3"/>
          <c:order val="0"/>
          <c:tx>
            <c:strRef>
              <c:f>'2.4'!$B$102</c:f>
              <c:strCache>
                <c:ptCount val="1"/>
                <c:pt idx="0">
                  <c:v>Rápidos</c:v>
                </c:pt>
              </c:strCache>
            </c:strRef>
          </c:tx>
          <c:spPr>
            <a:solidFill>
              <a:srgbClr val="9BBB59">
                <a:lumMod val="50000"/>
              </a:srgbClr>
            </a:solidFill>
            <a:ln>
              <a:solidFill>
                <a:sysClr val="window" lastClr="FFFFFF"/>
              </a:solidFill>
            </a:ln>
            <a:scene3d>
              <a:camera prst="orthographicFront"/>
              <a:lightRig rig="threePt" dir="t"/>
            </a:scene3d>
            <a:sp3d>
              <a:bevelT/>
              <a:bevelB/>
            </a:sp3d>
          </c:spPr>
          <c:invertIfNegative val="0"/>
          <c:dLbls>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strRef>
              <c:f>'2.4'!$C$99</c:f>
              <c:strCache>
                <c:ptCount val="1"/>
                <c:pt idx="0">
                  <c:v>Tiempos de demora</c:v>
                </c:pt>
              </c:strCache>
            </c:strRef>
          </c:cat>
          <c:val>
            <c:numRef>
              <c:f>'2.4'!$C$102</c:f>
              <c:numCache>
                <c:formatCode>0%</c:formatCode>
                <c:ptCount val="1"/>
                <c:pt idx="0">
                  <c:v>0.276</c:v>
                </c:pt>
              </c:numCache>
            </c:numRef>
          </c:val>
        </c:ser>
        <c:ser>
          <c:idx val="2"/>
          <c:order val="1"/>
          <c:tx>
            <c:strRef>
              <c:f>'2.4'!$B$101</c:f>
              <c:strCache>
                <c:ptCount val="1"/>
                <c:pt idx="0">
                  <c:v>Justos</c:v>
                </c:pt>
              </c:strCache>
            </c:strRef>
          </c:tx>
          <c:spPr>
            <a:solidFill>
              <a:srgbClr val="92D050">
                <a:alpha val="41000"/>
              </a:srgbClr>
            </a:solidFill>
            <a:ln>
              <a:solidFill>
                <a:sysClr val="window" lastClr="FFFFFF"/>
              </a:solidFill>
            </a:ln>
            <a:scene3d>
              <a:camera prst="orthographicFront"/>
              <a:lightRig rig="threePt" dir="t"/>
            </a:scene3d>
            <a:sp3d>
              <a:bevelT/>
              <a:bevelB/>
            </a:sp3d>
          </c:spPr>
          <c:invertIfNegative val="0"/>
          <c:cat>
            <c:strRef>
              <c:f>'2.4'!$C$99</c:f>
              <c:strCache>
                <c:ptCount val="1"/>
                <c:pt idx="0">
                  <c:v>Tiempos de demora</c:v>
                </c:pt>
              </c:strCache>
            </c:strRef>
          </c:cat>
          <c:val>
            <c:numRef>
              <c:f>'2.4'!$C$101</c:f>
              <c:numCache>
                <c:formatCode>0%</c:formatCode>
                <c:ptCount val="1"/>
                <c:pt idx="0">
                  <c:v>0.611</c:v>
                </c:pt>
              </c:numCache>
            </c:numRef>
          </c:val>
        </c:ser>
        <c:ser>
          <c:idx val="1"/>
          <c:order val="2"/>
          <c:tx>
            <c:strRef>
              <c:f>'2.4'!$B$100</c:f>
              <c:strCache>
                <c:ptCount val="1"/>
                <c:pt idx="0">
                  <c:v>Lentos</c:v>
                </c:pt>
              </c:strCache>
            </c:strRef>
          </c:tx>
          <c:spPr>
            <a:solidFill>
              <a:srgbClr val="FF0000"/>
            </a:solidFill>
            <a:ln>
              <a:solidFill>
                <a:sysClr val="window" lastClr="FFFFFF"/>
              </a:solidFill>
            </a:ln>
            <a:scene3d>
              <a:camera prst="orthographicFront"/>
              <a:lightRig rig="threePt" dir="t"/>
            </a:scene3d>
            <a:sp3d>
              <a:bevelT/>
              <a:bevelB/>
            </a:sp3d>
          </c:spPr>
          <c:invertIfNegative val="0"/>
          <c:dLbls>
            <c:dLbl>
              <c:idx val="0"/>
              <c:layout>
                <c:manualLayout>
                  <c:x val="-0.0214175580610967"/>
                  <c:y val="0.0"/>
                </c:manualLayout>
              </c:layout>
              <c:dLblPos val="ctr"/>
              <c:showLegendKey val="0"/>
              <c:showVal val="1"/>
              <c:showCatName val="0"/>
              <c:showSerName val="0"/>
              <c:showPercent val="0"/>
              <c:showBubbleSize val="0"/>
            </c:dLbl>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strRef>
              <c:f>'2.4'!$C$99</c:f>
              <c:strCache>
                <c:ptCount val="1"/>
                <c:pt idx="0">
                  <c:v>Tiempos de demora</c:v>
                </c:pt>
              </c:strCache>
            </c:strRef>
          </c:cat>
          <c:val>
            <c:numRef>
              <c:f>'2.4'!$C$100</c:f>
              <c:numCache>
                <c:formatCode>0%</c:formatCode>
                <c:ptCount val="1"/>
                <c:pt idx="0">
                  <c:v>0.081</c:v>
                </c:pt>
              </c:numCache>
            </c:numRef>
          </c:val>
        </c:ser>
        <c:ser>
          <c:idx val="0"/>
          <c:order val="3"/>
          <c:tx>
            <c:strRef>
              <c:f>'2.4'!$B$103</c:f>
              <c:strCache>
                <c:ptCount val="1"/>
                <c:pt idx="0">
                  <c:v>No sabe</c:v>
                </c:pt>
              </c:strCache>
            </c:strRef>
          </c:tx>
          <c:spPr>
            <a:solidFill>
              <a:sysClr val="window" lastClr="FFFFFF">
                <a:lumMod val="65000"/>
              </a:sysClr>
            </a:solidFill>
            <a:ln>
              <a:solidFill>
                <a:sysClr val="window" lastClr="FFFFFF"/>
              </a:solidFill>
            </a:ln>
            <a:scene3d>
              <a:camera prst="orthographicFront"/>
              <a:lightRig rig="threePt" dir="t"/>
            </a:scene3d>
            <a:sp3d>
              <a:bevelT/>
              <a:bevelB/>
            </a:sp3d>
          </c:spPr>
          <c:invertIfNegative val="0"/>
          <c:dLbls>
            <c:dLbl>
              <c:idx val="0"/>
              <c:layout>
                <c:manualLayout>
                  <c:x val="0.00379471725363848"/>
                  <c:y val="0.00208349728192523"/>
                </c:manualLayout>
              </c:layout>
              <c:dLblPos val="ctr"/>
              <c:showLegendKey val="0"/>
              <c:showVal val="1"/>
              <c:showCatName val="0"/>
              <c:showSerName val="0"/>
              <c:showPercent val="0"/>
              <c:showBubbleSize val="0"/>
            </c:dLbl>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strRef>
              <c:f>'2.4'!$C$99</c:f>
              <c:strCache>
                <c:ptCount val="1"/>
                <c:pt idx="0">
                  <c:v>Tiempos de demora</c:v>
                </c:pt>
              </c:strCache>
            </c:strRef>
          </c:cat>
          <c:val>
            <c:numRef>
              <c:f>'2.4'!$C$103</c:f>
              <c:numCache>
                <c:formatCode>0%</c:formatCode>
                <c:ptCount val="1"/>
                <c:pt idx="0">
                  <c:v>0.032</c:v>
                </c:pt>
              </c:numCache>
            </c:numRef>
          </c:val>
        </c:ser>
        <c:dLbls>
          <c:dLblPos val="ctr"/>
          <c:showLegendKey val="0"/>
          <c:showVal val="1"/>
          <c:showCatName val="0"/>
          <c:showSerName val="0"/>
          <c:showPercent val="0"/>
          <c:showBubbleSize val="0"/>
        </c:dLbls>
        <c:gapWidth val="100"/>
        <c:overlap val="100"/>
        <c:axId val="-2027303064"/>
        <c:axId val="-2027299928"/>
      </c:barChart>
      <c:catAx>
        <c:axId val="-2027303064"/>
        <c:scaling>
          <c:orientation val="minMax"/>
        </c:scaling>
        <c:delete val="0"/>
        <c:axPos val="b"/>
        <c:majorTickMark val="out"/>
        <c:minorTickMark val="none"/>
        <c:tickLblPos val="nextTo"/>
        <c:crossAx val="-2027299928"/>
        <c:crosses val="autoZero"/>
        <c:auto val="1"/>
        <c:lblAlgn val="ctr"/>
        <c:lblOffset val="100"/>
        <c:noMultiLvlLbl val="0"/>
      </c:catAx>
      <c:valAx>
        <c:axId val="-2027299928"/>
        <c:scaling>
          <c:orientation val="minMax"/>
        </c:scaling>
        <c:delete val="1"/>
        <c:axPos val="l"/>
        <c:numFmt formatCode="0%" sourceLinked="1"/>
        <c:majorTickMark val="out"/>
        <c:minorTickMark val="none"/>
        <c:tickLblPos val="nextTo"/>
        <c:crossAx val="-2027303064"/>
        <c:crosses val="autoZero"/>
        <c:crossBetween val="between"/>
      </c:valAx>
      <c:spPr>
        <a:noFill/>
        <a:ln w="25400">
          <a:noFill/>
        </a:ln>
      </c:spPr>
    </c:plotArea>
    <c:legend>
      <c:legendPos val="r"/>
      <c:layout>
        <c:manualLayout>
          <c:xMode val="edge"/>
          <c:yMode val="edge"/>
          <c:x val="0.53531204866126"/>
          <c:y val="0.28695341492335"/>
          <c:w val="0.29849381051678"/>
          <c:h val="0.41142224053303"/>
        </c:manualLayout>
      </c:layout>
      <c:overlay val="0"/>
    </c:legend>
    <c:plotVisOnly val="1"/>
    <c:dispBlanksAs val="gap"/>
    <c:showDLblsOverMax val="0"/>
  </c:chart>
  <c:txPr>
    <a:bodyPr/>
    <a:lstStyle/>
    <a:p>
      <a:pPr>
        <a:defRPr sz="1200">
          <a:latin typeface="Trebuchet MS" pitchFamily="34" charset="0"/>
        </a:defRPr>
      </a:pPr>
      <a:endParaRPr lang="es-ES"/>
    </a:p>
  </c:txPr>
  <c:externalData r:id="rId2">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9009344307089"/>
          <c:y val="0.0590783956354556"/>
          <c:w val="0.701981311385822"/>
          <c:h val="0.870027529601998"/>
        </c:manualLayout>
      </c:layout>
      <c:pieChart>
        <c:varyColors val="1"/>
        <c:ser>
          <c:idx val="0"/>
          <c:order val="0"/>
          <c:tx>
            <c:strRef>
              <c:f>'2.4'!$P$113</c:f>
              <c:strCache>
                <c:ptCount val="1"/>
                <c:pt idx="0">
                  <c:v>Averiguar información</c:v>
                </c:pt>
              </c:strCache>
            </c:strRef>
          </c:tx>
          <c:spPr>
            <a:ln>
              <a:solidFill>
                <a:schemeClr val="bg1"/>
              </a:solidFill>
            </a:ln>
          </c:spPr>
          <c:explosion val="28"/>
          <c:dPt>
            <c:idx val="0"/>
            <c:bubble3D val="0"/>
            <c:explosion val="0"/>
            <c:spPr>
              <a:solidFill>
                <a:srgbClr val="002A00">
                  <a:lumMod val="75000"/>
                  <a:lumOff val="25000"/>
                </a:srgbClr>
              </a:solidFill>
              <a:ln>
                <a:solidFill>
                  <a:schemeClr val="bg1"/>
                </a:solidFill>
              </a:ln>
            </c:spPr>
          </c:dPt>
          <c:dPt>
            <c:idx val="1"/>
            <c:bubble3D val="0"/>
            <c:spPr>
              <a:solidFill>
                <a:srgbClr val="CC3300">
                  <a:lumMod val="75000"/>
                </a:srgbClr>
              </a:solidFill>
              <a:ln>
                <a:solidFill>
                  <a:schemeClr val="bg1"/>
                </a:solidFill>
              </a:ln>
            </c:spPr>
          </c:dPt>
          <c:dLbls>
            <c:dLbl>
              <c:idx val="0"/>
              <c:spPr/>
              <c:txPr>
                <a:bodyPr/>
                <a:lstStyle/>
                <a:p>
                  <a:pPr>
                    <a:defRPr>
                      <a:solidFill>
                        <a:schemeClr val="bg1"/>
                      </a:solidFill>
                    </a:defRPr>
                  </a:pPr>
                  <a:endParaRPr lang="es-ES"/>
                </a:p>
              </c:txPr>
              <c:dLblPos val="ctr"/>
              <c:showLegendKey val="0"/>
              <c:showVal val="0"/>
              <c:showCatName val="0"/>
              <c:showSerName val="0"/>
              <c:showPercent val="1"/>
              <c:showBubbleSize val="0"/>
            </c:dLbl>
            <c:dLbl>
              <c:idx val="1"/>
              <c:spPr/>
              <c:txPr>
                <a:bodyPr/>
                <a:lstStyle/>
                <a:p>
                  <a:pPr>
                    <a:defRPr>
                      <a:solidFill>
                        <a:schemeClr val="bg1"/>
                      </a:solidFill>
                    </a:defRPr>
                  </a:pPr>
                  <a:endParaRPr lang="es-ES"/>
                </a:p>
              </c:txPr>
              <c:dLblPos val="ctr"/>
              <c:showLegendKey val="0"/>
              <c:showVal val="0"/>
              <c:showCatName val="0"/>
              <c:showSerName val="0"/>
              <c:showPercent val="1"/>
              <c:showBubbleSize val="0"/>
            </c:dLbl>
            <c:dLbl>
              <c:idx val="2"/>
              <c:spPr/>
              <c:txPr>
                <a:bodyPr/>
                <a:lstStyle/>
                <a:p>
                  <a:pPr>
                    <a:defRPr>
                      <a:solidFill>
                        <a:schemeClr val="bg1"/>
                      </a:solidFill>
                    </a:defRPr>
                  </a:pPr>
                  <a:endParaRPr lang="es-ES"/>
                </a:p>
              </c:txPr>
              <c:dLblPos val="ctr"/>
              <c:showLegendKey val="0"/>
              <c:showVal val="0"/>
              <c:showCatName val="0"/>
              <c:showSerName val="0"/>
              <c:showPercent val="1"/>
              <c:showBubbleSize val="0"/>
            </c:dLbl>
            <c:dLbl>
              <c:idx val="3"/>
              <c:spPr/>
              <c:txPr>
                <a:bodyPr/>
                <a:lstStyle/>
                <a:p>
                  <a:pPr>
                    <a:defRPr>
                      <a:solidFill>
                        <a:schemeClr val="bg1"/>
                      </a:solidFill>
                    </a:defRPr>
                  </a:pPr>
                  <a:endParaRPr lang="es-ES"/>
                </a:p>
              </c:txPr>
              <c:dLblPos val="ctr"/>
              <c:showLegendKey val="0"/>
              <c:showVal val="0"/>
              <c:showCatName val="0"/>
              <c:showSerName val="0"/>
              <c:showPercent val="1"/>
              <c:showBubbleSize val="0"/>
            </c:dLbl>
            <c:dLblPos val="ctr"/>
            <c:showLegendKey val="0"/>
            <c:showVal val="0"/>
            <c:showCatName val="0"/>
            <c:showSerName val="0"/>
            <c:showPercent val="1"/>
            <c:showBubbleSize val="0"/>
            <c:showLeaderLines val="0"/>
          </c:dLbls>
          <c:cat>
            <c:strRef>
              <c:f>'2.4'!$O$114:$O$115</c:f>
              <c:strCache>
                <c:ptCount val="2"/>
                <c:pt idx="0">
                  <c:v>Sí</c:v>
                </c:pt>
                <c:pt idx="1">
                  <c:v>No</c:v>
                </c:pt>
              </c:strCache>
            </c:strRef>
          </c:cat>
          <c:val>
            <c:numRef>
              <c:f>'2.4'!$P$114:$P$115</c:f>
              <c:numCache>
                <c:formatCode>0%</c:formatCode>
                <c:ptCount val="2"/>
                <c:pt idx="0">
                  <c:v>0.255</c:v>
                </c:pt>
                <c:pt idx="1">
                  <c:v>0.74</c:v>
                </c:pt>
              </c:numCache>
            </c:numRef>
          </c:val>
        </c:ser>
        <c:dLbls>
          <c:dLblPos val="ctr"/>
          <c:showLegendKey val="0"/>
          <c:showVal val="0"/>
          <c:showCatName val="0"/>
          <c:showSerName val="0"/>
          <c:showPercent val="1"/>
          <c:showBubbleSize val="0"/>
          <c:showLeaderLines val="0"/>
        </c:dLbls>
        <c:firstSliceAng val="0"/>
      </c:pieChart>
      <c:spPr>
        <a:ln>
          <a:noFill/>
        </a:ln>
      </c:spPr>
    </c:plotArea>
    <c:legend>
      <c:legendPos val="r"/>
      <c:layout>
        <c:manualLayout>
          <c:xMode val="edge"/>
          <c:yMode val="edge"/>
          <c:x val="0.803694484396629"/>
          <c:y val="0.518231034672041"/>
          <c:w val="0.193333623591373"/>
          <c:h val="0.366253490044593"/>
        </c:manualLayout>
      </c:layout>
      <c:overlay val="1"/>
      <c:txPr>
        <a:bodyPr/>
        <a:lstStyle/>
        <a:p>
          <a:pPr rtl="0">
            <a:defRPr sz="1200"/>
          </a:pPr>
          <a:endParaRPr lang="es-ES"/>
        </a:p>
      </c:txPr>
    </c:legend>
    <c:plotVisOnly val="1"/>
    <c:dispBlanksAs val="gap"/>
    <c:showDLblsOverMax val="0"/>
  </c:chart>
  <c:externalData r:id="rId2">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523950349296257"/>
          <c:y val="0.0305694963691885"/>
          <c:w val="0.550374270514943"/>
          <c:h val="0.957689366213595"/>
        </c:manualLayout>
      </c:layout>
      <c:barChart>
        <c:barDir val="bar"/>
        <c:grouping val="clustered"/>
        <c:varyColors val="0"/>
        <c:ser>
          <c:idx val="0"/>
          <c:order val="0"/>
          <c:spPr>
            <a:solidFill>
              <a:srgbClr val="92D050"/>
            </a:solidFill>
            <a:scene3d>
              <a:camera prst="orthographicFront"/>
              <a:lightRig rig="threePt" dir="t"/>
            </a:scene3d>
            <a:sp3d>
              <a:bevelT/>
              <a:bevelB/>
            </a:sp3d>
          </c:spPr>
          <c:invertIfNegative val="0"/>
          <c:dPt>
            <c:idx val="0"/>
            <c:invertIfNegative val="0"/>
            <c:bubble3D val="0"/>
            <c:spPr>
              <a:solidFill>
                <a:srgbClr val="92D050"/>
              </a:solidFill>
              <a:ln>
                <a:solidFill>
                  <a:sysClr val="windowText" lastClr="000000"/>
                </a:solidFill>
              </a:ln>
              <a:scene3d>
                <a:camera prst="orthographicFront"/>
                <a:lightRig rig="threePt" dir="t"/>
              </a:scene3d>
              <a:sp3d>
                <a:bevelT/>
                <a:bevelB/>
              </a:sp3d>
            </c:spPr>
          </c:dPt>
          <c:dLbls>
            <c:txPr>
              <a:bodyPr/>
              <a:lstStyle/>
              <a:p>
                <a:pPr>
                  <a:defRPr sz="1200"/>
                </a:pPr>
                <a:endParaRPr lang="es-ES"/>
              </a:p>
            </c:txPr>
            <c:dLblPos val="outEnd"/>
            <c:showLegendKey val="0"/>
            <c:showVal val="1"/>
            <c:showCatName val="0"/>
            <c:showSerName val="0"/>
            <c:showPercent val="0"/>
            <c:showBubbleSize val="0"/>
            <c:showLeaderLines val="0"/>
          </c:dLbls>
          <c:cat>
            <c:strRef>
              <c:f>'2.4'!$B$110:$B$129</c:f>
              <c:strCache>
                <c:ptCount val="20"/>
                <c:pt idx="0">
                  <c:v>NINGUNA</c:v>
                </c:pt>
                <c:pt idx="1">
                  <c:v>INFORMACIÓN PROYECTOS / TALLERES</c:v>
                </c:pt>
                <c:pt idx="2">
                  <c:v>RANGO DE DIRECCIONAMIENTO</c:v>
                </c:pt>
                <c:pt idx="3">
                  <c:v>CERTIFICADOS</c:v>
                </c:pt>
                <c:pt idx="4">
                  <c:v>INFORMACIÓN SOBRE SERVIDORES</c:v>
                </c:pt>
                <c:pt idx="5">
                  <c:v>INFORMACIÓN SOBRE REVERSOS DE DNS</c:v>
                </c:pt>
                <c:pt idx="6">
                  <c:v>REGISTRAR IPv4 Y ASN</c:v>
                </c:pt>
                <c:pt idx="7">
                  <c:v>INFORMACIÓN PARA UNIVERSIDADES</c:v>
                </c:pt>
                <c:pt idx="8">
                  <c:v>CONTACTOS CON LA CAPADI</c:v>
                </c:pt>
                <c:pt idx="9">
                  <c:v>INFORMACIÓN SOBRE IPv6</c:v>
                </c:pt>
                <c:pt idx="10">
                  <c:v>EVENTOS</c:v>
                </c:pt>
                <c:pt idx="11">
                  <c:v>TUTORIALES (como usar)</c:v>
                </c:pt>
                <c:pt idx="12">
                  <c:v>FACTURACIÓN</c:v>
                </c:pt>
                <c:pt idx="13">
                  <c:v>INFORMACIÓN SOBRE IP´s</c:v>
                </c:pt>
                <c:pt idx="14">
                  <c:v>INFORMACIÓN SOBRE ASN</c:v>
                </c:pt>
                <c:pt idx="15">
                  <c:v>FORMAS DE PAGO</c:v>
                </c:pt>
                <c:pt idx="16">
                  <c:v>ADMINISTRATIVO</c:v>
                </c:pt>
                <c:pt idx="17">
                  <c:v>INFORMACIÓN GENERAL</c:v>
                </c:pt>
                <c:pt idx="18">
                  <c:v>INFORMACIÓN SOBRE CONTRATOS / SERVICIOS / RECURSOS</c:v>
                </c:pt>
                <c:pt idx="19">
                  <c:v>INFORMACIÓN SOBRE IPv4</c:v>
                </c:pt>
              </c:strCache>
            </c:strRef>
          </c:cat>
          <c:val>
            <c:numRef>
              <c:f>'2.4'!$C$110:$C$129</c:f>
              <c:numCache>
                <c:formatCode>0%</c:formatCode>
                <c:ptCount val="20"/>
                <c:pt idx="0">
                  <c:v>0.016</c:v>
                </c:pt>
                <c:pt idx="1">
                  <c:v>0.014</c:v>
                </c:pt>
                <c:pt idx="2">
                  <c:v>0.014</c:v>
                </c:pt>
                <c:pt idx="3">
                  <c:v>0.016</c:v>
                </c:pt>
                <c:pt idx="4">
                  <c:v>0.016</c:v>
                </c:pt>
                <c:pt idx="5">
                  <c:v>0.018</c:v>
                </c:pt>
                <c:pt idx="6">
                  <c:v>0.02</c:v>
                </c:pt>
                <c:pt idx="7">
                  <c:v>0.03</c:v>
                </c:pt>
                <c:pt idx="8">
                  <c:v>0.031</c:v>
                </c:pt>
                <c:pt idx="9">
                  <c:v>0.044</c:v>
                </c:pt>
                <c:pt idx="10">
                  <c:v>0.051</c:v>
                </c:pt>
                <c:pt idx="11">
                  <c:v>0.072</c:v>
                </c:pt>
                <c:pt idx="12">
                  <c:v>0.072</c:v>
                </c:pt>
                <c:pt idx="13">
                  <c:v>0.084</c:v>
                </c:pt>
                <c:pt idx="14">
                  <c:v>0.087</c:v>
                </c:pt>
                <c:pt idx="15">
                  <c:v>0.09</c:v>
                </c:pt>
                <c:pt idx="16">
                  <c:v>0.101</c:v>
                </c:pt>
                <c:pt idx="17">
                  <c:v>0.133</c:v>
                </c:pt>
                <c:pt idx="18">
                  <c:v>0.161</c:v>
                </c:pt>
                <c:pt idx="19">
                  <c:v>0.172</c:v>
                </c:pt>
              </c:numCache>
            </c:numRef>
          </c:val>
        </c:ser>
        <c:dLbls>
          <c:dLblPos val="outEnd"/>
          <c:showLegendKey val="0"/>
          <c:showVal val="1"/>
          <c:showCatName val="0"/>
          <c:showSerName val="0"/>
          <c:showPercent val="0"/>
          <c:showBubbleSize val="0"/>
        </c:dLbls>
        <c:gapWidth val="66"/>
        <c:overlap val="38"/>
        <c:axId val="-2009190552"/>
        <c:axId val="-2009179736"/>
      </c:barChart>
      <c:catAx>
        <c:axId val="-2009190552"/>
        <c:scaling>
          <c:orientation val="minMax"/>
        </c:scaling>
        <c:delete val="0"/>
        <c:axPos val="l"/>
        <c:majorTickMark val="out"/>
        <c:minorTickMark val="none"/>
        <c:tickLblPos val="nextTo"/>
        <c:txPr>
          <a:bodyPr/>
          <a:lstStyle/>
          <a:p>
            <a:pPr>
              <a:defRPr sz="800"/>
            </a:pPr>
            <a:endParaRPr lang="es-ES"/>
          </a:p>
        </c:txPr>
        <c:crossAx val="-2009179736"/>
        <c:crosses val="autoZero"/>
        <c:auto val="1"/>
        <c:lblAlgn val="ctr"/>
        <c:lblOffset val="100"/>
        <c:noMultiLvlLbl val="0"/>
      </c:catAx>
      <c:valAx>
        <c:axId val="-2009179736"/>
        <c:scaling>
          <c:orientation val="minMax"/>
        </c:scaling>
        <c:delete val="1"/>
        <c:axPos val="b"/>
        <c:numFmt formatCode="0%" sourceLinked="1"/>
        <c:majorTickMark val="out"/>
        <c:minorTickMark val="none"/>
        <c:tickLblPos val="nextTo"/>
        <c:crossAx val="-2009190552"/>
        <c:crosses val="autoZero"/>
        <c:crossBetween val="between"/>
      </c:valAx>
      <c:spPr>
        <a:noFill/>
        <a:ln w="25400">
          <a:noFill/>
        </a:ln>
      </c:spPr>
    </c:plotArea>
    <c:plotVisOnly val="1"/>
    <c:dispBlanksAs val="gap"/>
    <c:showDLblsOverMax val="0"/>
  </c:chart>
  <c:externalData r:id="rId2">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9936160939383"/>
          <c:y val="0.0251936150917082"/>
          <c:w val="0.590800541392837"/>
          <c:h val="0.904592913717521"/>
        </c:manualLayout>
      </c:layout>
      <c:barChart>
        <c:barDir val="col"/>
        <c:grouping val="percentStacked"/>
        <c:varyColors val="0"/>
        <c:ser>
          <c:idx val="2"/>
          <c:order val="0"/>
          <c:tx>
            <c:strRef>
              <c:f>'2.4'!$O$229</c:f>
              <c:strCache>
                <c:ptCount val="1"/>
                <c:pt idx="0">
                  <c:v>Sí</c:v>
                </c:pt>
              </c:strCache>
            </c:strRef>
          </c:tx>
          <c:spPr>
            <a:solidFill>
              <a:srgbClr val="9BBB59">
                <a:lumMod val="75000"/>
              </a:srgbClr>
            </a:solidFill>
            <a:ln>
              <a:solidFill>
                <a:sysClr val="window" lastClr="FFFFFF"/>
              </a:solidFill>
            </a:ln>
            <a:scene3d>
              <a:camera prst="orthographicFront"/>
              <a:lightRig rig="threePt" dir="t"/>
            </a:scene3d>
            <a:sp3d>
              <a:bevelT/>
              <a:bevelB/>
            </a:sp3d>
          </c:spPr>
          <c:invertIfNegative val="0"/>
          <c:dLbls>
            <c:dLbl>
              <c:idx val="0"/>
              <c:layout>
                <c:manualLayout>
                  <c:x val="0.00678316725492039"/>
                  <c:y val="0.0365423114821401"/>
                </c:manualLayout>
              </c:layout>
              <c:dLblPos val="ctr"/>
              <c:showLegendKey val="0"/>
              <c:showVal val="1"/>
              <c:showCatName val="0"/>
              <c:showSerName val="0"/>
              <c:showPercent val="0"/>
              <c:showBubbleSize val="0"/>
            </c:dLbl>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numRef>
              <c:f>'2.4'!$P$228:$R$228</c:f>
              <c:numCache>
                <c:formatCode>General</c:formatCode>
                <c:ptCount val="3"/>
                <c:pt idx="0">
                  <c:v>2014.0</c:v>
                </c:pt>
                <c:pt idx="1">
                  <c:v>2012.0</c:v>
                </c:pt>
                <c:pt idx="2">
                  <c:v>2011.0</c:v>
                </c:pt>
              </c:numCache>
            </c:numRef>
          </c:cat>
          <c:val>
            <c:numRef>
              <c:f>'2.4'!$P$229:$R$229</c:f>
              <c:numCache>
                <c:formatCode>0%</c:formatCode>
                <c:ptCount val="3"/>
                <c:pt idx="0">
                  <c:v>0.901</c:v>
                </c:pt>
                <c:pt idx="1">
                  <c:v>0.91</c:v>
                </c:pt>
                <c:pt idx="2">
                  <c:v>0.9</c:v>
                </c:pt>
              </c:numCache>
            </c:numRef>
          </c:val>
        </c:ser>
        <c:ser>
          <c:idx val="1"/>
          <c:order val="1"/>
          <c:tx>
            <c:strRef>
              <c:f>'2.4'!$O$230</c:f>
              <c:strCache>
                <c:ptCount val="1"/>
                <c:pt idx="0">
                  <c:v>No</c:v>
                </c:pt>
              </c:strCache>
            </c:strRef>
          </c:tx>
          <c:spPr>
            <a:solidFill>
              <a:srgbClr val="C0504D"/>
            </a:solidFill>
            <a:ln>
              <a:solidFill>
                <a:sysClr val="window" lastClr="FFFFFF"/>
              </a:solidFill>
            </a:ln>
            <a:scene3d>
              <a:camera prst="orthographicFront"/>
              <a:lightRig rig="threePt" dir="t"/>
            </a:scene3d>
            <a:sp3d>
              <a:bevelT/>
              <a:bevelB/>
            </a:sp3d>
          </c:spPr>
          <c:invertIfNegative val="0"/>
          <c:dLbls>
            <c:dLbl>
              <c:idx val="0"/>
              <c:layout>
                <c:manualLayout>
                  <c:x val="0.00232452804389256"/>
                  <c:y val="-0.00243615779934001"/>
                </c:manualLayout>
              </c:layout>
              <c:dLblPos val="ctr"/>
              <c:showLegendKey val="0"/>
              <c:showVal val="1"/>
              <c:showCatName val="0"/>
              <c:showSerName val="0"/>
              <c:showPercent val="0"/>
              <c:showBubbleSize val="0"/>
            </c:dLbl>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numRef>
              <c:f>'2.4'!$P$228:$R$228</c:f>
              <c:numCache>
                <c:formatCode>General</c:formatCode>
                <c:ptCount val="3"/>
                <c:pt idx="0">
                  <c:v>2014.0</c:v>
                </c:pt>
                <c:pt idx="1">
                  <c:v>2012.0</c:v>
                </c:pt>
                <c:pt idx="2">
                  <c:v>2011.0</c:v>
                </c:pt>
              </c:numCache>
            </c:numRef>
          </c:cat>
          <c:val>
            <c:numRef>
              <c:f>'2.4'!$P$230:$R$230</c:f>
              <c:numCache>
                <c:formatCode>0%</c:formatCode>
                <c:ptCount val="3"/>
                <c:pt idx="0">
                  <c:v>0.099</c:v>
                </c:pt>
                <c:pt idx="1">
                  <c:v>0.09</c:v>
                </c:pt>
                <c:pt idx="2">
                  <c:v>0.1</c:v>
                </c:pt>
              </c:numCache>
            </c:numRef>
          </c:val>
        </c:ser>
        <c:dLbls>
          <c:dLblPos val="ctr"/>
          <c:showLegendKey val="0"/>
          <c:showVal val="1"/>
          <c:showCatName val="0"/>
          <c:showSerName val="0"/>
          <c:showPercent val="0"/>
          <c:showBubbleSize val="0"/>
        </c:dLbls>
        <c:gapWidth val="100"/>
        <c:overlap val="100"/>
        <c:axId val="-2070218648"/>
        <c:axId val="-2062035688"/>
      </c:barChart>
      <c:catAx>
        <c:axId val="-2070218648"/>
        <c:scaling>
          <c:orientation val="minMax"/>
        </c:scaling>
        <c:delete val="0"/>
        <c:axPos val="b"/>
        <c:numFmt formatCode="General" sourceLinked="1"/>
        <c:majorTickMark val="out"/>
        <c:minorTickMark val="none"/>
        <c:tickLblPos val="nextTo"/>
        <c:crossAx val="-2062035688"/>
        <c:crosses val="autoZero"/>
        <c:auto val="1"/>
        <c:lblAlgn val="ctr"/>
        <c:lblOffset val="100"/>
        <c:noMultiLvlLbl val="0"/>
      </c:catAx>
      <c:valAx>
        <c:axId val="-2062035688"/>
        <c:scaling>
          <c:orientation val="minMax"/>
          <c:min val="0.0"/>
        </c:scaling>
        <c:delete val="1"/>
        <c:axPos val="l"/>
        <c:numFmt formatCode="0%" sourceLinked="1"/>
        <c:majorTickMark val="out"/>
        <c:minorTickMark val="none"/>
        <c:tickLblPos val="nextTo"/>
        <c:crossAx val="-2070218648"/>
        <c:crosses val="autoZero"/>
        <c:crossBetween val="between"/>
      </c:valAx>
      <c:spPr>
        <a:noFill/>
        <a:ln w="25400">
          <a:noFill/>
        </a:ln>
      </c:spPr>
    </c:plotArea>
    <c:legend>
      <c:legendPos val="r"/>
      <c:layout>
        <c:manualLayout>
          <c:xMode val="edge"/>
          <c:yMode val="edge"/>
          <c:x val="0.0197710403972208"/>
          <c:y val="0.390631624591996"/>
          <c:w val="0.154210162546042"/>
          <c:h val="0.32733367132625"/>
        </c:manualLayout>
      </c:layout>
      <c:overlay val="0"/>
    </c:legend>
    <c:plotVisOnly val="1"/>
    <c:dispBlanksAs val="gap"/>
    <c:showDLblsOverMax val="0"/>
  </c:chart>
  <c:txPr>
    <a:bodyPr/>
    <a:lstStyle/>
    <a:p>
      <a:pPr>
        <a:defRPr sz="1200">
          <a:latin typeface="Trebuchet MS" pitchFamily="34" charset="0"/>
        </a:defRPr>
      </a:pPr>
      <a:endParaRPr lang="es-ES"/>
    </a:p>
  </c:txPr>
  <c:externalData r:id="rId2">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341874000295711"/>
          <c:y val="0.0305694963691885"/>
          <c:w val="0.562205593287492"/>
          <c:h val="0.957689366213595"/>
        </c:manualLayout>
      </c:layout>
      <c:barChart>
        <c:barDir val="bar"/>
        <c:grouping val="clustered"/>
        <c:varyColors val="0"/>
        <c:ser>
          <c:idx val="0"/>
          <c:order val="0"/>
          <c:spPr>
            <a:solidFill>
              <a:srgbClr val="99CC00"/>
            </a:solidFill>
            <a:ln>
              <a:solidFill>
                <a:sysClr val="window" lastClr="FFFFFF"/>
              </a:solidFill>
            </a:ln>
            <a:scene3d>
              <a:camera prst="orthographicFront"/>
              <a:lightRig rig="threePt" dir="t"/>
            </a:scene3d>
            <a:sp3d>
              <a:bevelT/>
              <a:bevelB/>
            </a:sp3d>
          </c:spPr>
          <c:invertIfNegative val="0"/>
          <c:dPt>
            <c:idx val="0"/>
            <c:invertIfNegative val="0"/>
            <c:bubble3D val="0"/>
          </c:dPt>
          <c:dPt>
            <c:idx val="1"/>
            <c:invertIfNegative val="0"/>
            <c:bubble3D val="0"/>
          </c:dPt>
          <c:dLbls>
            <c:txPr>
              <a:bodyPr/>
              <a:lstStyle/>
              <a:p>
                <a:pPr>
                  <a:defRPr sz="1200"/>
                </a:pPr>
                <a:endParaRPr lang="es-ES"/>
              </a:p>
            </c:txPr>
            <c:dLblPos val="outEnd"/>
            <c:showLegendKey val="0"/>
            <c:showVal val="1"/>
            <c:showCatName val="0"/>
            <c:showSerName val="0"/>
            <c:showPercent val="0"/>
            <c:showBubbleSize val="0"/>
            <c:showLeaderLines val="0"/>
          </c:dLbls>
          <c:cat>
            <c:strRef>
              <c:f>'2.4'!$B$237:$B$246</c:f>
              <c:strCache>
                <c:ptCount val="10"/>
                <c:pt idx="0">
                  <c:v>No sabe</c:v>
                </c:pt>
                <c:pt idx="1">
                  <c:v>Otro</c:v>
                </c:pt>
                <c:pt idx="2">
                  <c:v>Obtener información sobre talleres virtuales</c:v>
                </c:pt>
                <c:pt idx="3">
                  <c:v>Buscar email de contacto</c:v>
                </c:pt>
                <c:pt idx="4">
                  <c:v>Revisar el manual de políticas</c:v>
                </c:pt>
                <c:pt idx="5">
                  <c:v>Registrarme para un evento y/o taller</c:v>
                </c:pt>
                <c:pt idx="6">
                  <c:v>Revisar la agenda de eventos</c:v>
                </c:pt>
                <c:pt idx="7">
                  <c:v>Obtener información de mi membresía</c:v>
                </c:pt>
                <c:pt idx="8">
                  <c:v>Utilizar el WHOIS de LACNIC</c:v>
                </c:pt>
                <c:pt idx="9">
                  <c:v>Solicitar recursos IPv4, IPv6 o ASN</c:v>
                </c:pt>
              </c:strCache>
            </c:strRef>
          </c:cat>
          <c:val>
            <c:numRef>
              <c:f>'2.4'!$C$237:$C$246</c:f>
              <c:numCache>
                <c:formatCode>0%</c:formatCode>
                <c:ptCount val="10"/>
                <c:pt idx="0">
                  <c:v>0.009</c:v>
                </c:pt>
                <c:pt idx="1">
                  <c:v>0.061</c:v>
                </c:pt>
                <c:pt idx="2">
                  <c:v>0.009</c:v>
                </c:pt>
                <c:pt idx="3">
                  <c:v>0.025</c:v>
                </c:pt>
                <c:pt idx="4">
                  <c:v>0.027</c:v>
                </c:pt>
                <c:pt idx="5">
                  <c:v>0.043</c:v>
                </c:pt>
                <c:pt idx="6">
                  <c:v>0.099</c:v>
                </c:pt>
                <c:pt idx="7">
                  <c:v>0.133</c:v>
                </c:pt>
                <c:pt idx="8">
                  <c:v>0.286</c:v>
                </c:pt>
                <c:pt idx="9">
                  <c:v>0.309</c:v>
                </c:pt>
              </c:numCache>
            </c:numRef>
          </c:val>
        </c:ser>
        <c:dLbls>
          <c:dLblPos val="outEnd"/>
          <c:showLegendKey val="0"/>
          <c:showVal val="1"/>
          <c:showCatName val="0"/>
          <c:showSerName val="0"/>
          <c:showPercent val="0"/>
          <c:showBubbleSize val="0"/>
        </c:dLbls>
        <c:gapWidth val="116"/>
        <c:overlap val="38"/>
        <c:axId val="-2074468072"/>
        <c:axId val="-2010514584"/>
      </c:barChart>
      <c:catAx>
        <c:axId val="-2074468072"/>
        <c:scaling>
          <c:orientation val="minMax"/>
        </c:scaling>
        <c:delete val="0"/>
        <c:axPos val="l"/>
        <c:majorTickMark val="out"/>
        <c:minorTickMark val="none"/>
        <c:tickLblPos val="nextTo"/>
        <c:txPr>
          <a:bodyPr/>
          <a:lstStyle/>
          <a:p>
            <a:pPr>
              <a:defRPr sz="1200"/>
            </a:pPr>
            <a:endParaRPr lang="es-ES"/>
          </a:p>
        </c:txPr>
        <c:crossAx val="-2010514584"/>
        <c:crosses val="autoZero"/>
        <c:auto val="1"/>
        <c:lblAlgn val="ctr"/>
        <c:lblOffset val="100"/>
        <c:noMultiLvlLbl val="0"/>
      </c:catAx>
      <c:valAx>
        <c:axId val="-2010514584"/>
        <c:scaling>
          <c:orientation val="minMax"/>
        </c:scaling>
        <c:delete val="1"/>
        <c:axPos val="b"/>
        <c:numFmt formatCode="0%" sourceLinked="1"/>
        <c:majorTickMark val="out"/>
        <c:minorTickMark val="none"/>
        <c:tickLblPos val="nextTo"/>
        <c:crossAx val="-2074468072"/>
        <c:crosses val="autoZero"/>
        <c:crossBetween val="between"/>
      </c:valAx>
      <c:spPr>
        <a:noFill/>
        <a:ln w="25400">
          <a:noFill/>
        </a:ln>
      </c:spPr>
    </c:plotArea>
    <c:plotVisOnly val="1"/>
    <c:dispBlanksAs val="gap"/>
    <c:showDLblsOverMax val="0"/>
  </c:chart>
  <c:externalData r:id="rId2">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spPr>
            <a:ln>
              <a:solidFill>
                <a:schemeClr val="bg1"/>
              </a:solidFill>
            </a:ln>
          </c:spPr>
          <c:explosion val="36"/>
          <c:dPt>
            <c:idx val="0"/>
            <c:bubble3D val="0"/>
            <c:spPr>
              <a:solidFill>
                <a:srgbClr val="002A00">
                  <a:lumMod val="75000"/>
                  <a:lumOff val="25000"/>
                </a:srgbClr>
              </a:solidFill>
              <a:ln>
                <a:solidFill>
                  <a:schemeClr val="bg1"/>
                </a:solidFill>
              </a:ln>
            </c:spPr>
          </c:dPt>
          <c:dPt>
            <c:idx val="1"/>
            <c:bubble3D val="0"/>
            <c:explosion val="18"/>
            <c:spPr>
              <a:solidFill>
                <a:srgbClr val="CC3300">
                  <a:lumMod val="75000"/>
                </a:srgbClr>
              </a:solidFill>
              <a:ln>
                <a:solidFill>
                  <a:schemeClr val="bg1"/>
                </a:solidFill>
              </a:ln>
            </c:spPr>
          </c:dPt>
          <c:dLbls>
            <c:dLbl>
              <c:idx val="0"/>
              <c:spPr/>
              <c:txPr>
                <a:bodyPr/>
                <a:lstStyle/>
                <a:p>
                  <a:pPr>
                    <a:defRPr>
                      <a:solidFill>
                        <a:schemeClr val="bg1"/>
                      </a:solidFill>
                    </a:defRPr>
                  </a:pPr>
                  <a:endParaRPr lang="es-ES"/>
                </a:p>
              </c:txPr>
              <c:dLblPos val="ctr"/>
              <c:showLegendKey val="0"/>
              <c:showVal val="0"/>
              <c:showCatName val="0"/>
              <c:showSerName val="0"/>
              <c:showPercent val="1"/>
              <c:showBubbleSize val="0"/>
            </c:dLbl>
            <c:dLbl>
              <c:idx val="1"/>
              <c:spPr/>
              <c:txPr>
                <a:bodyPr/>
                <a:lstStyle/>
                <a:p>
                  <a:pPr>
                    <a:defRPr>
                      <a:solidFill>
                        <a:schemeClr val="bg1"/>
                      </a:solidFill>
                    </a:defRPr>
                  </a:pPr>
                  <a:endParaRPr lang="es-ES"/>
                </a:p>
              </c:txPr>
              <c:dLblPos val="ctr"/>
              <c:showLegendKey val="0"/>
              <c:showVal val="0"/>
              <c:showCatName val="0"/>
              <c:showSerName val="0"/>
              <c:showPercent val="1"/>
              <c:showBubbleSize val="0"/>
            </c:dLbl>
            <c:dLbl>
              <c:idx val="2"/>
              <c:spPr/>
              <c:txPr>
                <a:bodyPr/>
                <a:lstStyle/>
                <a:p>
                  <a:pPr>
                    <a:defRPr>
                      <a:solidFill>
                        <a:schemeClr val="bg1"/>
                      </a:solidFill>
                    </a:defRPr>
                  </a:pPr>
                  <a:endParaRPr lang="es-ES"/>
                </a:p>
              </c:txPr>
              <c:dLblPos val="ctr"/>
              <c:showLegendKey val="0"/>
              <c:showVal val="0"/>
              <c:showCatName val="0"/>
              <c:showSerName val="0"/>
              <c:showPercent val="1"/>
              <c:showBubbleSize val="0"/>
            </c:dLbl>
            <c:dLbl>
              <c:idx val="3"/>
              <c:spPr/>
              <c:txPr>
                <a:bodyPr/>
                <a:lstStyle/>
                <a:p>
                  <a:pPr>
                    <a:defRPr>
                      <a:solidFill>
                        <a:schemeClr val="bg1"/>
                      </a:solidFill>
                    </a:defRPr>
                  </a:pPr>
                  <a:endParaRPr lang="es-ES"/>
                </a:p>
              </c:txPr>
              <c:dLblPos val="ctr"/>
              <c:showLegendKey val="0"/>
              <c:showVal val="0"/>
              <c:showCatName val="0"/>
              <c:showSerName val="0"/>
              <c:showPercent val="1"/>
              <c:showBubbleSize val="0"/>
            </c:dLbl>
            <c:dLblPos val="ctr"/>
            <c:showLegendKey val="0"/>
            <c:showVal val="0"/>
            <c:showCatName val="0"/>
            <c:showSerName val="0"/>
            <c:showPercent val="1"/>
            <c:showBubbleSize val="0"/>
            <c:showLeaderLines val="0"/>
          </c:dLbls>
          <c:cat>
            <c:strRef>
              <c:f>'2.4'!$O$229:$O$230</c:f>
              <c:strCache>
                <c:ptCount val="2"/>
                <c:pt idx="0">
                  <c:v>Sí</c:v>
                </c:pt>
                <c:pt idx="1">
                  <c:v>No</c:v>
                </c:pt>
              </c:strCache>
            </c:strRef>
          </c:cat>
          <c:val>
            <c:numRef>
              <c:f>'2.4'!$P$229:$P$230</c:f>
              <c:numCache>
                <c:formatCode>0%</c:formatCode>
                <c:ptCount val="2"/>
                <c:pt idx="0">
                  <c:v>0.901</c:v>
                </c:pt>
                <c:pt idx="1">
                  <c:v>0.099</c:v>
                </c:pt>
              </c:numCache>
            </c:numRef>
          </c:val>
        </c:ser>
        <c:dLbls>
          <c:dLblPos val="ctr"/>
          <c:showLegendKey val="0"/>
          <c:showVal val="0"/>
          <c:showCatName val="0"/>
          <c:showSerName val="0"/>
          <c:showPercent val="1"/>
          <c:showBubbleSize val="0"/>
          <c:showLeaderLines val="0"/>
        </c:dLbls>
        <c:firstSliceAng val="0"/>
      </c:pieChart>
      <c:spPr>
        <a:ln>
          <a:noFill/>
        </a:ln>
      </c:spPr>
    </c:plotArea>
    <c:legend>
      <c:legendPos val="r"/>
      <c:layout>
        <c:manualLayout>
          <c:xMode val="edge"/>
          <c:yMode val="edge"/>
          <c:x val="0.775094058618112"/>
          <c:y val="0.62457214681586"/>
          <c:w val="0.193333623591373"/>
          <c:h val="0.366253490044593"/>
        </c:manualLayout>
      </c:layout>
      <c:overlay val="1"/>
      <c:txPr>
        <a:bodyPr/>
        <a:lstStyle/>
        <a:p>
          <a:pPr rtl="0">
            <a:defRPr sz="1200"/>
          </a:pPr>
          <a:endParaRPr lang="es-ES"/>
        </a:p>
      </c:txPr>
    </c:legend>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spPr>
            <a:ln>
              <a:solidFill>
                <a:schemeClr val="bg1"/>
              </a:solidFill>
            </a:ln>
            <a:scene3d>
              <a:camera prst="orthographicFront"/>
              <a:lightRig rig="threePt" dir="t"/>
            </a:scene3d>
            <a:sp3d>
              <a:bevelT/>
              <a:bevelB/>
            </a:sp3d>
          </c:spPr>
          <c:explosion val="25"/>
          <c:dPt>
            <c:idx val="1"/>
            <c:bubble3D val="0"/>
            <c:explosion val="12"/>
          </c:dPt>
          <c:dPt>
            <c:idx val="2"/>
            <c:bubble3D val="0"/>
            <c:explosion val="6"/>
          </c:dPt>
          <c:dPt>
            <c:idx val="3"/>
            <c:bubble3D val="0"/>
            <c:explosion val="21"/>
          </c:dPt>
          <c:dLbls>
            <c:dLbl>
              <c:idx val="0"/>
              <c:spPr/>
              <c:txPr>
                <a:bodyPr/>
                <a:lstStyle/>
                <a:p>
                  <a:pPr>
                    <a:defRPr>
                      <a:solidFill>
                        <a:schemeClr val="bg1"/>
                      </a:solidFill>
                    </a:defRPr>
                  </a:pPr>
                  <a:endParaRPr lang="es-ES"/>
                </a:p>
              </c:txPr>
              <c:showLegendKey val="0"/>
              <c:showVal val="0"/>
              <c:showCatName val="0"/>
              <c:showSerName val="0"/>
              <c:showPercent val="1"/>
              <c:showBubbleSize val="0"/>
            </c:dLbl>
            <c:dLbl>
              <c:idx val="1"/>
              <c:spPr/>
              <c:txPr>
                <a:bodyPr/>
                <a:lstStyle/>
                <a:p>
                  <a:pPr>
                    <a:defRPr>
                      <a:solidFill>
                        <a:schemeClr val="bg1"/>
                      </a:solidFill>
                    </a:defRPr>
                  </a:pPr>
                  <a:endParaRPr lang="es-ES"/>
                </a:p>
              </c:txPr>
              <c:showLegendKey val="0"/>
              <c:showVal val="0"/>
              <c:showCatName val="0"/>
              <c:showSerName val="0"/>
              <c:showPercent val="1"/>
              <c:showBubbleSize val="0"/>
            </c:dLbl>
            <c:dLbl>
              <c:idx val="3"/>
              <c:spPr/>
              <c:txPr>
                <a:bodyPr/>
                <a:lstStyle/>
                <a:p>
                  <a:pPr>
                    <a:defRPr>
                      <a:solidFill>
                        <a:schemeClr val="bg1"/>
                      </a:solidFill>
                    </a:defRPr>
                  </a:pPr>
                  <a:endParaRPr lang="es-ES"/>
                </a:p>
              </c:txPr>
              <c:showLegendKey val="0"/>
              <c:showVal val="0"/>
              <c:showCatName val="0"/>
              <c:showSerName val="0"/>
              <c:showPercent val="1"/>
              <c:showBubbleSize val="0"/>
            </c:dLbl>
            <c:showLegendKey val="0"/>
            <c:showVal val="0"/>
            <c:showCatName val="0"/>
            <c:showSerName val="0"/>
            <c:showPercent val="1"/>
            <c:showBubbleSize val="0"/>
            <c:showLeaderLines val="1"/>
          </c:dLbls>
          <c:cat>
            <c:strRef>
              <c:f>'CAP.1'!$B$42:$B$45</c:f>
              <c:strCache>
                <c:ptCount val="4"/>
                <c:pt idx="0">
                  <c:v>Menos de 30</c:v>
                </c:pt>
                <c:pt idx="1">
                  <c:v>De 31 a 40</c:v>
                </c:pt>
                <c:pt idx="2">
                  <c:v>De 41 a 50</c:v>
                </c:pt>
                <c:pt idx="3">
                  <c:v>De 51 a 60</c:v>
                </c:pt>
              </c:strCache>
            </c:strRef>
          </c:cat>
          <c:val>
            <c:numRef>
              <c:f>'CAP.1'!$C$42:$C$45</c:f>
              <c:numCache>
                <c:formatCode>0%</c:formatCode>
                <c:ptCount val="4"/>
                <c:pt idx="0">
                  <c:v>0.073</c:v>
                </c:pt>
                <c:pt idx="1">
                  <c:v>0.505</c:v>
                </c:pt>
                <c:pt idx="2">
                  <c:v>0.307</c:v>
                </c:pt>
                <c:pt idx="3">
                  <c:v>0.111</c:v>
                </c:pt>
              </c:numCache>
            </c:numRef>
          </c:val>
        </c:ser>
        <c:dLbls>
          <c:showLegendKey val="0"/>
          <c:showVal val="0"/>
          <c:showCatName val="0"/>
          <c:showSerName val="0"/>
          <c:showPercent val="1"/>
          <c:showBubbleSize val="0"/>
          <c:showLeaderLines val="1"/>
        </c:dLbls>
        <c:firstSliceAng val="0"/>
      </c:pieChart>
      <c:spPr>
        <a:ln>
          <a:noFill/>
        </a:ln>
      </c:spPr>
    </c:plotArea>
    <c:legend>
      <c:legendPos val="r"/>
      <c:layout>
        <c:manualLayout>
          <c:xMode val="edge"/>
          <c:yMode val="edge"/>
          <c:x val="0.711754360605185"/>
          <c:y val="0.433300995024876"/>
          <c:w val="0.269887732485304"/>
          <c:h val="0.487419154228856"/>
        </c:manualLayout>
      </c:layout>
      <c:overlay val="1"/>
      <c:txPr>
        <a:bodyPr/>
        <a:lstStyle/>
        <a:p>
          <a:pPr>
            <a:defRPr>
              <a:latin typeface="+mn-lt"/>
            </a:defRPr>
          </a:pPr>
          <a:endParaRPr lang="es-ES"/>
        </a:p>
      </c:txPr>
    </c:legend>
    <c:plotVisOnly val="1"/>
    <c:dispBlanksAs val="gap"/>
    <c:showDLblsOverMax val="0"/>
  </c:chart>
  <c:txPr>
    <a:bodyPr/>
    <a:lstStyle/>
    <a:p>
      <a:pPr>
        <a:defRPr sz="1200">
          <a:latin typeface="Trebuchet MS" pitchFamily="34" charset="0"/>
        </a:defRPr>
      </a:pPr>
      <a:endParaRPr lang="es-ES"/>
    </a:p>
  </c:txPr>
  <c:externalData r:id="rId2">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271337372770547"/>
          <c:y val="0.0634878068383909"/>
          <c:w val="0.590800541392837"/>
          <c:h val="0.81445512453466"/>
        </c:manualLayout>
      </c:layout>
      <c:barChart>
        <c:barDir val="col"/>
        <c:grouping val="percentStacked"/>
        <c:varyColors val="0"/>
        <c:ser>
          <c:idx val="2"/>
          <c:order val="0"/>
          <c:tx>
            <c:strRef>
              <c:f>'2.4'!$N$252</c:f>
              <c:strCache>
                <c:ptCount val="1"/>
                <c:pt idx="0">
                  <c:v>Sí</c:v>
                </c:pt>
              </c:strCache>
            </c:strRef>
          </c:tx>
          <c:spPr>
            <a:solidFill>
              <a:srgbClr val="9BBB59">
                <a:lumMod val="75000"/>
              </a:srgbClr>
            </a:solidFill>
            <a:ln>
              <a:solidFill>
                <a:sysClr val="window" lastClr="FFFFFF"/>
              </a:solidFill>
            </a:ln>
            <a:scene3d>
              <a:camera prst="orthographicFront"/>
              <a:lightRig rig="threePt" dir="t"/>
            </a:scene3d>
            <a:sp3d>
              <a:bevelT/>
              <a:bevelB/>
            </a:sp3d>
          </c:spPr>
          <c:invertIfNegative val="0"/>
          <c:dLbls>
            <c:dLbl>
              <c:idx val="0"/>
              <c:layout>
                <c:manualLayout>
                  <c:x val="0.000278530897049456"/>
                  <c:y val="0.0243615779934001"/>
                </c:manualLayout>
              </c:layout>
              <c:dLblPos val="ctr"/>
              <c:showLegendKey val="0"/>
              <c:showVal val="1"/>
              <c:showCatName val="0"/>
              <c:showSerName val="0"/>
              <c:showPercent val="0"/>
              <c:showBubbleSize val="0"/>
            </c:dLbl>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numRef>
              <c:f>'2.4'!$O$251:$Q$251</c:f>
              <c:numCache>
                <c:formatCode>General</c:formatCode>
                <c:ptCount val="3"/>
                <c:pt idx="0">
                  <c:v>2014.0</c:v>
                </c:pt>
                <c:pt idx="1">
                  <c:v>2012.0</c:v>
                </c:pt>
                <c:pt idx="2">
                  <c:v>2011.0</c:v>
                </c:pt>
              </c:numCache>
            </c:numRef>
          </c:cat>
          <c:val>
            <c:numRef>
              <c:f>'2.4'!$O$252:$Q$252</c:f>
              <c:numCache>
                <c:formatCode>0%</c:formatCode>
                <c:ptCount val="3"/>
                <c:pt idx="0">
                  <c:v>0.975</c:v>
                </c:pt>
                <c:pt idx="1">
                  <c:v>0.98</c:v>
                </c:pt>
                <c:pt idx="2">
                  <c:v>0.96</c:v>
                </c:pt>
              </c:numCache>
            </c:numRef>
          </c:val>
        </c:ser>
        <c:ser>
          <c:idx val="1"/>
          <c:order val="1"/>
          <c:tx>
            <c:strRef>
              <c:f>'2.4'!$N$253</c:f>
              <c:strCache>
                <c:ptCount val="1"/>
                <c:pt idx="0">
                  <c:v>No</c:v>
                </c:pt>
              </c:strCache>
            </c:strRef>
          </c:tx>
          <c:spPr>
            <a:solidFill>
              <a:srgbClr val="C0504D"/>
            </a:solidFill>
            <a:ln>
              <a:solidFill>
                <a:sysClr val="window" lastClr="FFFFFF"/>
              </a:solidFill>
            </a:ln>
            <a:scene3d>
              <a:camera prst="orthographicFront"/>
              <a:lightRig rig="threePt" dir="t"/>
            </a:scene3d>
            <a:sp3d>
              <a:bevelT/>
              <a:bevelB/>
            </a:sp3d>
          </c:spPr>
          <c:invertIfNegative val="0"/>
          <c:dLbls>
            <c:dLbl>
              <c:idx val="0"/>
              <c:layout>
                <c:manualLayout>
                  <c:x val="0.00232452804389256"/>
                  <c:y val="-0.00243615779934001"/>
                </c:manualLayout>
              </c:layout>
              <c:dLblPos val="ctr"/>
              <c:showLegendKey val="0"/>
              <c:showVal val="1"/>
              <c:showCatName val="0"/>
              <c:showSerName val="0"/>
              <c:showPercent val="0"/>
              <c:showBubbleSize val="0"/>
            </c:dLbl>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numRef>
              <c:f>'2.4'!$O$251:$Q$251</c:f>
              <c:numCache>
                <c:formatCode>General</c:formatCode>
                <c:ptCount val="3"/>
                <c:pt idx="0">
                  <c:v>2014.0</c:v>
                </c:pt>
                <c:pt idx="1">
                  <c:v>2012.0</c:v>
                </c:pt>
                <c:pt idx="2">
                  <c:v>2011.0</c:v>
                </c:pt>
              </c:numCache>
            </c:numRef>
          </c:cat>
          <c:val>
            <c:numRef>
              <c:f>'2.4'!$O$253:$Q$253</c:f>
              <c:numCache>
                <c:formatCode>0%</c:formatCode>
                <c:ptCount val="3"/>
                <c:pt idx="0">
                  <c:v>0.025</c:v>
                </c:pt>
                <c:pt idx="1">
                  <c:v>0.02</c:v>
                </c:pt>
                <c:pt idx="2">
                  <c:v>0.04</c:v>
                </c:pt>
              </c:numCache>
            </c:numRef>
          </c:val>
        </c:ser>
        <c:dLbls>
          <c:dLblPos val="ctr"/>
          <c:showLegendKey val="0"/>
          <c:showVal val="1"/>
          <c:showCatName val="0"/>
          <c:showSerName val="0"/>
          <c:showPercent val="0"/>
          <c:showBubbleSize val="0"/>
        </c:dLbls>
        <c:gapWidth val="100"/>
        <c:overlap val="100"/>
        <c:axId val="-2010496024"/>
        <c:axId val="-2010492984"/>
      </c:barChart>
      <c:catAx>
        <c:axId val="-2010496024"/>
        <c:scaling>
          <c:orientation val="minMax"/>
        </c:scaling>
        <c:delete val="0"/>
        <c:axPos val="b"/>
        <c:numFmt formatCode="General" sourceLinked="1"/>
        <c:majorTickMark val="out"/>
        <c:minorTickMark val="none"/>
        <c:tickLblPos val="nextTo"/>
        <c:crossAx val="-2010492984"/>
        <c:crosses val="autoZero"/>
        <c:auto val="1"/>
        <c:lblAlgn val="ctr"/>
        <c:lblOffset val="100"/>
        <c:noMultiLvlLbl val="0"/>
      </c:catAx>
      <c:valAx>
        <c:axId val="-2010492984"/>
        <c:scaling>
          <c:orientation val="minMax"/>
          <c:min val="0.0"/>
        </c:scaling>
        <c:delete val="1"/>
        <c:axPos val="l"/>
        <c:numFmt formatCode="0%" sourceLinked="1"/>
        <c:majorTickMark val="out"/>
        <c:minorTickMark val="none"/>
        <c:tickLblPos val="nextTo"/>
        <c:crossAx val="-2010496024"/>
        <c:crosses val="autoZero"/>
        <c:crossBetween val="between"/>
      </c:valAx>
      <c:spPr>
        <a:noFill/>
        <a:ln w="25400">
          <a:noFill/>
        </a:ln>
      </c:spPr>
    </c:plotArea>
    <c:legend>
      <c:legendPos val="r"/>
      <c:layout>
        <c:manualLayout>
          <c:xMode val="edge"/>
          <c:yMode val="edge"/>
          <c:x val="0.724589444202162"/>
          <c:y val="0.39414443576763"/>
          <c:w val="0.0972097942428856"/>
          <c:h val="0.24450430614869"/>
        </c:manualLayout>
      </c:layout>
      <c:overlay val="0"/>
    </c:legend>
    <c:plotVisOnly val="1"/>
    <c:dispBlanksAs val="gap"/>
    <c:showDLblsOverMax val="0"/>
  </c:chart>
  <c:txPr>
    <a:bodyPr/>
    <a:lstStyle/>
    <a:p>
      <a:pPr>
        <a:defRPr sz="1200">
          <a:latin typeface="Trebuchet MS" pitchFamily="34" charset="0"/>
        </a:defRPr>
      </a:pPr>
      <a:endParaRPr lang="es-ES"/>
    </a:p>
  </c:txPr>
  <c:externalData r:id="rId2">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65589354522174"/>
          <c:y val="0.0172008086509306"/>
          <c:w val="0.152988855116515"/>
          <c:h val="0.904592913717521"/>
        </c:manualLayout>
      </c:layout>
      <c:barChart>
        <c:barDir val="col"/>
        <c:grouping val="percentStacked"/>
        <c:varyColors val="0"/>
        <c:ser>
          <c:idx val="4"/>
          <c:order val="0"/>
          <c:tx>
            <c:strRef>
              <c:f>'2.4'!$B$264</c:f>
              <c:strCache>
                <c:ptCount val="1"/>
                <c:pt idx="0">
                  <c:v>Muy fácil</c:v>
                </c:pt>
              </c:strCache>
            </c:strRef>
          </c:tx>
          <c:spPr>
            <a:solidFill>
              <a:srgbClr val="4F6228"/>
            </a:solidFill>
            <a:scene3d>
              <a:camera prst="orthographicFront"/>
              <a:lightRig rig="threePt" dir="t"/>
            </a:scene3d>
            <a:sp3d>
              <a:bevelT/>
              <a:bevelB/>
            </a:sp3d>
          </c:spPr>
          <c:invertIfNegative val="0"/>
          <c:dLbls>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strRef>
              <c:f>'2.4'!$C$259</c:f>
              <c:strCache>
                <c:ptCount val="1"/>
                <c:pt idx="0">
                  <c:v>Facilidad para encontrar lo que estaba buscando</c:v>
                </c:pt>
              </c:strCache>
            </c:strRef>
          </c:cat>
          <c:val>
            <c:numRef>
              <c:f>'2.4'!$C$264</c:f>
              <c:numCache>
                <c:formatCode>0%</c:formatCode>
                <c:ptCount val="1"/>
                <c:pt idx="0">
                  <c:v>0.259</c:v>
                </c:pt>
              </c:numCache>
            </c:numRef>
          </c:val>
        </c:ser>
        <c:ser>
          <c:idx val="0"/>
          <c:order val="1"/>
          <c:tx>
            <c:strRef>
              <c:f>'2.4'!$B$263</c:f>
              <c:strCache>
                <c:ptCount val="1"/>
                <c:pt idx="0">
                  <c:v>Fácil</c:v>
                </c:pt>
              </c:strCache>
            </c:strRef>
          </c:tx>
          <c:spPr>
            <a:solidFill>
              <a:srgbClr val="C3D69B"/>
            </a:solidFill>
            <a:ln>
              <a:solidFill>
                <a:sysClr val="window" lastClr="FFFFFF"/>
              </a:solidFill>
            </a:ln>
            <a:scene3d>
              <a:camera prst="orthographicFront"/>
              <a:lightRig rig="threePt" dir="t"/>
            </a:scene3d>
            <a:sp3d>
              <a:bevelT/>
              <a:bevelB/>
            </a:sp3d>
          </c:spPr>
          <c:invertIfNegative val="0"/>
          <c:dLbls>
            <c:dLbl>
              <c:idx val="0"/>
              <c:layout>
                <c:manualLayout>
                  <c:x val="0.00379471725363848"/>
                  <c:y val="0.00208349728192523"/>
                </c:manualLayout>
              </c:layout>
              <c:dLblPos val="ctr"/>
              <c:showLegendKey val="0"/>
              <c:showVal val="1"/>
              <c:showCatName val="0"/>
              <c:showSerName val="0"/>
              <c:showPercent val="0"/>
              <c:showBubbleSize val="0"/>
            </c:dLbl>
            <c:txPr>
              <a:bodyPr/>
              <a:lstStyle/>
              <a:p>
                <a:pPr>
                  <a:defRPr>
                    <a:solidFill>
                      <a:sysClr val="windowText" lastClr="000000"/>
                    </a:solidFill>
                  </a:defRPr>
                </a:pPr>
                <a:endParaRPr lang="es-ES"/>
              </a:p>
            </c:txPr>
            <c:dLblPos val="ctr"/>
            <c:showLegendKey val="0"/>
            <c:showVal val="1"/>
            <c:showCatName val="0"/>
            <c:showSerName val="0"/>
            <c:showPercent val="0"/>
            <c:showBubbleSize val="0"/>
            <c:showLeaderLines val="0"/>
          </c:dLbls>
          <c:cat>
            <c:strRef>
              <c:f>'2.4'!$C$259</c:f>
              <c:strCache>
                <c:ptCount val="1"/>
                <c:pt idx="0">
                  <c:v>Facilidad para encontrar lo que estaba buscando</c:v>
                </c:pt>
              </c:strCache>
            </c:strRef>
          </c:cat>
          <c:val>
            <c:numRef>
              <c:f>'2.4'!$C$263</c:f>
              <c:numCache>
                <c:formatCode>0%</c:formatCode>
                <c:ptCount val="1"/>
                <c:pt idx="0">
                  <c:v>0.493</c:v>
                </c:pt>
              </c:numCache>
            </c:numRef>
          </c:val>
        </c:ser>
        <c:ser>
          <c:idx val="1"/>
          <c:order val="2"/>
          <c:tx>
            <c:strRef>
              <c:f>'2.4'!$B$262</c:f>
              <c:strCache>
                <c:ptCount val="1"/>
                <c:pt idx="0">
                  <c:v>Ni fácil ni difícil</c:v>
                </c:pt>
              </c:strCache>
            </c:strRef>
          </c:tx>
          <c:spPr>
            <a:solidFill>
              <a:srgbClr val="FFC000"/>
            </a:solidFill>
            <a:ln>
              <a:solidFill>
                <a:sysClr val="window" lastClr="FFFFFF"/>
              </a:solidFill>
            </a:ln>
            <a:scene3d>
              <a:camera prst="orthographicFront"/>
              <a:lightRig rig="threePt" dir="t"/>
            </a:scene3d>
            <a:sp3d>
              <a:bevelT/>
              <a:bevelB/>
            </a:sp3d>
          </c:spPr>
          <c:invertIfNegative val="0"/>
          <c:dLbls>
            <c:dLbl>
              <c:idx val="0"/>
              <c:layout>
                <c:manualLayout>
                  <c:x val="0.00232452804389256"/>
                  <c:y val="0.0"/>
                </c:manualLayout>
              </c:layout>
              <c:dLblPos val="ctr"/>
              <c:showLegendKey val="0"/>
              <c:showVal val="1"/>
              <c:showCatName val="0"/>
              <c:showSerName val="0"/>
              <c:showPercent val="0"/>
              <c:showBubbleSize val="0"/>
            </c:dLbl>
            <c:txPr>
              <a:bodyPr/>
              <a:lstStyle/>
              <a:p>
                <a:pPr>
                  <a:defRPr>
                    <a:solidFill>
                      <a:sysClr val="windowText" lastClr="000000"/>
                    </a:solidFill>
                  </a:defRPr>
                </a:pPr>
                <a:endParaRPr lang="es-ES"/>
              </a:p>
            </c:txPr>
            <c:dLblPos val="ctr"/>
            <c:showLegendKey val="0"/>
            <c:showVal val="1"/>
            <c:showCatName val="0"/>
            <c:showSerName val="0"/>
            <c:showPercent val="0"/>
            <c:showBubbleSize val="0"/>
            <c:showLeaderLines val="0"/>
          </c:dLbls>
          <c:cat>
            <c:strRef>
              <c:f>'2.4'!$C$259</c:f>
              <c:strCache>
                <c:ptCount val="1"/>
                <c:pt idx="0">
                  <c:v>Facilidad para encontrar lo que estaba buscando</c:v>
                </c:pt>
              </c:strCache>
            </c:strRef>
          </c:cat>
          <c:val>
            <c:numRef>
              <c:f>'2.4'!$C$262</c:f>
              <c:numCache>
                <c:formatCode>0%</c:formatCode>
                <c:ptCount val="1"/>
                <c:pt idx="0">
                  <c:v>0.196</c:v>
                </c:pt>
              </c:numCache>
            </c:numRef>
          </c:val>
        </c:ser>
        <c:ser>
          <c:idx val="2"/>
          <c:order val="3"/>
          <c:tx>
            <c:strRef>
              <c:f>'2.4'!$B$261</c:f>
              <c:strCache>
                <c:ptCount val="1"/>
                <c:pt idx="0">
                  <c:v>Difícil</c:v>
                </c:pt>
              </c:strCache>
            </c:strRef>
          </c:tx>
          <c:spPr>
            <a:solidFill>
              <a:srgbClr val="D99694"/>
            </a:solidFill>
            <a:ln>
              <a:solidFill>
                <a:sysClr val="window" lastClr="FFFFFF"/>
              </a:solidFill>
            </a:ln>
            <a:scene3d>
              <a:camera prst="orthographicFront"/>
              <a:lightRig rig="threePt" dir="t"/>
            </a:scene3d>
            <a:sp3d>
              <a:bevelT/>
              <a:bevelB/>
            </a:sp3d>
          </c:spPr>
          <c:invertIfNegative val="0"/>
          <c:dLbls>
            <c:dLbl>
              <c:idx val="0"/>
              <c:layout>
                <c:manualLayout>
                  <c:x val="-0.00678343431926367"/>
                  <c:y val="0.00243615779934001"/>
                </c:manualLayout>
              </c:layout>
              <c:dLblPos val="ctr"/>
              <c:showLegendKey val="0"/>
              <c:showVal val="1"/>
              <c:showCatName val="0"/>
              <c:showSerName val="0"/>
              <c:showPercent val="0"/>
              <c:showBubbleSize val="0"/>
            </c:dLbl>
            <c:txPr>
              <a:bodyPr/>
              <a:lstStyle/>
              <a:p>
                <a:pPr>
                  <a:defRPr>
                    <a:solidFill>
                      <a:sysClr val="windowText" lastClr="000000"/>
                    </a:solidFill>
                  </a:defRPr>
                </a:pPr>
                <a:endParaRPr lang="es-ES"/>
              </a:p>
            </c:txPr>
            <c:dLblPos val="ctr"/>
            <c:showLegendKey val="0"/>
            <c:showVal val="1"/>
            <c:showCatName val="0"/>
            <c:showSerName val="0"/>
            <c:showPercent val="0"/>
            <c:showBubbleSize val="0"/>
            <c:showLeaderLines val="0"/>
          </c:dLbls>
          <c:cat>
            <c:strRef>
              <c:f>'2.4'!$C$259</c:f>
              <c:strCache>
                <c:ptCount val="1"/>
                <c:pt idx="0">
                  <c:v>Facilidad para encontrar lo que estaba buscando</c:v>
                </c:pt>
              </c:strCache>
            </c:strRef>
          </c:cat>
          <c:val>
            <c:numRef>
              <c:f>'2.4'!$C$261</c:f>
              <c:numCache>
                <c:formatCode>0%</c:formatCode>
                <c:ptCount val="1"/>
                <c:pt idx="0">
                  <c:v>0.052</c:v>
                </c:pt>
              </c:numCache>
            </c:numRef>
          </c:val>
        </c:ser>
        <c:dLbls>
          <c:dLblPos val="ctr"/>
          <c:showLegendKey val="0"/>
          <c:showVal val="1"/>
          <c:showCatName val="0"/>
          <c:showSerName val="0"/>
          <c:showPercent val="0"/>
          <c:showBubbleSize val="0"/>
        </c:dLbls>
        <c:gapWidth val="100"/>
        <c:overlap val="100"/>
        <c:axId val="-2009089032"/>
        <c:axId val="-2009891560"/>
      </c:barChart>
      <c:catAx>
        <c:axId val="-2009089032"/>
        <c:scaling>
          <c:orientation val="minMax"/>
        </c:scaling>
        <c:delete val="0"/>
        <c:axPos val="b"/>
        <c:majorTickMark val="out"/>
        <c:minorTickMark val="none"/>
        <c:tickLblPos val="nextTo"/>
        <c:crossAx val="-2009891560"/>
        <c:crosses val="autoZero"/>
        <c:auto val="1"/>
        <c:lblAlgn val="ctr"/>
        <c:lblOffset val="100"/>
        <c:noMultiLvlLbl val="0"/>
      </c:catAx>
      <c:valAx>
        <c:axId val="-2009891560"/>
        <c:scaling>
          <c:orientation val="minMax"/>
        </c:scaling>
        <c:delete val="1"/>
        <c:axPos val="l"/>
        <c:numFmt formatCode="0%" sourceLinked="1"/>
        <c:majorTickMark val="out"/>
        <c:minorTickMark val="none"/>
        <c:tickLblPos val="nextTo"/>
        <c:crossAx val="-2009089032"/>
        <c:crosses val="autoZero"/>
        <c:crossBetween val="between"/>
      </c:valAx>
      <c:spPr>
        <a:noFill/>
        <a:ln w="25400">
          <a:noFill/>
        </a:ln>
      </c:spPr>
    </c:plotArea>
    <c:legend>
      <c:legendPos val="r"/>
      <c:layout>
        <c:manualLayout>
          <c:xMode val="edge"/>
          <c:yMode val="edge"/>
          <c:x val="0.602042829474992"/>
          <c:y val="0.298264514498484"/>
          <c:w val="0.365600187071079"/>
          <c:h val="0.32733367132625"/>
        </c:manualLayout>
      </c:layout>
      <c:overlay val="0"/>
    </c:legend>
    <c:plotVisOnly val="1"/>
    <c:dispBlanksAs val="gap"/>
    <c:showDLblsOverMax val="0"/>
  </c:chart>
  <c:txPr>
    <a:bodyPr/>
    <a:lstStyle/>
    <a:p>
      <a:pPr>
        <a:defRPr sz="1200">
          <a:latin typeface="Trebuchet MS" pitchFamily="34" charset="0"/>
        </a:defRPr>
      </a:pPr>
      <a:endParaRPr lang="es-ES"/>
    </a:p>
  </c:txPr>
  <c:externalData r:id="rId2">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spPr>
            <a:ln>
              <a:solidFill>
                <a:schemeClr val="bg1"/>
              </a:solidFill>
            </a:ln>
          </c:spPr>
          <c:explosion val="36"/>
          <c:dPt>
            <c:idx val="0"/>
            <c:bubble3D val="0"/>
            <c:spPr>
              <a:solidFill>
                <a:srgbClr val="002A00">
                  <a:lumMod val="75000"/>
                  <a:lumOff val="25000"/>
                </a:srgbClr>
              </a:solidFill>
              <a:ln>
                <a:solidFill>
                  <a:schemeClr val="bg1"/>
                </a:solidFill>
              </a:ln>
            </c:spPr>
          </c:dPt>
          <c:dPt>
            <c:idx val="1"/>
            <c:bubble3D val="0"/>
            <c:explosion val="18"/>
            <c:spPr>
              <a:solidFill>
                <a:srgbClr val="CC3300">
                  <a:lumMod val="75000"/>
                </a:srgbClr>
              </a:solidFill>
              <a:ln>
                <a:solidFill>
                  <a:schemeClr val="bg1"/>
                </a:solidFill>
              </a:ln>
            </c:spPr>
          </c:dPt>
          <c:dLbls>
            <c:dLbl>
              <c:idx val="0"/>
              <c:spPr/>
              <c:txPr>
                <a:bodyPr/>
                <a:lstStyle/>
                <a:p>
                  <a:pPr>
                    <a:defRPr>
                      <a:solidFill>
                        <a:schemeClr val="bg1"/>
                      </a:solidFill>
                    </a:defRPr>
                  </a:pPr>
                  <a:endParaRPr lang="es-ES"/>
                </a:p>
              </c:txPr>
              <c:dLblPos val="ctr"/>
              <c:showLegendKey val="0"/>
              <c:showVal val="0"/>
              <c:showCatName val="0"/>
              <c:showSerName val="0"/>
              <c:showPercent val="1"/>
              <c:showBubbleSize val="0"/>
            </c:dLbl>
            <c:dLbl>
              <c:idx val="1"/>
              <c:spPr/>
              <c:txPr>
                <a:bodyPr/>
                <a:lstStyle/>
                <a:p>
                  <a:pPr>
                    <a:defRPr>
                      <a:solidFill>
                        <a:schemeClr val="bg1"/>
                      </a:solidFill>
                    </a:defRPr>
                  </a:pPr>
                  <a:endParaRPr lang="es-ES"/>
                </a:p>
              </c:txPr>
              <c:dLblPos val="ctr"/>
              <c:showLegendKey val="0"/>
              <c:showVal val="0"/>
              <c:showCatName val="0"/>
              <c:showSerName val="0"/>
              <c:showPercent val="1"/>
              <c:showBubbleSize val="0"/>
            </c:dLbl>
            <c:dLbl>
              <c:idx val="2"/>
              <c:spPr/>
              <c:txPr>
                <a:bodyPr/>
                <a:lstStyle/>
                <a:p>
                  <a:pPr>
                    <a:defRPr>
                      <a:solidFill>
                        <a:schemeClr val="bg1"/>
                      </a:solidFill>
                    </a:defRPr>
                  </a:pPr>
                  <a:endParaRPr lang="es-ES"/>
                </a:p>
              </c:txPr>
              <c:dLblPos val="ctr"/>
              <c:showLegendKey val="0"/>
              <c:showVal val="0"/>
              <c:showCatName val="0"/>
              <c:showSerName val="0"/>
              <c:showPercent val="1"/>
              <c:showBubbleSize val="0"/>
            </c:dLbl>
            <c:dLbl>
              <c:idx val="3"/>
              <c:spPr/>
              <c:txPr>
                <a:bodyPr/>
                <a:lstStyle/>
                <a:p>
                  <a:pPr>
                    <a:defRPr>
                      <a:solidFill>
                        <a:schemeClr val="bg1"/>
                      </a:solidFill>
                    </a:defRPr>
                  </a:pPr>
                  <a:endParaRPr lang="es-ES"/>
                </a:p>
              </c:txPr>
              <c:dLblPos val="ctr"/>
              <c:showLegendKey val="0"/>
              <c:showVal val="0"/>
              <c:showCatName val="0"/>
              <c:showSerName val="0"/>
              <c:showPercent val="1"/>
              <c:showBubbleSize val="0"/>
            </c:dLbl>
            <c:dLblPos val="ctr"/>
            <c:showLegendKey val="0"/>
            <c:showVal val="0"/>
            <c:showCatName val="0"/>
            <c:showSerName val="0"/>
            <c:showPercent val="1"/>
            <c:showBubbleSize val="0"/>
            <c:showLeaderLines val="0"/>
          </c:dLbls>
          <c:cat>
            <c:strRef>
              <c:f>'2.4'!$O$229:$O$230</c:f>
              <c:strCache>
                <c:ptCount val="2"/>
                <c:pt idx="0">
                  <c:v>Sí</c:v>
                </c:pt>
                <c:pt idx="1">
                  <c:v>No</c:v>
                </c:pt>
              </c:strCache>
            </c:strRef>
          </c:cat>
          <c:val>
            <c:numRef>
              <c:f>'2.4'!$P$229:$P$230</c:f>
              <c:numCache>
                <c:formatCode>0%</c:formatCode>
                <c:ptCount val="2"/>
                <c:pt idx="0">
                  <c:v>0.901</c:v>
                </c:pt>
                <c:pt idx="1">
                  <c:v>0.099</c:v>
                </c:pt>
              </c:numCache>
            </c:numRef>
          </c:val>
        </c:ser>
        <c:dLbls>
          <c:dLblPos val="ctr"/>
          <c:showLegendKey val="0"/>
          <c:showVal val="0"/>
          <c:showCatName val="0"/>
          <c:showSerName val="0"/>
          <c:showPercent val="1"/>
          <c:showBubbleSize val="0"/>
          <c:showLeaderLines val="0"/>
        </c:dLbls>
        <c:firstSliceAng val="0"/>
      </c:pieChart>
      <c:spPr>
        <a:ln>
          <a:noFill/>
        </a:ln>
      </c:spPr>
    </c:plotArea>
    <c:legend>
      <c:legendPos val="r"/>
      <c:layout>
        <c:manualLayout>
          <c:xMode val="edge"/>
          <c:yMode val="edge"/>
          <c:x val="0.0696168894146896"/>
          <c:y val="0.61275646768877"/>
          <c:w val="0.193333623591373"/>
          <c:h val="0.366253490044593"/>
        </c:manualLayout>
      </c:layout>
      <c:overlay val="1"/>
      <c:txPr>
        <a:bodyPr/>
        <a:lstStyle/>
        <a:p>
          <a:pPr rtl="0">
            <a:defRPr sz="1200"/>
          </a:pPr>
          <a:endParaRPr lang="es-ES"/>
        </a:p>
      </c:txPr>
    </c:legend>
    <c:plotVisOnly val="1"/>
    <c:dispBlanksAs val="gap"/>
    <c:showDLblsOverMax val="0"/>
  </c:chart>
  <c:externalData r:id="rId2">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506510902005364"/>
          <c:y val="0.0172008086509306"/>
          <c:w val="0.433268348650249"/>
          <c:h val="0.904592913717521"/>
        </c:manualLayout>
      </c:layout>
      <c:barChart>
        <c:barDir val="col"/>
        <c:grouping val="percentStacked"/>
        <c:varyColors val="0"/>
        <c:ser>
          <c:idx val="3"/>
          <c:order val="0"/>
          <c:tx>
            <c:strRef>
              <c:f>'2.4'!$N$276</c:f>
              <c:strCache>
                <c:ptCount val="1"/>
                <c:pt idx="0">
                  <c:v>Muy buena</c:v>
                </c:pt>
              </c:strCache>
            </c:strRef>
          </c:tx>
          <c:spPr>
            <a:solidFill>
              <a:srgbClr val="4F6228"/>
            </a:solidFill>
            <a:ln>
              <a:solidFill>
                <a:srgbClr val="FFFFFF"/>
              </a:solidFill>
            </a:ln>
            <a:scene3d>
              <a:camera prst="orthographicFront"/>
              <a:lightRig rig="threePt" dir="t"/>
            </a:scene3d>
            <a:sp3d>
              <a:bevelT/>
              <a:bevelB/>
            </a:sp3d>
          </c:spPr>
          <c:invertIfNegative val="0"/>
          <c:dLbls>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numRef>
              <c:f>'2.4'!$O$271:$Q$271</c:f>
              <c:numCache>
                <c:formatCode>General</c:formatCode>
                <c:ptCount val="3"/>
                <c:pt idx="0">
                  <c:v>2014.0</c:v>
                </c:pt>
                <c:pt idx="1">
                  <c:v>2012.0</c:v>
                </c:pt>
                <c:pt idx="2">
                  <c:v>2011.0</c:v>
                </c:pt>
              </c:numCache>
            </c:numRef>
          </c:cat>
          <c:val>
            <c:numRef>
              <c:f>'2.4'!$O$276:$Q$276</c:f>
              <c:numCache>
                <c:formatCode>0%</c:formatCode>
                <c:ptCount val="3"/>
                <c:pt idx="0">
                  <c:v>0.185</c:v>
                </c:pt>
                <c:pt idx="1">
                  <c:v>0.23</c:v>
                </c:pt>
                <c:pt idx="2">
                  <c:v>0.23</c:v>
                </c:pt>
              </c:numCache>
            </c:numRef>
          </c:val>
        </c:ser>
        <c:ser>
          <c:idx val="2"/>
          <c:order val="1"/>
          <c:tx>
            <c:strRef>
              <c:f>'2.4'!$N$275</c:f>
              <c:strCache>
                <c:ptCount val="1"/>
                <c:pt idx="0">
                  <c:v>Buena</c:v>
                </c:pt>
              </c:strCache>
            </c:strRef>
          </c:tx>
          <c:spPr>
            <a:solidFill>
              <a:srgbClr val="C3D69B"/>
            </a:solidFill>
            <a:ln>
              <a:solidFill>
                <a:sysClr val="window" lastClr="FFFFFF"/>
              </a:solidFill>
            </a:ln>
            <a:scene3d>
              <a:camera prst="orthographicFront"/>
              <a:lightRig rig="threePt" dir="t"/>
            </a:scene3d>
            <a:sp3d>
              <a:bevelT/>
              <a:bevelB/>
            </a:sp3d>
          </c:spPr>
          <c:invertIfNegative val="0"/>
          <c:dLbls>
            <c:dLbl>
              <c:idx val="0"/>
              <c:layout>
                <c:manualLayout>
                  <c:x val="-0.00678343431926367"/>
                  <c:y val="0.00243615779934001"/>
                </c:manualLayout>
              </c:layout>
              <c:dLblPos val="ctr"/>
              <c:showLegendKey val="0"/>
              <c:showVal val="1"/>
              <c:showCatName val="0"/>
              <c:showSerName val="0"/>
              <c:showPercent val="0"/>
              <c:showBubbleSize val="0"/>
            </c:dLbl>
            <c:txPr>
              <a:bodyPr/>
              <a:lstStyle/>
              <a:p>
                <a:pPr>
                  <a:defRPr>
                    <a:solidFill>
                      <a:sysClr val="windowText" lastClr="000000"/>
                    </a:solidFill>
                  </a:defRPr>
                </a:pPr>
                <a:endParaRPr lang="es-ES"/>
              </a:p>
            </c:txPr>
            <c:dLblPos val="ctr"/>
            <c:showLegendKey val="0"/>
            <c:showVal val="1"/>
            <c:showCatName val="0"/>
            <c:showSerName val="0"/>
            <c:showPercent val="0"/>
            <c:showBubbleSize val="0"/>
            <c:showLeaderLines val="0"/>
          </c:dLbls>
          <c:cat>
            <c:numRef>
              <c:f>'2.4'!$O$271:$Q$271</c:f>
              <c:numCache>
                <c:formatCode>General</c:formatCode>
                <c:ptCount val="3"/>
                <c:pt idx="0">
                  <c:v>2014.0</c:v>
                </c:pt>
                <c:pt idx="1">
                  <c:v>2012.0</c:v>
                </c:pt>
                <c:pt idx="2">
                  <c:v>2011.0</c:v>
                </c:pt>
              </c:numCache>
            </c:numRef>
          </c:cat>
          <c:val>
            <c:numRef>
              <c:f>'2.4'!$O$275:$Q$275</c:f>
              <c:numCache>
                <c:formatCode>0%</c:formatCode>
                <c:ptCount val="3"/>
                <c:pt idx="0">
                  <c:v>0.625</c:v>
                </c:pt>
                <c:pt idx="1">
                  <c:v>0.59</c:v>
                </c:pt>
                <c:pt idx="2">
                  <c:v>0.64</c:v>
                </c:pt>
              </c:numCache>
            </c:numRef>
          </c:val>
        </c:ser>
        <c:ser>
          <c:idx val="1"/>
          <c:order val="2"/>
          <c:tx>
            <c:strRef>
              <c:f>'2.4'!$N$274</c:f>
              <c:strCache>
                <c:ptCount val="1"/>
                <c:pt idx="0">
                  <c:v>Ni buena ni mala</c:v>
                </c:pt>
              </c:strCache>
            </c:strRef>
          </c:tx>
          <c:spPr>
            <a:solidFill>
              <a:srgbClr val="FFC000"/>
            </a:solidFill>
            <a:ln>
              <a:solidFill>
                <a:sysClr val="window" lastClr="FFFFFF"/>
              </a:solidFill>
            </a:ln>
            <a:scene3d>
              <a:camera prst="orthographicFront"/>
              <a:lightRig rig="threePt" dir="t"/>
            </a:scene3d>
            <a:sp3d>
              <a:bevelT/>
              <a:bevelB/>
            </a:sp3d>
          </c:spPr>
          <c:invertIfNegative val="0"/>
          <c:dLbls>
            <c:dLbl>
              <c:idx val="0"/>
              <c:layout>
                <c:manualLayout>
                  <c:x val="0.00232452804389256"/>
                  <c:y val="0.0"/>
                </c:manualLayout>
              </c:layout>
              <c:dLblPos val="ctr"/>
              <c:showLegendKey val="0"/>
              <c:showVal val="1"/>
              <c:showCatName val="0"/>
              <c:showSerName val="0"/>
              <c:showPercent val="0"/>
              <c:showBubbleSize val="0"/>
            </c:dLbl>
            <c:txPr>
              <a:bodyPr/>
              <a:lstStyle/>
              <a:p>
                <a:pPr>
                  <a:defRPr>
                    <a:solidFill>
                      <a:sysClr val="windowText" lastClr="000000"/>
                    </a:solidFill>
                  </a:defRPr>
                </a:pPr>
                <a:endParaRPr lang="es-ES"/>
              </a:p>
            </c:txPr>
            <c:dLblPos val="ctr"/>
            <c:showLegendKey val="0"/>
            <c:showVal val="1"/>
            <c:showCatName val="0"/>
            <c:showSerName val="0"/>
            <c:showPercent val="0"/>
            <c:showBubbleSize val="0"/>
            <c:showLeaderLines val="0"/>
          </c:dLbls>
          <c:cat>
            <c:numRef>
              <c:f>'2.4'!$O$271:$Q$271</c:f>
              <c:numCache>
                <c:formatCode>General</c:formatCode>
                <c:ptCount val="3"/>
                <c:pt idx="0">
                  <c:v>2014.0</c:v>
                </c:pt>
                <c:pt idx="1">
                  <c:v>2012.0</c:v>
                </c:pt>
                <c:pt idx="2">
                  <c:v>2011.0</c:v>
                </c:pt>
              </c:numCache>
            </c:numRef>
          </c:cat>
          <c:val>
            <c:numRef>
              <c:f>'2.4'!$O$274:$Q$274</c:f>
              <c:numCache>
                <c:formatCode>0%</c:formatCode>
                <c:ptCount val="3"/>
                <c:pt idx="0">
                  <c:v>0.144</c:v>
                </c:pt>
                <c:pt idx="1">
                  <c:v>0.16</c:v>
                </c:pt>
                <c:pt idx="2">
                  <c:v>0.11</c:v>
                </c:pt>
              </c:numCache>
            </c:numRef>
          </c:val>
        </c:ser>
        <c:ser>
          <c:idx val="0"/>
          <c:order val="3"/>
          <c:tx>
            <c:strRef>
              <c:f>'2.4'!$N$273</c:f>
              <c:strCache>
                <c:ptCount val="1"/>
                <c:pt idx="0">
                  <c:v>Mala</c:v>
                </c:pt>
              </c:strCache>
            </c:strRef>
          </c:tx>
          <c:spPr>
            <a:solidFill>
              <a:srgbClr val="D99694"/>
            </a:solidFill>
            <a:ln>
              <a:solidFill>
                <a:sysClr val="window" lastClr="FFFFFF"/>
              </a:solidFill>
            </a:ln>
            <a:scene3d>
              <a:camera prst="orthographicFront"/>
              <a:lightRig rig="threePt" dir="t"/>
            </a:scene3d>
            <a:sp3d>
              <a:bevelT/>
              <a:bevelB/>
            </a:sp3d>
          </c:spPr>
          <c:invertIfNegative val="0"/>
          <c:dLbls>
            <c:dLbl>
              <c:idx val="0"/>
              <c:layout>
                <c:manualLayout>
                  <c:x val="0.00379479495045166"/>
                  <c:y val="0.0020835863005064"/>
                </c:manualLayout>
              </c:layout>
              <c:dLblPos val="ctr"/>
              <c:showLegendKey val="0"/>
              <c:showVal val="1"/>
              <c:showCatName val="0"/>
              <c:showSerName val="0"/>
              <c:showPercent val="0"/>
              <c:showBubbleSize val="0"/>
            </c:dLbl>
            <c:dLbl>
              <c:idx val="1"/>
              <c:layout>
                <c:manualLayout>
                  <c:x val="0.00478755236385398"/>
                  <c:y val="-0.00243615779934001"/>
                </c:manualLayout>
              </c:layout>
              <c:dLblPos val="ctr"/>
              <c:showLegendKey val="0"/>
              <c:showVal val="1"/>
              <c:showCatName val="0"/>
              <c:showSerName val="0"/>
              <c:showPercent val="0"/>
              <c:showBubbleSize val="0"/>
            </c:dLbl>
            <c:dLbl>
              <c:idx val="2"/>
              <c:layout>
                <c:manualLayout>
                  <c:x val="0.00718132854578097"/>
                  <c:y val="-0.00487231559868002"/>
                </c:manualLayout>
              </c:layout>
              <c:dLblPos val="ctr"/>
              <c:showLegendKey val="0"/>
              <c:showVal val="1"/>
              <c:showCatName val="0"/>
              <c:showSerName val="0"/>
              <c:showPercent val="0"/>
              <c:showBubbleSize val="0"/>
            </c:dLbl>
            <c:txPr>
              <a:bodyPr/>
              <a:lstStyle/>
              <a:p>
                <a:pPr>
                  <a:defRPr>
                    <a:solidFill>
                      <a:sysClr val="windowText" lastClr="000000"/>
                    </a:solidFill>
                  </a:defRPr>
                </a:pPr>
                <a:endParaRPr lang="es-ES"/>
              </a:p>
            </c:txPr>
            <c:dLblPos val="ctr"/>
            <c:showLegendKey val="0"/>
            <c:showVal val="1"/>
            <c:showCatName val="0"/>
            <c:showSerName val="0"/>
            <c:showPercent val="0"/>
            <c:showBubbleSize val="0"/>
            <c:showLeaderLines val="0"/>
          </c:dLbls>
          <c:cat>
            <c:numRef>
              <c:f>'2.4'!$O$271:$Q$271</c:f>
              <c:numCache>
                <c:formatCode>General</c:formatCode>
                <c:ptCount val="3"/>
                <c:pt idx="0">
                  <c:v>2014.0</c:v>
                </c:pt>
                <c:pt idx="1">
                  <c:v>2012.0</c:v>
                </c:pt>
                <c:pt idx="2">
                  <c:v>2011.0</c:v>
                </c:pt>
              </c:numCache>
            </c:numRef>
          </c:cat>
          <c:val>
            <c:numRef>
              <c:f>'2.4'!$O$273:$Q$273</c:f>
              <c:numCache>
                <c:formatCode>0%</c:formatCode>
                <c:ptCount val="3"/>
                <c:pt idx="0">
                  <c:v>0.031</c:v>
                </c:pt>
                <c:pt idx="1">
                  <c:v>0.02</c:v>
                </c:pt>
                <c:pt idx="2">
                  <c:v>0.02</c:v>
                </c:pt>
              </c:numCache>
            </c:numRef>
          </c:val>
        </c:ser>
        <c:ser>
          <c:idx val="4"/>
          <c:order val="4"/>
          <c:tx>
            <c:strRef>
              <c:f>'2.4'!$N$272</c:f>
              <c:strCache>
                <c:ptCount val="1"/>
                <c:pt idx="0">
                  <c:v>Muy mala</c:v>
                </c:pt>
              </c:strCache>
            </c:strRef>
          </c:tx>
          <c:spPr>
            <a:solidFill>
              <a:srgbClr val="4F6228"/>
            </a:solidFill>
            <a:scene3d>
              <a:camera prst="orthographicFront"/>
              <a:lightRig rig="threePt" dir="t"/>
            </a:scene3d>
            <a:sp3d>
              <a:bevelT/>
              <a:bevelB/>
            </a:sp3d>
          </c:spPr>
          <c:invertIfNegative val="0"/>
          <c:dPt>
            <c:idx val="0"/>
            <c:invertIfNegative val="0"/>
            <c:bubble3D val="0"/>
            <c:spPr>
              <a:solidFill>
                <a:srgbClr val="C00000"/>
              </a:solidFill>
              <a:scene3d>
                <a:camera prst="orthographicFront"/>
                <a:lightRig rig="threePt" dir="t"/>
              </a:scene3d>
              <a:sp3d>
                <a:bevelT/>
                <a:bevelB/>
              </a:sp3d>
            </c:spPr>
          </c:dPt>
          <c:dLbls>
            <c:dLbl>
              <c:idx val="0"/>
              <c:layout>
                <c:manualLayout>
                  <c:x val="0.00478755236385398"/>
                  <c:y val="-0.00487231559868002"/>
                </c:manualLayout>
              </c:layout>
              <c:dLblPos val="ctr"/>
              <c:showLegendKey val="0"/>
              <c:showVal val="1"/>
              <c:showCatName val="0"/>
              <c:showSerName val="0"/>
              <c:showPercent val="0"/>
              <c:showBubbleSize val="0"/>
            </c:dLbl>
            <c:dLbl>
              <c:idx val="1"/>
              <c:delete val="1"/>
            </c:dLbl>
            <c:dLbl>
              <c:idx val="2"/>
              <c:delete val="1"/>
            </c:dLbl>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numRef>
              <c:f>'2.4'!$O$271:$Q$271</c:f>
              <c:numCache>
                <c:formatCode>General</c:formatCode>
                <c:ptCount val="3"/>
                <c:pt idx="0">
                  <c:v>2014.0</c:v>
                </c:pt>
                <c:pt idx="1">
                  <c:v>2012.0</c:v>
                </c:pt>
                <c:pt idx="2">
                  <c:v>2011.0</c:v>
                </c:pt>
              </c:numCache>
            </c:numRef>
          </c:cat>
          <c:val>
            <c:numRef>
              <c:f>'2.4'!$O$272:$Q$272</c:f>
              <c:numCache>
                <c:formatCode>0%</c:formatCode>
                <c:ptCount val="3"/>
                <c:pt idx="0">
                  <c:v>0.01</c:v>
                </c:pt>
                <c:pt idx="1">
                  <c:v>0.0</c:v>
                </c:pt>
                <c:pt idx="2">
                  <c:v>0.0</c:v>
                </c:pt>
              </c:numCache>
            </c:numRef>
          </c:val>
        </c:ser>
        <c:ser>
          <c:idx val="5"/>
          <c:order val="5"/>
          <c:tx>
            <c:strRef>
              <c:f>'2.4'!$N$277</c:f>
              <c:strCache>
                <c:ptCount val="1"/>
                <c:pt idx="0">
                  <c:v>No sabe</c:v>
                </c:pt>
              </c:strCache>
            </c:strRef>
          </c:tx>
          <c:spPr>
            <a:solidFill>
              <a:sysClr val="window" lastClr="FFFFFF">
                <a:lumMod val="65000"/>
              </a:sysClr>
            </a:solidFill>
          </c:spPr>
          <c:invertIfNegative val="0"/>
          <c:dLbls>
            <c:dLbl>
              <c:idx val="0"/>
              <c:layout>
                <c:manualLayout>
                  <c:x val="0.00239358769561345"/>
                  <c:y val="0.0"/>
                </c:manualLayout>
              </c:layout>
              <c:dLblPos val="ctr"/>
              <c:showLegendKey val="0"/>
              <c:showVal val="1"/>
              <c:showCatName val="0"/>
              <c:showSerName val="0"/>
              <c:showPercent val="0"/>
              <c:showBubbleSize val="0"/>
            </c:dLbl>
            <c:dLbl>
              <c:idx val="1"/>
              <c:delete val="1"/>
            </c:dLbl>
            <c:dLbl>
              <c:idx val="2"/>
              <c:delete val="1"/>
            </c:dLbl>
            <c:txPr>
              <a:bodyPr/>
              <a:lstStyle/>
              <a:p>
                <a:pPr>
                  <a:defRPr>
                    <a:solidFill>
                      <a:schemeClr val="tx1"/>
                    </a:solidFill>
                  </a:defRPr>
                </a:pPr>
                <a:endParaRPr lang="es-ES"/>
              </a:p>
            </c:txPr>
            <c:dLblPos val="ctr"/>
            <c:showLegendKey val="0"/>
            <c:showVal val="1"/>
            <c:showCatName val="0"/>
            <c:showSerName val="0"/>
            <c:showPercent val="0"/>
            <c:showBubbleSize val="0"/>
            <c:showLeaderLines val="0"/>
          </c:dLbls>
          <c:cat>
            <c:numRef>
              <c:f>'2.4'!$O$271:$Q$271</c:f>
              <c:numCache>
                <c:formatCode>General</c:formatCode>
                <c:ptCount val="3"/>
                <c:pt idx="0">
                  <c:v>2014.0</c:v>
                </c:pt>
                <c:pt idx="1">
                  <c:v>2012.0</c:v>
                </c:pt>
                <c:pt idx="2">
                  <c:v>2011.0</c:v>
                </c:pt>
              </c:numCache>
            </c:numRef>
          </c:cat>
          <c:val>
            <c:numRef>
              <c:f>'2.4'!$O$277:$Q$277</c:f>
              <c:numCache>
                <c:formatCode>0%</c:formatCode>
                <c:ptCount val="3"/>
                <c:pt idx="0">
                  <c:v>0.005</c:v>
                </c:pt>
                <c:pt idx="1">
                  <c:v>0.0</c:v>
                </c:pt>
                <c:pt idx="2">
                  <c:v>0.0</c:v>
                </c:pt>
              </c:numCache>
            </c:numRef>
          </c:val>
        </c:ser>
        <c:dLbls>
          <c:dLblPos val="ctr"/>
          <c:showLegendKey val="0"/>
          <c:showVal val="1"/>
          <c:showCatName val="0"/>
          <c:showSerName val="0"/>
          <c:showPercent val="0"/>
          <c:showBubbleSize val="0"/>
        </c:dLbls>
        <c:gapWidth val="100"/>
        <c:overlap val="100"/>
        <c:axId val="-2022261976"/>
        <c:axId val="-2079894584"/>
      </c:barChart>
      <c:catAx>
        <c:axId val="-2022261976"/>
        <c:scaling>
          <c:orientation val="minMax"/>
        </c:scaling>
        <c:delete val="0"/>
        <c:axPos val="b"/>
        <c:numFmt formatCode="General" sourceLinked="1"/>
        <c:majorTickMark val="out"/>
        <c:minorTickMark val="none"/>
        <c:tickLblPos val="nextTo"/>
        <c:crossAx val="-2079894584"/>
        <c:crosses val="autoZero"/>
        <c:auto val="1"/>
        <c:lblAlgn val="ctr"/>
        <c:lblOffset val="100"/>
        <c:noMultiLvlLbl val="0"/>
      </c:catAx>
      <c:valAx>
        <c:axId val="-2079894584"/>
        <c:scaling>
          <c:orientation val="minMax"/>
        </c:scaling>
        <c:delete val="1"/>
        <c:axPos val="l"/>
        <c:numFmt formatCode="0%" sourceLinked="1"/>
        <c:majorTickMark val="out"/>
        <c:minorTickMark val="none"/>
        <c:tickLblPos val="nextTo"/>
        <c:crossAx val="-2022261976"/>
        <c:crosses val="autoZero"/>
        <c:crossBetween val="between"/>
      </c:valAx>
      <c:spPr>
        <a:noFill/>
        <a:ln w="25400">
          <a:noFill/>
        </a:ln>
      </c:spPr>
    </c:plotArea>
    <c:legend>
      <c:legendPos val="r"/>
      <c:layout>
        <c:manualLayout>
          <c:xMode val="edge"/>
          <c:yMode val="edge"/>
          <c:x val="0.490951583867606"/>
          <c:y val="0.137098175572676"/>
          <c:w val="0.208395224376022"/>
          <c:h val="0.727523266592081"/>
        </c:manualLayout>
      </c:layout>
      <c:overlay val="0"/>
    </c:legend>
    <c:plotVisOnly val="1"/>
    <c:dispBlanksAs val="gap"/>
    <c:showDLblsOverMax val="0"/>
  </c:chart>
  <c:txPr>
    <a:bodyPr/>
    <a:lstStyle/>
    <a:p>
      <a:pPr>
        <a:defRPr sz="1200">
          <a:latin typeface="Trebuchet MS" pitchFamily="34" charset="0"/>
        </a:defRPr>
      </a:pPr>
      <a:endParaRPr lang="es-ES"/>
    </a:p>
  </c:txPr>
  <c:externalData r:id="rId2">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660639791415965"/>
          <c:y val="0.0174372895622896"/>
          <c:w val="0.44378643535232"/>
          <c:h val="0.904592913717521"/>
        </c:manualLayout>
      </c:layout>
      <c:barChart>
        <c:barDir val="col"/>
        <c:grouping val="percentStacked"/>
        <c:varyColors val="0"/>
        <c:ser>
          <c:idx val="2"/>
          <c:order val="0"/>
          <c:tx>
            <c:strRef>
              <c:f>'2.4'!$N$288</c:f>
              <c:strCache>
                <c:ptCount val="1"/>
                <c:pt idx="0">
                  <c:v>Muy útil</c:v>
                </c:pt>
              </c:strCache>
            </c:strRef>
          </c:tx>
          <c:spPr>
            <a:solidFill>
              <a:srgbClr val="4F6228"/>
            </a:solidFill>
            <a:ln>
              <a:solidFill>
                <a:sysClr val="window" lastClr="FFFFFF"/>
              </a:solidFill>
            </a:ln>
            <a:scene3d>
              <a:camera prst="orthographicFront"/>
              <a:lightRig rig="threePt" dir="t"/>
            </a:scene3d>
            <a:sp3d>
              <a:bevelT/>
              <a:bevelB/>
            </a:sp3d>
          </c:spPr>
          <c:invertIfNegative val="0"/>
          <c:dLbls>
            <c:dLbl>
              <c:idx val="0"/>
              <c:layout>
                <c:manualLayout>
                  <c:x val="-0.00678343431926367"/>
                  <c:y val="0.00243615779934001"/>
                </c:manualLayout>
              </c:layout>
              <c:dLblPos val="ctr"/>
              <c:showLegendKey val="0"/>
              <c:showVal val="1"/>
              <c:showCatName val="0"/>
              <c:showSerName val="0"/>
              <c:showPercent val="0"/>
              <c:showBubbleSize val="0"/>
            </c:dLbl>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numRef>
              <c:f>'2.4'!$O$284:$Q$284</c:f>
              <c:numCache>
                <c:formatCode>General</c:formatCode>
                <c:ptCount val="3"/>
                <c:pt idx="0">
                  <c:v>2014.0</c:v>
                </c:pt>
                <c:pt idx="1">
                  <c:v>2012.0</c:v>
                </c:pt>
                <c:pt idx="2">
                  <c:v>2011.0</c:v>
                </c:pt>
              </c:numCache>
            </c:numRef>
          </c:cat>
          <c:val>
            <c:numRef>
              <c:f>'2.4'!$O$288:$Q$288</c:f>
              <c:numCache>
                <c:formatCode>0%</c:formatCode>
                <c:ptCount val="3"/>
                <c:pt idx="0">
                  <c:v>0.269</c:v>
                </c:pt>
                <c:pt idx="1">
                  <c:v>0.37</c:v>
                </c:pt>
                <c:pt idx="2">
                  <c:v>0.4</c:v>
                </c:pt>
              </c:numCache>
            </c:numRef>
          </c:val>
        </c:ser>
        <c:ser>
          <c:idx val="1"/>
          <c:order val="1"/>
          <c:tx>
            <c:strRef>
              <c:f>'2.4'!$N$287</c:f>
              <c:strCache>
                <c:ptCount val="1"/>
                <c:pt idx="0">
                  <c:v>Útil</c:v>
                </c:pt>
              </c:strCache>
            </c:strRef>
          </c:tx>
          <c:spPr>
            <a:solidFill>
              <a:srgbClr val="C3D69B"/>
            </a:solidFill>
            <a:ln>
              <a:solidFill>
                <a:sysClr val="window" lastClr="FFFFFF"/>
              </a:solidFill>
            </a:ln>
            <a:scene3d>
              <a:camera prst="orthographicFront"/>
              <a:lightRig rig="threePt" dir="t"/>
            </a:scene3d>
            <a:sp3d>
              <a:bevelT/>
              <a:bevelB/>
            </a:sp3d>
          </c:spPr>
          <c:invertIfNegative val="0"/>
          <c:dLbls>
            <c:dLbl>
              <c:idx val="0"/>
              <c:layout>
                <c:manualLayout>
                  <c:x val="0.00232452804389256"/>
                  <c:y val="0.0"/>
                </c:manualLayout>
              </c:layout>
              <c:dLblPos val="ctr"/>
              <c:showLegendKey val="0"/>
              <c:showVal val="1"/>
              <c:showCatName val="0"/>
              <c:showSerName val="0"/>
              <c:showPercent val="0"/>
              <c:showBubbleSize val="0"/>
            </c:dLbl>
            <c:txPr>
              <a:bodyPr/>
              <a:lstStyle/>
              <a:p>
                <a:pPr>
                  <a:defRPr>
                    <a:solidFill>
                      <a:sysClr val="windowText" lastClr="000000"/>
                    </a:solidFill>
                  </a:defRPr>
                </a:pPr>
                <a:endParaRPr lang="es-ES"/>
              </a:p>
            </c:txPr>
            <c:dLblPos val="ctr"/>
            <c:showLegendKey val="0"/>
            <c:showVal val="1"/>
            <c:showCatName val="0"/>
            <c:showSerName val="0"/>
            <c:showPercent val="0"/>
            <c:showBubbleSize val="0"/>
            <c:showLeaderLines val="0"/>
          </c:dLbls>
          <c:cat>
            <c:numRef>
              <c:f>'2.4'!$O$284:$Q$284</c:f>
              <c:numCache>
                <c:formatCode>General</c:formatCode>
                <c:ptCount val="3"/>
                <c:pt idx="0">
                  <c:v>2014.0</c:v>
                </c:pt>
                <c:pt idx="1">
                  <c:v>2012.0</c:v>
                </c:pt>
                <c:pt idx="2">
                  <c:v>2011.0</c:v>
                </c:pt>
              </c:numCache>
            </c:numRef>
          </c:cat>
          <c:val>
            <c:numRef>
              <c:f>'2.4'!$O$287:$Q$287</c:f>
              <c:numCache>
                <c:formatCode>0%</c:formatCode>
                <c:ptCount val="3"/>
                <c:pt idx="0">
                  <c:v>0.688</c:v>
                </c:pt>
                <c:pt idx="1">
                  <c:v>0.57</c:v>
                </c:pt>
                <c:pt idx="2">
                  <c:v>0.58</c:v>
                </c:pt>
              </c:numCache>
            </c:numRef>
          </c:val>
        </c:ser>
        <c:ser>
          <c:idx val="0"/>
          <c:order val="2"/>
          <c:tx>
            <c:strRef>
              <c:f>'2.4'!$N$286</c:f>
              <c:strCache>
                <c:ptCount val="1"/>
                <c:pt idx="0">
                  <c:v>Ni útil ni poco útil</c:v>
                </c:pt>
              </c:strCache>
            </c:strRef>
          </c:tx>
          <c:spPr>
            <a:solidFill>
              <a:srgbClr val="FFC000"/>
            </a:solidFill>
            <a:ln>
              <a:solidFill>
                <a:sysClr val="window" lastClr="FFFFFF"/>
              </a:solidFill>
            </a:ln>
            <a:scene3d>
              <a:camera prst="orthographicFront"/>
              <a:lightRig rig="threePt" dir="t"/>
            </a:scene3d>
            <a:sp3d>
              <a:bevelT/>
              <a:bevelB/>
            </a:sp3d>
          </c:spPr>
          <c:invertIfNegative val="0"/>
          <c:dLbls>
            <c:dLbl>
              <c:idx val="0"/>
              <c:layout>
                <c:manualLayout>
                  <c:x val="0.0119002146008345"/>
                  <c:y val="0.0020835863005064"/>
                </c:manualLayout>
              </c:layout>
              <c:dLblPos val="ctr"/>
              <c:showLegendKey val="0"/>
              <c:showVal val="1"/>
              <c:showCatName val="0"/>
              <c:showSerName val="0"/>
              <c:showPercent val="0"/>
              <c:showBubbleSize val="0"/>
            </c:dLbl>
            <c:dLbl>
              <c:idx val="2"/>
              <c:layout>
                <c:manualLayout>
                  <c:x val="0.00810505069844993"/>
                  <c:y val="2.79139856526934E-18"/>
                </c:manualLayout>
              </c:layout>
              <c:dLblPos val="ctr"/>
              <c:showLegendKey val="0"/>
              <c:showVal val="1"/>
              <c:showCatName val="0"/>
              <c:showSerName val="0"/>
              <c:showPercent val="0"/>
              <c:showBubbleSize val="0"/>
            </c:dLbl>
            <c:txPr>
              <a:bodyPr/>
              <a:lstStyle/>
              <a:p>
                <a:pPr>
                  <a:defRPr>
                    <a:solidFill>
                      <a:sysClr val="windowText" lastClr="000000"/>
                    </a:solidFill>
                  </a:defRPr>
                </a:pPr>
                <a:endParaRPr lang="es-ES"/>
              </a:p>
            </c:txPr>
            <c:dLblPos val="ctr"/>
            <c:showLegendKey val="0"/>
            <c:showVal val="1"/>
            <c:showCatName val="0"/>
            <c:showSerName val="0"/>
            <c:showPercent val="0"/>
            <c:showBubbleSize val="0"/>
            <c:showLeaderLines val="0"/>
          </c:dLbls>
          <c:cat>
            <c:numRef>
              <c:f>'2.4'!$O$284:$Q$284</c:f>
              <c:numCache>
                <c:formatCode>General</c:formatCode>
                <c:ptCount val="3"/>
                <c:pt idx="0">
                  <c:v>2014.0</c:v>
                </c:pt>
                <c:pt idx="1">
                  <c:v>2012.0</c:v>
                </c:pt>
                <c:pt idx="2">
                  <c:v>2011.0</c:v>
                </c:pt>
              </c:numCache>
            </c:numRef>
          </c:cat>
          <c:val>
            <c:numRef>
              <c:f>'2.4'!$O$286:$Q$286</c:f>
              <c:numCache>
                <c:formatCode>0%</c:formatCode>
                <c:ptCount val="3"/>
                <c:pt idx="0">
                  <c:v>0.019</c:v>
                </c:pt>
                <c:pt idx="1">
                  <c:v>0.04</c:v>
                </c:pt>
                <c:pt idx="2">
                  <c:v>0.01</c:v>
                </c:pt>
              </c:numCache>
            </c:numRef>
          </c:val>
        </c:ser>
        <c:ser>
          <c:idx val="4"/>
          <c:order val="3"/>
          <c:tx>
            <c:strRef>
              <c:f>'2.4'!$N$285</c:f>
              <c:strCache>
                <c:ptCount val="1"/>
                <c:pt idx="0">
                  <c:v>Poco útil</c:v>
                </c:pt>
              </c:strCache>
            </c:strRef>
          </c:tx>
          <c:spPr>
            <a:solidFill>
              <a:srgbClr val="D99694"/>
            </a:solidFill>
            <a:ln>
              <a:solidFill>
                <a:sysClr val="window" lastClr="FFFFFF"/>
              </a:solidFill>
            </a:ln>
            <a:scene3d>
              <a:camera prst="orthographicFront"/>
              <a:lightRig rig="threePt" dir="t"/>
            </a:scene3d>
            <a:sp3d>
              <a:bevelT/>
              <a:bevelB/>
            </a:sp3d>
          </c:spPr>
          <c:invertIfNegative val="0"/>
          <c:dLbls>
            <c:dLbl>
              <c:idx val="0"/>
              <c:layout>
                <c:manualLayout>
                  <c:x val="0.00810536980749747"/>
                  <c:y val="0.0"/>
                </c:manualLayout>
              </c:layout>
              <c:dLblPos val="ctr"/>
              <c:showLegendKey val="0"/>
              <c:showVal val="1"/>
              <c:showCatName val="0"/>
              <c:showSerName val="0"/>
              <c:showPercent val="0"/>
              <c:showBubbleSize val="0"/>
            </c:dLbl>
            <c:dLbl>
              <c:idx val="1"/>
              <c:delete val="1"/>
            </c:dLbl>
            <c:dLbl>
              <c:idx val="2"/>
              <c:delete val="1"/>
            </c:dLbl>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numRef>
              <c:f>'2.4'!$O$284:$Q$284</c:f>
              <c:numCache>
                <c:formatCode>General</c:formatCode>
                <c:ptCount val="3"/>
                <c:pt idx="0">
                  <c:v>2014.0</c:v>
                </c:pt>
                <c:pt idx="1">
                  <c:v>2012.0</c:v>
                </c:pt>
                <c:pt idx="2">
                  <c:v>2011.0</c:v>
                </c:pt>
              </c:numCache>
            </c:numRef>
          </c:cat>
          <c:val>
            <c:numRef>
              <c:f>'2.4'!$O$285:$Q$285</c:f>
              <c:numCache>
                <c:formatCode>0%</c:formatCode>
                <c:ptCount val="3"/>
                <c:pt idx="0">
                  <c:v>0.024</c:v>
                </c:pt>
                <c:pt idx="1">
                  <c:v>0.0</c:v>
                </c:pt>
                <c:pt idx="2">
                  <c:v>0.01</c:v>
                </c:pt>
              </c:numCache>
            </c:numRef>
          </c:val>
        </c:ser>
        <c:ser>
          <c:idx val="3"/>
          <c:order val="4"/>
          <c:tx>
            <c:strRef>
              <c:f>'2.4'!$N$289</c:f>
              <c:strCache>
                <c:ptCount val="1"/>
                <c:pt idx="0">
                  <c:v>No sabe</c:v>
                </c:pt>
              </c:strCache>
            </c:strRef>
          </c:tx>
          <c:spPr>
            <a:solidFill>
              <a:sysClr val="window" lastClr="FFFFFF">
                <a:lumMod val="65000"/>
              </a:sysClr>
            </a:solidFill>
            <a:ln>
              <a:solidFill>
                <a:sysClr val="window" lastClr="FFFFFF"/>
              </a:solidFill>
            </a:ln>
            <a:scene3d>
              <a:camera prst="orthographicFront"/>
              <a:lightRig rig="threePt" dir="t"/>
            </a:scene3d>
            <a:sp3d>
              <a:bevelT/>
              <a:bevelB/>
            </a:sp3d>
          </c:spPr>
          <c:invertIfNegative val="0"/>
          <c:dLbls>
            <c:dLbl>
              <c:idx val="0"/>
              <c:delete val="1"/>
            </c:dLbl>
            <c:dLbl>
              <c:idx val="1"/>
              <c:layout>
                <c:manualLayout>
                  <c:x val="0.00405268490374873"/>
                  <c:y val="0.0"/>
                </c:manualLayout>
              </c:layout>
              <c:dLblPos val="ctr"/>
              <c:showLegendKey val="0"/>
              <c:showVal val="1"/>
              <c:showCatName val="0"/>
              <c:showSerName val="0"/>
              <c:showPercent val="0"/>
              <c:showBubbleSize val="0"/>
            </c:dLbl>
            <c:dLblPos val="ctr"/>
            <c:showLegendKey val="0"/>
            <c:showVal val="1"/>
            <c:showCatName val="0"/>
            <c:showSerName val="0"/>
            <c:showPercent val="0"/>
            <c:showBubbleSize val="0"/>
            <c:showLeaderLines val="0"/>
          </c:dLbls>
          <c:cat>
            <c:numRef>
              <c:f>'2.4'!$O$284:$Q$284</c:f>
              <c:numCache>
                <c:formatCode>General</c:formatCode>
                <c:ptCount val="3"/>
                <c:pt idx="0">
                  <c:v>2014.0</c:v>
                </c:pt>
                <c:pt idx="1">
                  <c:v>2012.0</c:v>
                </c:pt>
                <c:pt idx="2">
                  <c:v>2011.0</c:v>
                </c:pt>
              </c:numCache>
            </c:numRef>
          </c:cat>
          <c:val>
            <c:numRef>
              <c:f>'2.4'!$O$289:$Q$289</c:f>
              <c:numCache>
                <c:formatCode>0%</c:formatCode>
                <c:ptCount val="3"/>
                <c:pt idx="0">
                  <c:v>0.0</c:v>
                </c:pt>
                <c:pt idx="1">
                  <c:v>0.02</c:v>
                </c:pt>
              </c:numCache>
            </c:numRef>
          </c:val>
        </c:ser>
        <c:dLbls>
          <c:dLblPos val="ctr"/>
          <c:showLegendKey val="0"/>
          <c:showVal val="1"/>
          <c:showCatName val="0"/>
          <c:showSerName val="0"/>
          <c:showPercent val="0"/>
          <c:showBubbleSize val="0"/>
        </c:dLbls>
        <c:gapWidth val="100"/>
        <c:overlap val="100"/>
        <c:axId val="-2010386904"/>
        <c:axId val="-2010383864"/>
      </c:barChart>
      <c:catAx>
        <c:axId val="-2010386904"/>
        <c:scaling>
          <c:orientation val="minMax"/>
        </c:scaling>
        <c:delete val="0"/>
        <c:axPos val="b"/>
        <c:numFmt formatCode="General" sourceLinked="1"/>
        <c:majorTickMark val="out"/>
        <c:minorTickMark val="none"/>
        <c:tickLblPos val="nextTo"/>
        <c:crossAx val="-2010383864"/>
        <c:crosses val="autoZero"/>
        <c:auto val="1"/>
        <c:lblAlgn val="ctr"/>
        <c:lblOffset val="100"/>
        <c:noMultiLvlLbl val="0"/>
      </c:catAx>
      <c:valAx>
        <c:axId val="-2010383864"/>
        <c:scaling>
          <c:orientation val="minMax"/>
        </c:scaling>
        <c:delete val="1"/>
        <c:axPos val="l"/>
        <c:numFmt formatCode="0%" sourceLinked="1"/>
        <c:majorTickMark val="out"/>
        <c:minorTickMark val="none"/>
        <c:tickLblPos val="nextTo"/>
        <c:crossAx val="-2010386904"/>
        <c:crosses val="autoZero"/>
        <c:crossBetween val="between"/>
      </c:valAx>
      <c:spPr>
        <a:noFill/>
        <a:ln w="25400">
          <a:noFill/>
        </a:ln>
      </c:spPr>
    </c:plotArea>
    <c:legend>
      <c:legendPos val="r"/>
      <c:layout>
        <c:manualLayout>
          <c:xMode val="edge"/>
          <c:yMode val="edge"/>
          <c:x val="0.533359740607033"/>
          <c:y val="0.0755850168350169"/>
          <c:w val="0.161555689263271"/>
          <c:h val="0.772965067340067"/>
        </c:manualLayout>
      </c:layout>
      <c:overlay val="0"/>
    </c:legend>
    <c:plotVisOnly val="1"/>
    <c:dispBlanksAs val="gap"/>
    <c:showDLblsOverMax val="0"/>
  </c:chart>
  <c:txPr>
    <a:bodyPr/>
    <a:lstStyle/>
    <a:p>
      <a:pPr>
        <a:defRPr sz="1200">
          <a:latin typeface="Trebuchet MS" pitchFamily="34" charset="0"/>
        </a:defRPr>
      </a:pPr>
      <a:endParaRPr lang="es-ES"/>
    </a:p>
  </c:txPr>
  <c:externalData r:id="rId2">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08278847439497"/>
          <c:y val="0.0305597151670116"/>
          <c:w val="0.428928165530151"/>
          <c:h val="0.891234072919029"/>
        </c:manualLayout>
      </c:layout>
      <c:barChart>
        <c:barDir val="col"/>
        <c:grouping val="percentStacked"/>
        <c:varyColors val="0"/>
        <c:ser>
          <c:idx val="0"/>
          <c:order val="0"/>
          <c:tx>
            <c:strRef>
              <c:f>'2.4'!$N$298</c:f>
              <c:strCache>
                <c:ptCount val="1"/>
                <c:pt idx="0">
                  <c:v>Muy clara</c:v>
                </c:pt>
              </c:strCache>
            </c:strRef>
          </c:tx>
          <c:spPr>
            <a:solidFill>
              <a:srgbClr val="4F6228"/>
            </a:solidFill>
            <a:ln>
              <a:solidFill>
                <a:sysClr val="window" lastClr="FFFFFF"/>
              </a:solidFill>
            </a:ln>
            <a:scene3d>
              <a:camera prst="orthographicFront"/>
              <a:lightRig rig="threePt" dir="t"/>
            </a:scene3d>
            <a:sp3d>
              <a:bevelT/>
              <a:bevelB/>
            </a:sp3d>
          </c:spPr>
          <c:invertIfNegative val="0"/>
          <c:dLbls>
            <c:dLbl>
              <c:idx val="0"/>
              <c:layout>
                <c:manualLayout>
                  <c:x val="0.00379479495045166"/>
                  <c:y val="0.0020835863005064"/>
                </c:manualLayout>
              </c:layout>
              <c:dLblPos val="ctr"/>
              <c:showLegendKey val="0"/>
              <c:showVal val="1"/>
              <c:showCatName val="0"/>
              <c:showSerName val="0"/>
              <c:showPercent val="0"/>
              <c:showBubbleSize val="0"/>
            </c:dLbl>
            <c:dLbl>
              <c:idx val="1"/>
              <c:layout>
                <c:manualLayout>
                  <c:x val="0.00478755236385398"/>
                  <c:y val="-0.00243615779934001"/>
                </c:manualLayout>
              </c:layout>
              <c:dLblPos val="ctr"/>
              <c:showLegendKey val="0"/>
              <c:showVal val="1"/>
              <c:showCatName val="0"/>
              <c:showSerName val="0"/>
              <c:showPercent val="0"/>
              <c:showBubbleSize val="0"/>
            </c:dLbl>
            <c:dLbl>
              <c:idx val="2"/>
              <c:layout>
                <c:manualLayout>
                  <c:x val="0.00718132854578097"/>
                  <c:y val="-0.00487231559868002"/>
                </c:manualLayout>
              </c:layout>
              <c:dLblPos val="ctr"/>
              <c:showLegendKey val="0"/>
              <c:showVal val="1"/>
              <c:showCatName val="0"/>
              <c:showSerName val="0"/>
              <c:showPercent val="0"/>
              <c:showBubbleSize val="0"/>
            </c:dLbl>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numRef>
              <c:f>'2.4'!$O$294:$Q$294</c:f>
              <c:numCache>
                <c:formatCode>General</c:formatCode>
                <c:ptCount val="3"/>
                <c:pt idx="0">
                  <c:v>2014.0</c:v>
                </c:pt>
                <c:pt idx="1">
                  <c:v>2012.0</c:v>
                </c:pt>
                <c:pt idx="2">
                  <c:v>2011.0</c:v>
                </c:pt>
              </c:numCache>
            </c:numRef>
          </c:cat>
          <c:val>
            <c:numRef>
              <c:f>'2.4'!$O$298:$Q$298</c:f>
              <c:numCache>
                <c:formatCode>0%</c:formatCode>
                <c:ptCount val="3"/>
                <c:pt idx="0">
                  <c:v>0.206</c:v>
                </c:pt>
                <c:pt idx="1">
                  <c:v>0.27</c:v>
                </c:pt>
                <c:pt idx="2">
                  <c:v>0.28</c:v>
                </c:pt>
              </c:numCache>
            </c:numRef>
          </c:val>
        </c:ser>
        <c:ser>
          <c:idx val="1"/>
          <c:order val="1"/>
          <c:tx>
            <c:strRef>
              <c:f>'2.4'!$N$297</c:f>
              <c:strCache>
                <c:ptCount val="1"/>
                <c:pt idx="0">
                  <c:v>Clara</c:v>
                </c:pt>
              </c:strCache>
            </c:strRef>
          </c:tx>
          <c:spPr>
            <a:solidFill>
              <a:srgbClr val="C3D69B"/>
            </a:solidFill>
            <a:ln>
              <a:solidFill>
                <a:sysClr val="window" lastClr="FFFFFF"/>
              </a:solidFill>
            </a:ln>
            <a:scene3d>
              <a:camera prst="orthographicFront"/>
              <a:lightRig rig="threePt" dir="t"/>
            </a:scene3d>
            <a:sp3d>
              <a:bevelT/>
              <a:bevelB/>
            </a:sp3d>
          </c:spPr>
          <c:invertIfNegative val="0"/>
          <c:dLbls>
            <c:dLbl>
              <c:idx val="0"/>
              <c:layout>
                <c:manualLayout>
                  <c:x val="0.00232452804389256"/>
                  <c:y val="0.0"/>
                </c:manualLayout>
              </c:layout>
              <c:dLblPos val="ctr"/>
              <c:showLegendKey val="0"/>
              <c:showVal val="1"/>
              <c:showCatName val="0"/>
              <c:showSerName val="0"/>
              <c:showPercent val="0"/>
              <c:showBubbleSize val="0"/>
            </c:dLbl>
            <c:txPr>
              <a:bodyPr/>
              <a:lstStyle/>
              <a:p>
                <a:pPr>
                  <a:defRPr>
                    <a:solidFill>
                      <a:sysClr val="windowText" lastClr="000000"/>
                    </a:solidFill>
                  </a:defRPr>
                </a:pPr>
                <a:endParaRPr lang="es-ES"/>
              </a:p>
            </c:txPr>
            <c:dLblPos val="ctr"/>
            <c:showLegendKey val="0"/>
            <c:showVal val="1"/>
            <c:showCatName val="0"/>
            <c:showSerName val="0"/>
            <c:showPercent val="0"/>
            <c:showBubbleSize val="0"/>
            <c:showLeaderLines val="0"/>
          </c:dLbls>
          <c:cat>
            <c:numRef>
              <c:f>'2.4'!$O$294:$Q$294</c:f>
              <c:numCache>
                <c:formatCode>General</c:formatCode>
                <c:ptCount val="3"/>
                <c:pt idx="0">
                  <c:v>2014.0</c:v>
                </c:pt>
                <c:pt idx="1">
                  <c:v>2012.0</c:v>
                </c:pt>
                <c:pt idx="2">
                  <c:v>2011.0</c:v>
                </c:pt>
              </c:numCache>
            </c:numRef>
          </c:cat>
          <c:val>
            <c:numRef>
              <c:f>'2.4'!$O$297:$Q$297</c:f>
              <c:numCache>
                <c:formatCode>0%</c:formatCode>
                <c:ptCount val="3"/>
                <c:pt idx="0">
                  <c:v>0.662</c:v>
                </c:pt>
                <c:pt idx="1">
                  <c:v>0.62</c:v>
                </c:pt>
                <c:pt idx="2">
                  <c:v>0.65</c:v>
                </c:pt>
              </c:numCache>
            </c:numRef>
          </c:val>
        </c:ser>
        <c:ser>
          <c:idx val="2"/>
          <c:order val="2"/>
          <c:tx>
            <c:strRef>
              <c:f>'2.4'!$N$296</c:f>
              <c:strCache>
                <c:ptCount val="1"/>
                <c:pt idx="0">
                  <c:v>Ni clara ni muy clara</c:v>
                </c:pt>
              </c:strCache>
            </c:strRef>
          </c:tx>
          <c:spPr>
            <a:solidFill>
              <a:srgbClr val="FFC000"/>
            </a:solidFill>
            <a:ln>
              <a:solidFill>
                <a:sysClr val="window" lastClr="FFFFFF"/>
              </a:solidFill>
            </a:ln>
            <a:scene3d>
              <a:camera prst="orthographicFront"/>
              <a:lightRig rig="threePt" dir="t"/>
            </a:scene3d>
            <a:sp3d>
              <a:bevelT/>
              <a:bevelB/>
            </a:sp3d>
          </c:spPr>
          <c:invertIfNegative val="0"/>
          <c:dLbls>
            <c:dLbl>
              <c:idx val="0"/>
              <c:layout>
                <c:manualLayout>
                  <c:x val="-0.00678343431926367"/>
                  <c:y val="0.00243615779934001"/>
                </c:manualLayout>
              </c:layout>
              <c:dLblPos val="ctr"/>
              <c:showLegendKey val="0"/>
              <c:showVal val="1"/>
              <c:showCatName val="0"/>
              <c:showSerName val="0"/>
              <c:showPercent val="0"/>
              <c:showBubbleSize val="0"/>
            </c:dLbl>
            <c:txPr>
              <a:bodyPr/>
              <a:lstStyle/>
              <a:p>
                <a:pPr>
                  <a:defRPr>
                    <a:solidFill>
                      <a:sysClr val="windowText" lastClr="000000"/>
                    </a:solidFill>
                  </a:defRPr>
                </a:pPr>
                <a:endParaRPr lang="es-ES"/>
              </a:p>
            </c:txPr>
            <c:dLblPos val="ctr"/>
            <c:showLegendKey val="0"/>
            <c:showVal val="1"/>
            <c:showCatName val="0"/>
            <c:showSerName val="0"/>
            <c:showPercent val="0"/>
            <c:showBubbleSize val="0"/>
            <c:showLeaderLines val="0"/>
          </c:dLbls>
          <c:cat>
            <c:numRef>
              <c:f>'2.4'!$O$294:$Q$294</c:f>
              <c:numCache>
                <c:formatCode>General</c:formatCode>
                <c:ptCount val="3"/>
                <c:pt idx="0">
                  <c:v>2014.0</c:v>
                </c:pt>
                <c:pt idx="1">
                  <c:v>2012.0</c:v>
                </c:pt>
                <c:pt idx="2">
                  <c:v>2011.0</c:v>
                </c:pt>
              </c:numCache>
            </c:numRef>
          </c:cat>
          <c:val>
            <c:numRef>
              <c:f>'2.4'!$O$296:$Q$296</c:f>
              <c:numCache>
                <c:formatCode>0%</c:formatCode>
                <c:ptCount val="3"/>
                <c:pt idx="0">
                  <c:v>0.078</c:v>
                </c:pt>
                <c:pt idx="1">
                  <c:v>0.09</c:v>
                </c:pt>
                <c:pt idx="2">
                  <c:v>0.07</c:v>
                </c:pt>
              </c:numCache>
            </c:numRef>
          </c:val>
        </c:ser>
        <c:ser>
          <c:idx val="3"/>
          <c:order val="3"/>
          <c:tx>
            <c:strRef>
              <c:f>'2.4'!$N$295</c:f>
              <c:strCache>
                <c:ptCount val="1"/>
                <c:pt idx="0">
                  <c:v>Poco clara</c:v>
                </c:pt>
              </c:strCache>
            </c:strRef>
          </c:tx>
          <c:spPr>
            <a:solidFill>
              <a:srgbClr val="D99694"/>
            </a:solidFill>
            <a:ln>
              <a:solidFill>
                <a:sysClr val="window" lastClr="FFFFFF"/>
              </a:solidFill>
            </a:ln>
            <a:scene3d>
              <a:camera prst="orthographicFront"/>
              <a:lightRig rig="threePt" dir="t"/>
            </a:scene3d>
            <a:sp3d>
              <a:bevelT/>
              <a:bevelB/>
            </a:sp3d>
          </c:spPr>
          <c:invertIfNegative val="0"/>
          <c:dLbls>
            <c:dLbl>
              <c:idx val="1"/>
              <c:layout>
                <c:manualLayout>
                  <c:x val="0.00718132854578097"/>
                  <c:y val="0.00487193195178249"/>
                </c:manualLayout>
              </c:layout>
              <c:dLblPos val="ctr"/>
              <c:showLegendKey val="0"/>
              <c:showVal val="1"/>
              <c:showCatName val="0"/>
              <c:showSerName val="0"/>
              <c:showPercent val="0"/>
              <c:showBubbleSize val="0"/>
            </c:dLbl>
            <c:dLblPos val="ctr"/>
            <c:showLegendKey val="0"/>
            <c:showVal val="1"/>
            <c:showCatName val="0"/>
            <c:showSerName val="0"/>
            <c:showPercent val="0"/>
            <c:showBubbleSize val="0"/>
            <c:showLeaderLines val="0"/>
          </c:dLbls>
          <c:cat>
            <c:numRef>
              <c:f>'2.4'!$O$294:$Q$294</c:f>
              <c:numCache>
                <c:formatCode>General</c:formatCode>
                <c:ptCount val="3"/>
                <c:pt idx="0">
                  <c:v>2014.0</c:v>
                </c:pt>
                <c:pt idx="1">
                  <c:v>2012.0</c:v>
                </c:pt>
                <c:pt idx="2">
                  <c:v>2011.0</c:v>
                </c:pt>
              </c:numCache>
            </c:numRef>
          </c:cat>
          <c:val>
            <c:numRef>
              <c:f>'2.4'!$O$295:$Q$295</c:f>
              <c:numCache>
                <c:formatCode>0%</c:formatCode>
                <c:ptCount val="3"/>
                <c:pt idx="0">
                  <c:v>0.054</c:v>
                </c:pt>
                <c:pt idx="1">
                  <c:v>0.01</c:v>
                </c:pt>
              </c:numCache>
            </c:numRef>
          </c:val>
        </c:ser>
        <c:ser>
          <c:idx val="4"/>
          <c:order val="4"/>
          <c:tx>
            <c:strRef>
              <c:f>'2.4'!$N$299</c:f>
              <c:strCache>
                <c:ptCount val="1"/>
                <c:pt idx="0">
                  <c:v>No sabe</c:v>
                </c:pt>
              </c:strCache>
            </c:strRef>
          </c:tx>
          <c:spPr>
            <a:solidFill>
              <a:sysClr val="window" lastClr="FFFFFF">
                <a:lumMod val="75000"/>
              </a:sysClr>
            </a:solidFill>
            <a:ln>
              <a:solidFill>
                <a:sysClr val="window" lastClr="FFFFFF"/>
              </a:solidFill>
            </a:ln>
            <a:scene3d>
              <a:camera prst="orthographicFront"/>
              <a:lightRig rig="threePt" dir="t"/>
            </a:scene3d>
            <a:sp3d>
              <a:bevelT/>
              <a:bevelB/>
            </a:sp3d>
          </c:spPr>
          <c:invertIfNegative val="0"/>
          <c:dPt>
            <c:idx val="0"/>
            <c:invertIfNegative val="0"/>
            <c:bubble3D val="0"/>
          </c:dPt>
          <c:dLbls>
            <c:dLbl>
              <c:idx val="0"/>
              <c:delete val="1"/>
            </c:dLbl>
            <c:dLbl>
              <c:idx val="1"/>
              <c:layout>
                <c:manualLayout>
                  <c:x val="0.00478755236385398"/>
                  <c:y val="3.48924820658668E-19"/>
                </c:manualLayout>
              </c:layout>
              <c:showLegendKey val="0"/>
              <c:showVal val="1"/>
              <c:showCatName val="0"/>
              <c:showSerName val="0"/>
              <c:showPercent val="0"/>
              <c:showBubbleSize val="0"/>
            </c:dLbl>
            <c:dLbl>
              <c:idx val="2"/>
              <c:showLegendKey val="0"/>
              <c:showVal val="1"/>
              <c:showCatName val="0"/>
              <c:showSerName val="0"/>
              <c:showPercent val="0"/>
              <c:showBubbleSize val="0"/>
            </c:dLbl>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numRef>
              <c:f>'2.4'!$O$294:$Q$294</c:f>
              <c:numCache>
                <c:formatCode>General</c:formatCode>
                <c:ptCount val="3"/>
                <c:pt idx="0">
                  <c:v>2014.0</c:v>
                </c:pt>
                <c:pt idx="1">
                  <c:v>2012.0</c:v>
                </c:pt>
                <c:pt idx="2">
                  <c:v>2011.0</c:v>
                </c:pt>
              </c:numCache>
            </c:numRef>
          </c:cat>
          <c:val>
            <c:numRef>
              <c:f>'2.4'!$O$299:$Q$299</c:f>
              <c:numCache>
                <c:formatCode>0%</c:formatCode>
                <c:ptCount val="3"/>
                <c:pt idx="0">
                  <c:v>0.0</c:v>
                </c:pt>
                <c:pt idx="1">
                  <c:v>0.01</c:v>
                </c:pt>
              </c:numCache>
            </c:numRef>
          </c:val>
        </c:ser>
        <c:dLbls>
          <c:dLblPos val="ctr"/>
          <c:showLegendKey val="0"/>
          <c:showVal val="1"/>
          <c:showCatName val="0"/>
          <c:showSerName val="0"/>
          <c:showPercent val="0"/>
          <c:showBubbleSize val="0"/>
        </c:dLbls>
        <c:gapWidth val="100"/>
        <c:overlap val="100"/>
        <c:axId val="-2012032792"/>
        <c:axId val="-2012036616"/>
      </c:barChart>
      <c:catAx>
        <c:axId val="-2012032792"/>
        <c:scaling>
          <c:orientation val="minMax"/>
        </c:scaling>
        <c:delete val="0"/>
        <c:axPos val="b"/>
        <c:numFmt formatCode="General" sourceLinked="1"/>
        <c:majorTickMark val="out"/>
        <c:minorTickMark val="none"/>
        <c:tickLblPos val="nextTo"/>
        <c:crossAx val="-2012036616"/>
        <c:crosses val="autoZero"/>
        <c:auto val="1"/>
        <c:lblAlgn val="ctr"/>
        <c:lblOffset val="100"/>
        <c:noMultiLvlLbl val="0"/>
      </c:catAx>
      <c:valAx>
        <c:axId val="-2012036616"/>
        <c:scaling>
          <c:orientation val="minMax"/>
        </c:scaling>
        <c:delete val="1"/>
        <c:axPos val="l"/>
        <c:numFmt formatCode="0%" sourceLinked="1"/>
        <c:majorTickMark val="out"/>
        <c:minorTickMark val="none"/>
        <c:tickLblPos val="nextTo"/>
        <c:crossAx val="-2012032792"/>
        <c:crosses val="autoZero"/>
        <c:crossBetween val="between"/>
      </c:valAx>
      <c:spPr>
        <a:noFill/>
        <a:ln w="25400">
          <a:noFill/>
        </a:ln>
      </c:spPr>
    </c:plotArea>
    <c:legend>
      <c:legendPos val="r"/>
      <c:layout>
        <c:manualLayout>
          <c:xMode val="edge"/>
          <c:yMode val="edge"/>
          <c:x val="0.63949023933681"/>
          <c:y val="0.0462575909110608"/>
          <c:w val="0.19983737799171"/>
          <c:h val="0.861112361682692"/>
        </c:manualLayout>
      </c:layout>
      <c:overlay val="0"/>
    </c:legend>
    <c:plotVisOnly val="1"/>
    <c:dispBlanksAs val="gap"/>
    <c:showDLblsOverMax val="0"/>
  </c:chart>
  <c:txPr>
    <a:bodyPr/>
    <a:lstStyle/>
    <a:p>
      <a:pPr>
        <a:defRPr sz="1200">
          <a:latin typeface="Trebuchet MS" pitchFamily="34" charset="0"/>
        </a:defRPr>
      </a:pPr>
      <a:endParaRPr lang="es-ES"/>
    </a:p>
  </c:txPr>
  <c:externalData r:id="rId2">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506510902005364"/>
          <c:y val="0.0172008086509306"/>
          <c:w val="0.433268348650249"/>
          <c:h val="0.904592913717521"/>
        </c:manualLayout>
      </c:layout>
      <c:barChart>
        <c:barDir val="col"/>
        <c:grouping val="percentStacked"/>
        <c:varyColors val="0"/>
        <c:ser>
          <c:idx val="4"/>
          <c:order val="0"/>
          <c:tx>
            <c:strRef>
              <c:f>'2.4'!$N$311</c:f>
              <c:strCache>
                <c:ptCount val="1"/>
                <c:pt idx="0">
                  <c:v>Muy buena</c:v>
                </c:pt>
              </c:strCache>
            </c:strRef>
          </c:tx>
          <c:spPr>
            <a:solidFill>
              <a:srgbClr val="4F6228"/>
            </a:solidFill>
            <a:scene3d>
              <a:camera prst="orthographicFront"/>
              <a:lightRig rig="threePt" dir="t"/>
            </a:scene3d>
            <a:sp3d>
              <a:bevelT/>
              <a:bevelB/>
            </a:sp3d>
          </c:spPr>
          <c:invertIfNegative val="0"/>
          <c:dPt>
            <c:idx val="0"/>
            <c:invertIfNegative val="0"/>
            <c:bubble3D val="0"/>
          </c:dPt>
          <c:dLbls>
            <c:dLbl>
              <c:idx val="0"/>
              <c:layout>
                <c:manualLayout>
                  <c:x val="-0.0026359163550295"/>
                  <c:y val="-0.00987826490036989"/>
                </c:manualLayout>
              </c:layout>
              <c:dLblPos val="ctr"/>
              <c:showLegendKey val="0"/>
              <c:showVal val="1"/>
              <c:showCatName val="0"/>
              <c:showSerName val="0"/>
              <c:showPercent val="0"/>
              <c:showBubbleSize val="0"/>
            </c:dLbl>
            <c:dLbl>
              <c:idx val="1"/>
              <c:showLegendKey val="0"/>
              <c:showVal val="1"/>
              <c:showCatName val="0"/>
              <c:showSerName val="0"/>
              <c:showPercent val="0"/>
              <c:showBubbleSize val="0"/>
            </c:dLbl>
            <c:dLbl>
              <c:idx val="2"/>
              <c:showLegendKey val="0"/>
              <c:showVal val="1"/>
              <c:showCatName val="0"/>
              <c:showSerName val="0"/>
              <c:showPercent val="0"/>
              <c:showBubbleSize val="0"/>
            </c:dLbl>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strRef>
              <c:f>'2.4'!$O$306:$R$306</c:f>
              <c:strCache>
                <c:ptCount val="4"/>
                <c:pt idx="0">
                  <c:v>Evaluación general</c:v>
                </c:pt>
                <c:pt idx="1">
                  <c:v>Utilidad información</c:v>
                </c:pt>
                <c:pt idx="2">
                  <c:v>Claridad información</c:v>
                </c:pt>
                <c:pt idx="3">
                  <c:v>Actualidad información</c:v>
                </c:pt>
              </c:strCache>
            </c:strRef>
          </c:cat>
          <c:val>
            <c:numRef>
              <c:f>'2.4'!$O$311:$R$311</c:f>
              <c:numCache>
                <c:formatCode>0%</c:formatCode>
                <c:ptCount val="4"/>
                <c:pt idx="0">
                  <c:v>0.185</c:v>
                </c:pt>
                <c:pt idx="1">
                  <c:v>0.269</c:v>
                </c:pt>
                <c:pt idx="2">
                  <c:v>0.206</c:v>
                </c:pt>
                <c:pt idx="3">
                  <c:v>0.246</c:v>
                </c:pt>
              </c:numCache>
            </c:numRef>
          </c:val>
        </c:ser>
        <c:ser>
          <c:idx val="0"/>
          <c:order val="1"/>
          <c:tx>
            <c:strRef>
              <c:f>'2.4'!$N$310</c:f>
              <c:strCache>
                <c:ptCount val="1"/>
                <c:pt idx="0">
                  <c:v>Buena</c:v>
                </c:pt>
              </c:strCache>
            </c:strRef>
          </c:tx>
          <c:spPr>
            <a:solidFill>
              <a:srgbClr val="C3D69B"/>
            </a:solidFill>
            <a:ln>
              <a:solidFill>
                <a:sysClr val="window" lastClr="FFFFFF"/>
              </a:solidFill>
            </a:ln>
            <a:scene3d>
              <a:camera prst="orthographicFront"/>
              <a:lightRig rig="threePt" dir="t"/>
            </a:scene3d>
            <a:sp3d>
              <a:bevelT/>
              <a:bevelB/>
            </a:sp3d>
          </c:spPr>
          <c:invertIfNegative val="0"/>
          <c:dLbls>
            <c:dLbl>
              <c:idx val="0"/>
              <c:layout>
                <c:manualLayout>
                  <c:x val="0.00379479495045166"/>
                  <c:y val="0.0020835863005064"/>
                </c:manualLayout>
              </c:layout>
              <c:dLblPos val="ctr"/>
              <c:showLegendKey val="0"/>
              <c:showVal val="1"/>
              <c:showCatName val="0"/>
              <c:showSerName val="0"/>
              <c:showPercent val="0"/>
              <c:showBubbleSize val="0"/>
            </c:dLbl>
            <c:dLbl>
              <c:idx val="1"/>
              <c:layout>
                <c:manualLayout>
                  <c:x val="0.00478755236385398"/>
                  <c:y val="-0.00243615779934001"/>
                </c:manualLayout>
              </c:layout>
              <c:dLblPos val="ctr"/>
              <c:showLegendKey val="0"/>
              <c:showVal val="1"/>
              <c:showCatName val="0"/>
              <c:showSerName val="0"/>
              <c:showPercent val="0"/>
              <c:showBubbleSize val="0"/>
            </c:dLbl>
            <c:dLbl>
              <c:idx val="2"/>
              <c:layout>
                <c:manualLayout>
                  <c:x val="0.00718132854578097"/>
                  <c:y val="-0.00487231559868002"/>
                </c:manualLayout>
              </c:layout>
              <c:dLblPos val="ctr"/>
              <c:showLegendKey val="0"/>
              <c:showVal val="1"/>
              <c:showCatName val="0"/>
              <c:showSerName val="0"/>
              <c:showPercent val="0"/>
              <c:showBubbleSize val="0"/>
            </c:dLbl>
            <c:txPr>
              <a:bodyPr/>
              <a:lstStyle/>
              <a:p>
                <a:pPr>
                  <a:defRPr>
                    <a:solidFill>
                      <a:sysClr val="windowText" lastClr="000000"/>
                    </a:solidFill>
                  </a:defRPr>
                </a:pPr>
                <a:endParaRPr lang="es-ES"/>
              </a:p>
            </c:txPr>
            <c:dLblPos val="ctr"/>
            <c:showLegendKey val="0"/>
            <c:showVal val="1"/>
            <c:showCatName val="0"/>
            <c:showSerName val="0"/>
            <c:showPercent val="0"/>
            <c:showBubbleSize val="0"/>
            <c:showLeaderLines val="0"/>
          </c:dLbls>
          <c:cat>
            <c:strRef>
              <c:f>'2.4'!$O$306:$R$306</c:f>
              <c:strCache>
                <c:ptCount val="4"/>
                <c:pt idx="0">
                  <c:v>Evaluación general</c:v>
                </c:pt>
                <c:pt idx="1">
                  <c:v>Utilidad información</c:v>
                </c:pt>
                <c:pt idx="2">
                  <c:v>Claridad información</c:v>
                </c:pt>
                <c:pt idx="3">
                  <c:v>Actualidad información</c:v>
                </c:pt>
              </c:strCache>
            </c:strRef>
          </c:cat>
          <c:val>
            <c:numRef>
              <c:f>'2.4'!$O$310:$R$310</c:f>
              <c:numCache>
                <c:formatCode>0%</c:formatCode>
                <c:ptCount val="4"/>
                <c:pt idx="0">
                  <c:v>0.625</c:v>
                </c:pt>
                <c:pt idx="1">
                  <c:v>0.688</c:v>
                </c:pt>
                <c:pt idx="2">
                  <c:v>0.662</c:v>
                </c:pt>
                <c:pt idx="3">
                  <c:v>0.674</c:v>
                </c:pt>
              </c:numCache>
            </c:numRef>
          </c:val>
        </c:ser>
        <c:ser>
          <c:idx val="1"/>
          <c:order val="2"/>
          <c:tx>
            <c:strRef>
              <c:f>'2.4'!$N$309</c:f>
              <c:strCache>
                <c:ptCount val="1"/>
                <c:pt idx="0">
                  <c:v>Ni buena ni mala</c:v>
                </c:pt>
              </c:strCache>
            </c:strRef>
          </c:tx>
          <c:spPr>
            <a:solidFill>
              <a:srgbClr val="FFC000"/>
            </a:solidFill>
            <a:ln>
              <a:solidFill>
                <a:sysClr val="window" lastClr="FFFFFF"/>
              </a:solidFill>
            </a:ln>
            <a:scene3d>
              <a:camera prst="orthographicFront"/>
              <a:lightRig rig="threePt" dir="t"/>
            </a:scene3d>
            <a:sp3d>
              <a:bevelT/>
              <a:bevelB/>
            </a:sp3d>
          </c:spPr>
          <c:invertIfNegative val="0"/>
          <c:dLbls>
            <c:dLbl>
              <c:idx val="0"/>
              <c:layout>
                <c:manualLayout>
                  <c:x val="0.00232452804389256"/>
                  <c:y val="0.0"/>
                </c:manualLayout>
              </c:layout>
              <c:dLblPos val="ctr"/>
              <c:showLegendKey val="0"/>
              <c:showVal val="1"/>
              <c:showCatName val="0"/>
              <c:showSerName val="0"/>
              <c:showPercent val="0"/>
              <c:showBubbleSize val="0"/>
            </c:dLbl>
            <c:txPr>
              <a:bodyPr/>
              <a:lstStyle/>
              <a:p>
                <a:pPr>
                  <a:defRPr>
                    <a:solidFill>
                      <a:sysClr val="windowText" lastClr="000000"/>
                    </a:solidFill>
                  </a:defRPr>
                </a:pPr>
                <a:endParaRPr lang="es-ES"/>
              </a:p>
            </c:txPr>
            <c:dLblPos val="ctr"/>
            <c:showLegendKey val="0"/>
            <c:showVal val="1"/>
            <c:showCatName val="0"/>
            <c:showSerName val="0"/>
            <c:showPercent val="0"/>
            <c:showBubbleSize val="0"/>
            <c:showLeaderLines val="0"/>
          </c:dLbls>
          <c:cat>
            <c:strRef>
              <c:f>'2.4'!$O$306:$R$306</c:f>
              <c:strCache>
                <c:ptCount val="4"/>
                <c:pt idx="0">
                  <c:v>Evaluación general</c:v>
                </c:pt>
                <c:pt idx="1">
                  <c:v>Utilidad información</c:v>
                </c:pt>
                <c:pt idx="2">
                  <c:v>Claridad información</c:v>
                </c:pt>
                <c:pt idx="3">
                  <c:v>Actualidad información</c:v>
                </c:pt>
              </c:strCache>
            </c:strRef>
          </c:cat>
          <c:val>
            <c:numRef>
              <c:f>'2.4'!$O$309:$R$309</c:f>
              <c:numCache>
                <c:formatCode>0%</c:formatCode>
                <c:ptCount val="4"/>
                <c:pt idx="0">
                  <c:v>0.144</c:v>
                </c:pt>
                <c:pt idx="1">
                  <c:v>0.019</c:v>
                </c:pt>
                <c:pt idx="2">
                  <c:v>0.078</c:v>
                </c:pt>
                <c:pt idx="3">
                  <c:v>0.053</c:v>
                </c:pt>
              </c:numCache>
            </c:numRef>
          </c:val>
        </c:ser>
        <c:ser>
          <c:idx val="2"/>
          <c:order val="3"/>
          <c:tx>
            <c:strRef>
              <c:f>'2.4'!$N$308</c:f>
              <c:strCache>
                <c:ptCount val="1"/>
                <c:pt idx="0">
                  <c:v>Mala</c:v>
                </c:pt>
              </c:strCache>
            </c:strRef>
          </c:tx>
          <c:spPr>
            <a:solidFill>
              <a:srgbClr val="D99694"/>
            </a:solidFill>
            <a:ln>
              <a:solidFill>
                <a:sysClr val="window" lastClr="FFFFFF"/>
              </a:solidFill>
            </a:ln>
            <a:scene3d>
              <a:camera prst="orthographicFront"/>
              <a:lightRig rig="threePt" dir="t"/>
            </a:scene3d>
            <a:sp3d>
              <a:bevelT/>
              <a:bevelB/>
            </a:sp3d>
          </c:spPr>
          <c:invertIfNegative val="0"/>
          <c:dLbls>
            <c:dLbl>
              <c:idx val="0"/>
              <c:layout>
                <c:manualLayout>
                  <c:x val="-0.00678343431926367"/>
                  <c:y val="0.00243615779934001"/>
                </c:manualLayout>
              </c:layout>
              <c:dLblPos val="ctr"/>
              <c:showLegendKey val="0"/>
              <c:showVal val="1"/>
              <c:showCatName val="0"/>
              <c:showSerName val="0"/>
              <c:showPercent val="0"/>
              <c:showBubbleSize val="0"/>
            </c:dLbl>
            <c:dLbl>
              <c:idx val="1"/>
              <c:layout>
                <c:manualLayout>
                  <c:x val="0.0"/>
                  <c:y val="-0.00243615779934001"/>
                </c:manualLayout>
              </c:layout>
              <c:dLblPos val="ctr"/>
              <c:showLegendKey val="0"/>
              <c:showVal val="1"/>
              <c:showCatName val="0"/>
              <c:showSerName val="0"/>
              <c:showPercent val="0"/>
              <c:showBubbleSize val="0"/>
            </c:dLbl>
            <c:dLbl>
              <c:idx val="3"/>
              <c:layout>
                <c:manualLayout>
                  <c:x val="0.00212221732608304"/>
                  <c:y val="0.00487231559868002"/>
                </c:manualLayout>
              </c:layout>
              <c:dLblPos val="ctr"/>
              <c:showLegendKey val="0"/>
              <c:showVal val="1"/>
              <c:showCatName val="0"/>
              <c:showSerName val="0"/>
              <c:showPercent val="0"/>
              <c:showBubbleSize val="0"/>
            </c:dLbl>
            <c:txPr>
              <a:bodyPr/>
              <a:lstStyle/>
              <a:p>
                <a:pPr>
                  <a:defRPr>
                    <a:solidFill>
                      <a:sysClr val="windowText" lastClr="000000"/>
                    </a:solidFill>
                  </a:defRPr>
                </a:pPr>
                <a:endParaRPr lang="es-ES"/>
              </a:p>
            </c:txPr>
            <c:dLblPos val="ctr"/>
            <c:showLegendKey val="0"/>
            <c:showVal val="1"/>
            <c:showCatName val="0"/>
            <c:showSerName val="0"/>
            <c:showPercent val="0"/>
            <c:showBubbleSize val="0"/>
            <c:showLeaderLines val="0"/>
          </c:dLbls>
          <c:cat>
            <c:strRef>
              <c:f>'2.4'!$O$306:$R$306</c:f>
              <c:strCache>
                <c:ptCount val="4"/>
                <c:pt idx="0">
                  <c:v>Evaluación general</c:v>
                </c:pt>
                <c:pt idx="1">
                  <c:v>Utilidad información</c:v>
                </c:pt>
                <c:pt idx="2">
                  <c:v>Claridad información</c:v>
                </c:pt>
                <c:pt idx="3">
                  <c:v>Actualidad información</c:v>
                </c:pt>
              </c:strCache>
            </c:strRef>
          </c:cat>
          <c:val>
            <c:numRef>
              <c:f>'2.4'!$O$308:$R$308</c:f>
              <c:numCache>
                <c:formatCode>0%</c:formatCode>
                <c:ptCount val="4"/>
                <c:pt idx="0">
                  <c:v>0.031</c:v>
                </c:pt>
                <c:pt idx="1">
                  <c:v>0.024</c:v>
                </c:pt>
                <c:pt idx="2">
                  <c:v>0.054</c:v>
                </c:pt>
                <c:pt idx="3">
                  <c:v>0.017</c:v>
                </c:pt>
              </c:numCache>
            </c:numRef>
          </c:val>
        </c:ser>
        <c:ser>
          <c:idx val="3"/>
          <c:order val="4"/>
          <c:tx>
            <c:strRef>
              <c:f>'2.4'!$N$307</c:f>
              <c:strCache>
                <c:ptCount val="1"/>
                <c:pt idx="0">
                  <c:v>Muy mala</c:v>
                </c:pt>
              </c:strCache>
            </c:strRef>
          </c:tx>
          <c:spPr>
            <a:solidFill>
              <a:srgbClr val="C00000"/>
            </a:solidFill>
          </c:spPr>
          <c:invertIfNegative val="0"/>
          <c:dLbls>
            <c:dLbl>
              <c:idx val="1"/>
              <c:delete val="1"/>
            </c:dLbl>
            <c:dLbl>
              <c:idx val="2"/>
              <c:delete val="1"/>
            </c:dLbl>
            <c:dLbl>
              <c:idx val="3"/>
              <c:delete val="1"/>
            </c:dLbl>
            <c:dLblPos val="ctr"/>
            <c:showLegendKey val="0"/>
            <c:showVal val="1"/>
            <c:showCatName val="0"/>
            <c:showSerName val="0"/>
            <c:showPercent val="0"/>
            <c:showBubbleSize val="0"/>
            <c:showLeaderLines val="0"/>
          </c:dLbls>
          <c:cat>
            <c:strRef>
              <c:f>'2.4'!$O$306:$R$306</c:f>
              <c:strCache>
                <c:ptCount val="4"/>
                <c:pt idx="0">
                  <c:v>Evaluación general</c:v>
                </c:pt>
                <c:pt idx="1">
                  <c:v>Utilidad información</c:v>
                </c:pt>
                <c:pt idx="2">
                  <c:v>Claridad información</c:v>
                </c:pt>
                <c:pt idx="3">
                  <c:v>Actualidad información</c:v>
                </c:pt>
              </c:strCache>
            </c:strRef>
          </c:cat>
          <c:val>
            <c:numRef>
              <c:f>'2.4'!$O$307:$R$307</c:f>
              <c:numCache>
                <c:formatCode>0%</c:formatCode>
                <c:ptCount val="4"/>
                <c:pt idx="0">
                  <c:v>0.01</c:v>
                </c:pt>
                <c:pt idx="1">
                  <c:v>0.0</c:v>
                </c:pt>
                <c:pt idx="2">
                  <c:v>0.0</c:v>
                </c:pt>
                <c:pt idx="3">
                  <c:v>0.0</c:v>
                </c:pt>
              </c:numCache>
            </c:numRef>
          </c:val>
        </c:ser>
        <c:ser>
          <c:idx val="5"/>
          <c:order val="5"/>
          <c:tx>
            <c:strRef>
              <c:f>'2.4'!$N$312</c:f>
              <c:strCache>
                <c:ptCount val="1"/>
                <c:pt idx="0">
                  <c:v>No sabe</c:v>
                </c:pt>
              </c:strCache>
            </c:strRef>
          </c:tx>
          <c:spPr>
            <a:solidFill>
              <a:sysClr val="window" lastClr="FFFFFF">
                <a:lumMod val="65000"/>
              </a:sysClr>
            </a:solidFill>
            <a:ln>
              <a:solidFill>
                <a:sysClr val="window" lastClr="FFFFFF"/>
              </a:solidFill>
            </a:ln>
          </c:spPr>
          <c:invertIfNegative val="0"/>
          <c:dLbls>
            <c:dLbl>
              <c:idx val="0"/>
              <c:layout>
                <c:manualLayout>
                  <c:x val="0.0320875104356013"/>
                  <c:y val="0.0"/>
                </c:manualLayout>
              </c:layout>
              <c:dLblPos val="ctr"/>
              <c:showLegendKey val="0"/>
              <c:showVal val="1"/>
              <c:showCatName val="0"/>
              <c:showSerName val="0"/>
              <c:showPercent val="0"/>
              <c:showBubbleSize val="0"/>
            </c:dLbl>
            <c:dLbl>
              <c:idx val="1"/>
              <c:delete val="1"/>
            </c:dLbl>
            <c:dLbl>
              <c:idx val="2"/>
              <c:delete val="1"/>
            </c:dLbl>
            <c:dLbl>
              <c:idx val="3"/>
              <c:layout>
                <c:manualLayout>
                  <c:x val="0.0257157474447847"/>
                  <c:y val="0.0"/>
                </c:manualLayout>
              </c:layout>
              <c:dLblPos val="ctr"/>
              <c:showLegendKey val="0"/>
              <c:showVal val="1"/>
              <c:showCatName val="0"/>
              <c:showSerName val="0"/>
              <c:showPercent val="0"/>
              <c:showBubbleSize val="0"/>
            </c:dLbl>
            <c:dLblPos val="ctr"/>
            <c:showLegendKey val="0"/>
            <c:showVal val="1"/>
            <c:showCatName val="0"/>
            <c:showSerName val="0"/>
            <c:showPercent val="0"/>
            <c:showBubbleSize val="0"/>
            <c:showLeaderLines val="0"/>
          </c:dLbls>
          <c:cat>
            <c:strRef>
              <c:f>'2.4'!$O$306:$R$306</c:f>
              <c:strCache>
                <c:ptCount val="4"/>
                <c:pt idx="0">
                  <c:v>Evaluación general</c:v>
                </c:pt>
                <c:pt idx="1">
                  <c:v>Utilidad información</c:v>
                </c:pt>
                <c:pt idx="2">
                  <c:v>Claridad información</c:v>
                </c:pt>
                <c:pt idx="3">
                  <c:v>Actualidad información</c:v>
                </c:pt>
              </c:strCache>
            </c:strRef>
          </c:cat>
          <c:val>
            <c:numRef>
              <c:f>'2.4'!$O$312:$R$312</c:f>
              <c:numCache>
                <c:formatCode>0%</c:formatCode>
                <c:ptCount val="4"/>
                <c:pt idx="0">
                  <c:v>0.005</c:v>
                </c:pt>
                <c:pt idx="1">
                  <c:v>0.0</c:v>
                </c:pt>
                <c:pt idx="2">
                  <c:v>0.0</c:v>
                </c:pt>
                <c:pt idx="3">
                  <c:v>0.009</c:v>
                </c:pt>
              </c:numCache>
            </c:numRef>
          </c:val>
        </c:ser>
        <c:dLbls>
          <c:dLblPos val="ctr"/>
          <c:showLegendKey val="0"/>
          <c:showVal val="1"/>
          <c:showCatName val="0"/>
          <c:showSerName val="0"/>
          <c:showPercent val="0"/>
          <c:showBubbleSize val="0"/>
        </c:dLbls>
        <c:gapWidth val="100"/>
        <c:overlap val="100"/>
        <c:axId val="-2010252520"/>
        <c:axId val="-2010249480"/>
      </c:barChart>
      <c:catAx>
        <c:axId val="-2010252520"/>
        <c:scaling>
          <c:orientation val="minMax"/>
        </c:scaling>
        <c:delete val="0"/>
        <c:axPos val="b"/>
        <c:numFmt formatCode="General" sourceLinked="1"/>
        <c:majorTickMark val="out"/>
        <c:minorTickMark val="none"/>
        <c:tickLblPos val="nextTo"/>
        <c:crossAx val="-2010249480"/>
        <c:crosses val="autoZero"/>
        <c:auto val="1"/>
        <c:lblAlgn val="ctr"/>
        <c:lblOffset val="100"/>
        <c:noMultiLvlLbl val="0"/>
      </c:catAx>
      <c:valAx>
        <c:axId val="-2010249480"/>
        <c:scaling>
          <c:orientation val="minMax"/>
        </c:scaling>
        <c:delete val="1"/>
        <c:axPos val="l"/>
        <c:numFmt formatCode="0%" sourceLinked="1"/>
        <c:majorTickMark val="out"/>
        <c:minorTickMark val="none"/>
        <c:tickLblPos val="nextTo"/>
        <c:crossAx val="-2010252520"/>
        <c:crosses val="autoZero"/>
        <c:crossBetween val="between"/>
      </c:valAx>
      <c:spPr>
        <a:noFill/>
        <a:ln w="25400">
          <a:noFill/>
        </a:ln>
      </c:spPr>
    </c:plotArea>
    <c:legend>
      <c:legendPos val="r"/>
      <c:layout>
        <c:manualLayout>
          <c:xMode val="edge"/>
          <c:yMode val="edge"/>
          <c:x val="0.630278901811604"/>
          <c:y val="0.0365895094332483"/>
          <c:w val="0.231739614962936"/>
          <c:h val="0.837501931427238"/>
        </c:manualLayout>
      </c:layout>
      <c:overlay val="0"/>
    </c:legend>
    <c:plotVisOnly val="1"/>
    <c:dispBlanksAs val="gap"/>
    <c:showDLblsOverMax val="0"/>
  </c:chart>
  <c:txPr>
    <a:bodyPr/>
    <a:lstStyle/>
    <a:p>
      <a:pPr>
        <a:defRPr sz="1200">
          <a:latin typeface="Trebuchet MS" pitchFamily="34" charset="0"/>
        </a:defRPr>
      </a:pPr>
      <a:endParaRPr lang="es-ES"/>
    </a:p>
  </c:txPr>
  <c:externalData r:id="rId2">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scatterChart>
        <c:scatterStyle val="lineMarker"/>
        <c:varyColors val="0"/>
        <c:ser>
          <c:idx val="0"/>
          <c:order val="0"/>
          <c:spPr>
            <a:ln w="28575">
              <a:noFill/>
            </a:ln>
          </c:spPr>
          <c:marker>
            <c:symbol val="circle"/>
            <c:size val="7"/>
            <c:spPr>
              <a:solidFill>
                <a:srgbClr val="8064A2"/>
              </a:solidFill>
              <a:ln>
                <a:solidFill>
                  <a:srgbClr val="8064A2"/>
                </a:solidFill>
              </a:ln>
            </c:spPr>
          </c:marker>
          <c:dLbls>
            <c:dLbl>
              <c:idx val="0"/>
              <c:tx>
                <c:rich>
                  <a:bodyPr/>
                  <a:lstStyle/>
                  <a:p>
                    <a:pPr>
                      <a:defRPr>
                        <a:solidFill>
                          <a:schemeClr val="bg1"/>
                        </a:solidFill>
                      </a:defRPr>
                    </a:pPr>
                    <a:r>
                      <a:rPr lang="es-ES" dirty="0">
                        <a:solidFill>
                          <a:schemeClr val="bg1"/>
                        </a:solidFill>
                      </a:rPr>
                      <a:t>Atributo</a:t>
                    </a:r>
                  </a:p>
                </c:rich>
              </c:tx>
              <c:spPr>
                <a:solidFill>
                  <a:srgbClr val="C0504D"/>
                </a:solidFill>
              </c:spPr>
              <c:dLblPos val="b"/>
              <c:showLegendKey val="0"/>
              <c:showVal val="1"/>
              <c:showCatName val="0"/>
              <c:showSerName val="0"/>
              <c:showPercent val="0"/>
              <c:showBubbleSize val="0"/>
            </c:dLbl>
            <c:dLbl>
              <c:idx val="1"/>
              <c:tx>
                <c:rich>
                  <a:bodyPr/>
                  <a:lstStyle/>
                  <a:p>
                    <a:pPr>
                      <a:defRPr/>
                    </a:pPr>
                    <a:r>
                      <a:rPr lang="es-ES" dirty="0"/>
                      <a:t>Atributo</a:t>
                    </a:r>
                  </a:p>
                </c:rich>
              </c:tx>
              <c:spPr>
                <a:solidFill>
                  <a:srgbClr val="C0504D">
                    <a:lumMod val="40000"/>
                    <a:lumOff val="60000"/>
                  </a:srgbClr>
                </a:solidFill>
              </c:spPr>
              <c:dLblPos val="b"/>
              <c:showLegendKey val="0"/>
              <c:showVal val="1"/>
              <c:showCatName val="0"/>
              <c:showSerName val="0"/>
              <c:showPercent val="0"/>
              <c:showBubbleSize val="0"/>
            </c:dLbl>
            <c:dLbl>
              <c:idx val="2"/>
              <c:tx>
                <c:rich>
                  <a:bodyPr/>
                  <a:lstStyle/>
                  <a:p>
                    <a:pPr>
                      <a:defRPr>
                        <a:solidFill>
                          <a:schemeClr val="bg1"/>
                        </a:solidFill>
                      </a:defRPr>
                    </a:pPr>
                    <a:r>
                      <a:rPr lang="es-ES" dirty="0">
                        <a:solidFill>
                          <a:schemeClr val="bg1"/>
                        </a:solidFill>
                      </a:rPr>
                      <a:t>Atributo</a:t>
                    </a:r>
                  </a:p>
                </c:rich>
              </c:tx>
              <c:spPr>
                <a:solidFill>
                  <a:srgbClr val="9BBB59">
                    <a:lumMod val="75000"/>
                  </a:srgbClr>
                </a:solidFill>
              </c:spPr>
              <c:dLblPos val="b"/>
              <c:showLegendKey val="0"/>
              <c:showVal val="1"/>
              <c:showCatName val="0"/>
              <c:showSerName val="0"/>
              <c:showPercent val="0"/>
              <c:showBubbleSize val="0"/>
            </c:dLbl>
            <c:dLbl>
              <c:idx val="3"/>
              <c:tx>
                <c:rich>
                  <a:bodyPr/>
                  <a:lstStyle/>
                  <a:p>
                    <a:pPr>
                      <a:defRPr/>
                    </a:pPr>
                    <a:r>
                      <a:rPr lang="es-ES" dirty="0"/>
                      <a:t>Atributo</a:t>
                    </a:r>
                  </a:p>
                </c:rich>
              </c:tx>
              <c:spPr>
                <a:solidFill>
                  <a:srgbClr val="9BBB59">
                    <a:lumMod val="40000"/>
                    <a:lumOff val="60000"/>
                  </a:srgbClr>
                </a:solidFill>
              </c:spPr>
              <c:dLblPos val="b"/>
              <c:showLegendKey val="0"/>
              <c:showVal val="1"/>
              <c:showCatName val="0"/>
              <c:showSerName val="0"/>
              <c:showPercent val="0"/>
              <c:showBubbleSize val="0"/>
            </c:dLbl>
            <c:dLbl>
              <c:idx val="4"/>
              <c:tx>
                <c:rich>
                  <a:bodyPr/>
                  <a:lstStyle/>
                  <a:p>
                    <a:r>
                      <a:rPr lang="es-ES" dirty="0"/>
                      <a:t>Agregar texto</a:t>
                    </a:r>
                  </a:p>
                </c:rich>
              </c:tx>
              <c:dLblPos val="b"/>
              <c:showLegendKey val="0"/>
              <c:showVal val="1"/>
              <c:showCatName val="0"/>
              <c:showSerName val="0"/>
              <c:showPercent val="0"/>
              <c:showBubbleSize val="0"/>
            </c:dLbl>
            <c:dLbl>
              <c:idx val="5"/>
              <c:tx>
                <c:rich>
                  <a:bodyPr/>
                  <a:lstStyle/>
                  <a:p>
                    <a:r>
                      <a:rPr lang="es-ES" dirty="0"/>
                      <a:t>Agregar texto</a:t>
                    </a:r>
                  </a:p>
                </c:rich>
              </c:tx>
              <c:dLblPos val="t"/>
              <c:showLegendKey val="0"/>
              <c:showVal val="1"/>
              <c:showCatName val="0"/>
              <c:showSerName val="0"/>
              <c:showPercent val="0"/>
              <c:showBubbleSize val="0"/>
            </c:dLbl>
            <c:dLbl>
              <c:idx val="6"/>
              <c:tx>
                <c:rich>
                  <a:bodyPr/>
                  <a:lstStyle/>
                  <a:p>
                    <a:r>
                      <a:rPr lang="es-ES" dirty="0"/>
                      <a:t>Agregar texto</a:t>
                    </a:r>
                  </a:p>
                </c:rich>
              </c:tx>
              <c:dLblPos val="l"/>
              <c:showLegendKey val="0"/>
              <c:showVal val="1"/>
              <c:showCatName val="0"/>
              <c:showSerName val="0"/>
              <c:showPercent val="0"/>
              <c:showBubbleSize val="0"/>
            </c:dLbl>
            <c:dLbl>
              <c:idx val="7"/>
              <c:tx>
                <c:rich>
                  <a:bodyPr/>
                  <a:lstStyle/>
                  <a:p>
                    <a:r>
                      <a:rPr lang="es-ES" dirty="0"/>
                      <a:t>Agregar texto</a:t>
                    </a:r>
                  </a:p>
                </c:rich>
              </c:tx>
              <c:dLblPos val="t"/>
              <c:showLegendKey val="0"/>
              <c:showVal val="1"/>
              <c:showCatName val="0"/>
              <c:showSerName val="0"/>
              <c:showPercent val="0"/>
              <c:showBubbleSize val="0"/>
            </c:dLbl>
            <c:dLblPos val="t"/>
            <c:showLegendKey val="0"/>
            <c:showVal val="1"/>
            <c:showCatName val="0"/>
            <c:showSerName val="0"/>
            <c:showPercent val="0"/>
            <c:showBubbleSize val="0"/>
            <c:showLeaderLines val="0"/>
          </c:dLbls>
          <c:xVal>
            <c:numRef>
              <c:f>EXPLICACIÓN!$B$2:$B$10</c:f>
              <c:numCache>
                <c:formatCode>0.0</c:formatCode>
                <c:ptCount val="9"/>
                <c:pt idx="0">
                  <c:v>3.3</c:v>
                </c:pt>
                <c:pt idx="1">
                  <c:v>3.5</c:v>
                </c:pt>
                <c:pt idx="2">
                  <c:v>4.5</c:v>
                </c:pt>
                <c:pt idx="3">
                  <c:v>4.5</c:v>
                </c:pt>
                <c:pt idx="4">
                  <c:v>4.0</c:v>
                </c:pt>
                <c:pt idx="5">
                  <c:v>4.0</c:v>
                </c:pt>
                <c:pt idx="6">
                  <c:v>4.0</c:v>
                </c:pt>
                <c:pt idx="7">
                  <c:v>0.0</c:v>
                </c:pt>
                <c:pt idx="8">
                  <c:v>5.0</c:v>
                </c:pt>
              </c:numCache>
            </c:numRef>
          </c:xVal>
          <c:yVal>
            <c:numRef>
              <c:f>EXPLICACIÓN!$C$2:$C$10</c:f>
              <c:numCache>
                <c:formatCode>0%</c:formatCode>
                <c:ptCount val="9"/>
                <c:pt idx="0">
                  <c:v>0.75</c:v>
                </c:pt>
                <c:pt idx="1">
                  <c:v>0.25</c:v>
                </c:pt>
                <c:pt idx="2">
                  <c:v>0.8</c:v>
                </c:pt>
                <c:pt idx="3">
                  <c:v>0.2</c:v>
                </c:pt>
              </c:numCache>
            </c:numRef>
          </c:yVal>
          <c:smooth val="0"/>
        </c:ser>
        <c:ser>
          <c:idx val="1"/>
          <c:order val="1"/>
          <c:spPr>
            <a:ln w="12700">
              <a:solidFill>
                <a:srgbClr val="FF0000"/>
              </a:solidFill>
              <a:prstDash val="dash"/>
            </a:ln>
          </c:spPr>
          <c:marker>
            <c:symbol val="none"/>
          </c:marker>
          <c:xVal>
            <c:numRef>
              <c:f>EXPLICACIÓN!$B$2:$B$10</c:f>
              <c:numCache>
                <c:formatCode>0.0</c:formatCode>
                <c:ptCount val="9"/>
                <c:pt idx="0">
                  <c:v>3.3</c:v>
                </c:pt>
                <c:pt idx="1">
                  <c:v>3.5</c:v>
                </c:pt>
                <c:pt idx="2">
                  <c:v>4.5</c:v>
                </c:pt>
                <c:pt idx="3">
                  <c:v>4.5</c:v>
                </c:pt>
                <c:pt idx="4">
                  <c:v>4.0</c:v>
                </c:pt>
                <c:pt idx="5">
                  <c:v>4.0</c:v>
                </c:pt>
                <c:pt idx="6">
                  <c:v>4.0</c:v>
                </c:pt>
                <c:pt idx="7">
                  <c:v>0.0</c:v>
                </c:pt>
                <c:pt idx="8">
                  <c:v>5.0</c:v>
                </c:pt>
              </c:numCache>
            </c:numRef>
          </c:xVal>
          <c:yVal>
            <c:numRef>
              <c:f>EXPLICACIÓN!$D$2:$D$10</c:f>
              <c:numCache>
                <c:formatCode>General</c:formatCode>
                <c:ptCount val="9"/>
                <c:pt idx="4" formatCode="0%">
                  <c:v>0.0</c:v>
                </c:pt>
                <c:pt idx="5" formatCode="0%">
                  <c:v>0.5</c:v>
                </c:pt>
                <c:pt idx="6" formatCode="0%">
                  <c:v>1.0</c:v>
                </c:pt>
              </c:numCache>
            </c:numRef>
          </c:yVal>
          <c:smooth val="0"/>
        </c:ser>
        <c:ser>
          <c:idx val="2"/>
          <c:order val="2"/>
          <c:spPr>
            <a:ln w="12700">
              <a:solidFill>
                <a:srgbClr val="FF0000"/>
              </a:solidFill>
              <a:prstDash val="dash"/>
            </a:ln>
          </c:spPr>
          <c:marker>
            <c:symbol val="none"/>
          </c:marker>
          <c:xVal>
            <c:numRef>
              <c:f>EXPLICACIÓN!$B$2:$B$10</c:f>
              <c:numCache>
                <c:formatCode>0.0</c:formatCode>
                <c:ptCount val="9"/>
                <c:pt idx="0">
                  <c:v>3.3</c:v>
                </c:pt>
                <c:pt idx="1">
                  <c:v>3.5</c:v>
                </c:pt>
                <c:pt idx="2">
                  <c:v>4.5</c:v>
                </c:pt>
                <c:pt idx="3">
                  <c:v>4.5</c:v>
                </c:pt>
                <c:pt idx="4">
                  <c:v>4.0</c:v>
                </c:pt>
                <c:pt idx="5">
                  <c:v>4.0</c:v>
                </c:pt>
                <c:pt idx="6">
                  <c:v>4.0</c:v>
                </c:pt>
                <c:pt idx="7">
                  <c:v>0.0</c:v>
                </c:pt>
                <c:pt idx="8">
                  <c:v>5.0</c:v>
                </c:pt>
              </c:numCache>
            </c:numRef>
          </c:xVal>
          <c:yVal>
            <c:numRef>
              <c:f>EXPLICACIÓN!$E$2:$E$10</c:f>
              <c:numCache>
                <c:formatCode>General</c:formatCode>
                <c:ptCount val="9"/>
                <c:pt idx="7" formatCode="0%">
                  <c:v>0.5</c:v>
                </c:pt>
                <c:pt idx="8" formatCode="0%">
                  <c:v>0.5</c:v>
                </c:pt>
              </c:numCache>
            </c:numRef>
          </c:yVal>
          <c:smooth val="0"/>
        </c:ser>
        <c:dLbls>
          <c:showLegendKey val="0"/>
          <c:showVal val="0"/>
          <c:showCatName val="0"/>
          <c:showSerName val="0"/>
          <c:showPercent val="0"/>
          <c:showBubbleSize val="0"/>
        </c:dLbls>
        <c:axId val="-2009979800"/>
        <c:axId val="-2009983176"/>
      </c:scatterChart>
      <c:valAx>
        <c:axId val="-2009979800"/>
        <c:scaling>
          <c:orientation val="minMax"/>
          <c:max val="5.0"/>
          <c:min val="3.0"/>
        </c:scaling>
        <c:delete val="0"/>
        <c:axPos val="b"/>
        <c:numFmt formatCode="General" sourceLinked="0"/>
        <c:majorTickMark val="out"/>
        <c:minorTickMark val="none"/>
        <c:tickLblPos val="nextTo"/>
        <c:crossAx val="-2009983176"/>
        <c:crosses val="autoZero"/>
        <c:crossBetween val="midCat"/>
        <c:majorUnit val="0.2"/>
      </c:valAx>
      <c:valAx>
        <c:axId val="-2009983176"/>
        <c:scaling>
          <c:orientation val="minMax"/>
          <c:max val="1.0"/>
          <c:min val="0.0"/>
        </c:scaling>
        <c:delete val="0"/>
        <c:axPos val="l"/>
        <c:numFmt formatCode="0%" sourceLinked="1"/>
        <c:majorTickMark val="out"/>
        <c:minorTickMark val="none"/>
        <c:tickLblPos val="nextTo"/>
        <c:crossAx val="-2009979800"/>
        <c:crosses val="autoZero"/>
        <c:crossBetween val="midCat"/>
        <c:majorUnit val="0.1"/>
      </c:valAx>
    </c:plotArea>
    <c:plotVisOnly val="1"/>
    <c:dispBlanksAs val="gap"/>
    <c:showDLblsOverMax val="0"/>
  </c:chart>
  <c:txPr>
    <a:bodyPr/>
    <a:lstStyle/>
    <a:p>
      <a:pPr>
        <a:defRPr sz="1200">
          <a:latin typeface="Trebuchet MS" pitchFamily="34" charset="0"/>
        </a:defRPr>
      </a:pPr>
      <a:endParaRPr lang="es-ES"/>
    </a:p>
  </c:txPr>
  <c:externalData r:id="rId2">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099082266273729"/>
          <c:y val="0.0198966526215386"/>
          <c:w val="0.86635423758534"/>
          <c:h val="0.899107144101063"/>
        </c:manualLayout>
      </c:layout>
      <c:scatterChart>
        <c:scatterStyle val="lineMarker"/>
        <c:varyColors val="0"/>
        <c:ser>
          <c:idx val="0"/>
          <c:order val="0"/>
          <c:spPr>
            <a:ln w="28575">
              <a:noFill/>
            </a:ln>
          </c:spPr>
          <c:marker>
            <c:symbol val="circle"/>
            <c:size val="12"/>
            <c:spPr>
              <a:solidFill>
                <a:srgbClr val="777777"/>
              </a:solidFill>
              <a:ln>
                <a:solidFill>
                  <a:sysClr val="window" lastClr="FFFFFF">
                    <a:lumMod val="50000"/>
                  </a:sysClr>
                </a:solidFill>
              </a:ln>
            </c:spPr>
          </c:marker>
          <c:dPt>
            <c:idx val="2"/>
            <c:marker>
              <c:spPr>
                <a:solidFill>
                  <a:srgbClr val="D7E4BC"/>
                </a:solidFill>
                <a:ln>
                  <a:solidFill>
                    <a:srgbClr val="D7E4BC"/>
                  </a:solidFill>
                </a:ln>
              </c:spPr>
            </c:marker>
            <c:bubble3D val="0"/>
          </c:dPt>
          <c:dPt>
            <c:idx val="3"/>
            <c:marker>
              <c:spPr>
                <a:solidFill>
                  <a:srgbClr val="D7E4BC"/>
                </a:solidFill>
                <a:ln>
                  <a:solidFill>
                    <a:srgbClr val="D7E4BC"/>
                  </a:solidFill>
                </a:ln>
              </c:spPr>
            </c:marker>
            <c:bubble3D val="0"/>
          </c:dPt>
          <c:dPt>
            <c:idx val="4"/>
            <c:marker>
              <c:spPr>
                <a:solidFill>
                  <a:srgbClr val="D7E4BC"/>
                </a:solidFill>
                <a:ln>
                  <a:solidFill>
                    <a:srgbClr val="D7E4BC"/>
                  </a:solidFill>
                </a:ln>
              </c:spPr>
            </c:marker>
            <c:bubble3D val="0"/>
          </c:dPt>
          <c:dPt>
            <c:idx val="5"/>
            <c:marker>
              <c:spPr>
                <a:solidFill>
                  <a:srgbClr val="D7E4BC"/>
                </a:solidFill>
                <a:ln>
                  <a:solidFill>
                    <a:srgbClr val="D7E4BC"/>
                  </a:solidFill>
                </a:ln>
              </c:spPr>
            </c:marker>
            <c:bubble3D val="0"/>
          </c:dPt>
          <c:dPt>
            <c:idx val="7"/>
            <c:marker>
              <c:spPr>
                <a:solidFill>
                  <a:srgbClr val="D7E4BC"/>
                </a:solidFill>
                <a:ln>
                  <a:solidFill>
                    <a:srgbClr val="D7E4BC"/>
                  </a:solidFill>
                </a:ln>
              </c:spPr>
            </c:marker>
            <c:bubble3D val="0"/>
          </c:dPt>
          <c:dPt>
            <c:idx val="8"/>
            <c:marker>
              <c:spPr>
                <a:solidFill>
                  <a:srgbClr val="D7E4BC"/>
                </a:solidFill>
                <a:ln>
                  <a:solidFill>
                    <a:srgbClr val="D7E4BC"/>
                  </a:solidFill>
                </a:ln>
              </c:spPr>
            </c:marker>
            <c:bubble3D val="0"/>
          </c:dPt>
          <c:dPt>
            <c:idx val="9"/>
            <c:marker>
              <c:spPr>
                <a:solidFill>
                  <a:srgbClr val="E6B9B8"/>
                </a:solidFill>
                <a:ln>
                  <a:solidFill>
                    <a:srgbClr val="E6B9B8"/>
                  </a:solidFill>
                </a:ln>
              </c:spPr>
            </c:marker>
            <c:bubble3D val="0"/>
          </c:dPt>
          <c:dPt>
            <c:idx val="10"/>
            <c:marker>
              <c:spPr>
                <a:solidFill>
                  <a:srgbClr val="E6B9B8"/>
                </a:solidFill>
                <a:ln>
                  <a:solidFill>
                    <a:srgbClr val="E6B9B8"/>
                  </a:solidFill>
                </a:ln>
              </c:spPr>
            </c:marker>
            <c:bubble3D val="0"/>
          </c:dPt>
          <c:dPt>
            <c:idx val="12"/>
            <c:marker>
              <c:spPr>
                <a:solidFill>
                  <a:srgbClr val="D7E4BC"/>
                </a:solidFill>
                <a:ln>
                  <a:solidFill>
                    <a:srgbClr val="D7E4BC"/>
                  </a:solidFill>
                </a:ln>
              </c:spPr>
            </c:marker>
            <c:bubble3D val="0"/>
          </c:dPt>
          <c:dLbls>
            <c:dLbl>
              <c:idx val="0"/>
              <c:delete val="1"/>
            </c:dLbl>
            <c:dLbl>
              <c:idx val="2"/>
              <c:layout>
                <c:manualLayout>
                  <c:x val="-0.063154288806104"/>
                  <c:y val="-0.0756366009186184"/>
                </c:manualLayout>
              </c:layout>
              <c:tx>
                <c:rich>
                  <a:bodyPr/>
                  <a:lstStyle/>
                  <a:p>
                    <a:r>
                      <a:rPr lang="en-US" sz="1000" dirty="0" smtClean="0"/>
                      <a:t>Funcionario</a:t>
                    </a:r>
                    <a:endParaRPr lang="en-US" dirty="0"/>
                  </a:p>
                </c:rich>
              </c:tx>
              <c:showLegendKey val="0"/>
              <c:showVal val="1"/>
              <c:showCatName val="0"/>
              <c:showSerName val="0"/>
              <c:showPercent val="0"/>
              <c:showBubbleSize val="0"/>
            </c:dLbl>
            <c:dLbl>
              <c:idx val="3"/>
              <c:layout>
                <c:manualLayout>
                  <c:x val="0.00607902832555957"/>
                  <c:y val="0.00505529074987277"/>
                </c:manualLayout>
              </c:layout>
              <c:tx>
                <c:rich>
                  <a:bodyPr/>
                  <a:lstStyle/>
                  <a:p>
                    <a:r>
                      <a:rPr lang="en-US" sz="1000" dirty="0" smtClean="0"/>
                      <a:t>Amabilidad</a:t>
                    </a:r>
                    <a:endParaRPr lang="en-US" dirty="0"/>
                  </a:p>
                </c:rich>
              </c:tx>
              <c:showLegendKey val="0"/>
              <c:showVal val="1"/>
              <c:showCatName val="0"/>
              <c:showSerName val="0"/>
              <c:showPercent val="0"/>
              <c:showBubbleSize val="0"/>
            </c:dLbl>
            <c:dLbl>
              <c:idx val="4"/>
              <c:layout>
                <c:manualLayout>
                  <c:x val="-0.0470775607695323"/>
                  <c:y val="0.0502249551472557"/>
                </c:manualLayout>
              </c:layout>
              <c:tx>
                <c:rich>
                  <a:bodyPr/>
                  <a:lstStyle/>
                  <a:p>
                    <a:r>
                      <a:rPr lang="en-US" sz="1000" dirty="0"/>
                      <a:t>Claridad</a:t>
                    </a:r>
                    <a:r>
                      <a:rPr lang="en-US" sz="1000" baseline="0" dirty="0"/>
                      <a:t> </a:t>
                    </a:r>
                    <a:r>
                      <a:rPr lang="en-US" sz="1000" baseline="0" dirty="0" smtClean="0"/>
                      <a:t>func.</a:t>
                    </a:r>
                    <a:endParaRPr lang="en-US" dirty="0"/>
                  </a:p>
                </c:rich>
              </c:tx>
              <c:showLegendKey val="0"/>
              <c:showVal val="1"/>
              <c:showCatName val="0"/>
              <c:showSerName val="0"/>
              <c:showPercent val="0"/>
              <c:showBubbleSize val="0"/>
            </c:dLbl>
            <c:dLbl>
              <c:idx val="5"/>
              <c:layout>
                <c:manualLayout>
                  <c:x val="-0.042553198278917"/>
                  <c:y val="-0.0581358436235369"/>
                </c:manualLayout>
              </c:layout>
              <c:tx>
                <c:rich>
                  <a:bodyPr/>
                  <a:lstStyle/>
                  <a:p>
                    <a:r>
                      <a:rPr lang="en-US" sz="1000" dirty="0"/>
                      <a:t>Capacidad</a:t>
                    </a:r>
                    <a:r>
                      <a:rPr lang="en-US" sz="1000" baseline="0" dirty="0"/>
                      <a:t> </a:t>
                    </a:r>
                    <a:r>
                      <a:rPr lang="en-US" sz="1000" baseline="0" dirty="0" smtClean="0"/>
                      <a:t>técnica</a:t>
                    </a:r>
                    <a:endParaRPr lang="en-US" dirty="0"/>
                  </a:p>
                </c:rich>
              </c:tx>
              <c:showLegendKey val="0"/>
              <c:showVal val="1"/>
              <c:showCatName val="0"/>
              <c:showSerName val="0"/>
              <c:showPercent val="0"/>
              <c:showBubbleSize val="0"/>
            </c:dLbl>
            <c:dLbl>
              <c:idx val="7"/>
              <c:layout>
                <c:manualLayout>
                  <c:x val="-0.129820122585572"/>
                  <c:y val="0.0421787809362514"/>
                </c:manualLayout>
              </c:layout>
              <c:tx>
                <c:rich>
                  <a:bodyPr/>
                  <a:lstStyle/>
                  <a:p>
                    <a:r>
                      <a:rPr lang="en-US" sz="1000" dirty="0"/>
                      <a:t>Procedim.</a:t>
                    </a:r>
                    <a:r>
                      <a:rPr lang="en-US" sz="1000" baseline="0" dirty="0"/>
                      <a:t> de </a:t>
                    </a:r>
                    <a:r>
                      <a:rPr lang="en-US" sz="1000" baseline="0" dirty="0" smtClean="0"/>
                      <a:t>pago</a:t>
                    </a:r>
                    <a:endParaRPr lang="en-US" dirty="0"/>
                  </a:p>
                </c:rich>
              </c:tx>
              <c:showLegendKey val="0"/>
              <c:showVal val="1"/>
              <c:showCatName val="0"/>
              <c:showSerName val="0"/>
              <c:showPercent val="0"/>
              <c:showBubbleSize val="0"/>
            </c:dLbl>
            <c:dLbl>
              <c:idx val="8"/>
              <c:layout>
                <c:manualLayout>
                  <c:x val="-0.0364741699533574"/>
                  <c:y val="0.0606634889984733"/>
                </c:manualLayout>
              </c:layout>
              <c:tx>
                <c:rich>
                  <a:bodyPr/>
                  <a:lstStyle/>
                  <a:p>
                    <a:r>
                      <a:rPr lang="en-US" sz="1000" dirty="0"/>
                      <a:t>Claridad de la </a:t>
                    </a:r>
                    <a:r>
                      <a:rPr lang="en-US" sz="1000" dirty="0" smtClean="0"/>
                      <a:t>factura</a:t>
                    </a:r>
                    <a:endParaRPr lang="en-US" dirty="0"/>
                  </a:p>
                </c:rich>
              </c:tx>
              <c:showLegendKey val="0"/>
              <c:showVal val="1"/>
              <c:showCatName val="0"/>
              <c:showSerName val="0"/>
              <c:showPercent val="0"/>
              <c:showBubbleSize val="0"/>
            </c:dLbl>
            <c:dLbl>
              <c:idx val="9"/>
              <c:layout>
                <c:manualLayout>
                  <c:x val="-0.151029595104227"/>
                  <c:y val="0.00538322872752219"/>
                </c:manualLayout>
              </c:layout>
              <c:tx>
                <c:rich>
                  <a:bodyPr/>
                  <a:lstStyle/>
                  <a:p>
                    <a:pPr>
                      <a:defRPr sz="1000"/>
                    </a:pPr>
                    <a:r>
                      <a:rPr lang="en-US" sz="1000" dirty="0"/>
                      <a:t>Tarifa</a:t>
                    </a:r>
                    <a:r>
                      <a:rPr lang="en-US" sz="1000" baseline="0" dirty="0"/>
                      <a:t> </a:t>
                    </a:r>
                    <a:r>
                      <a:rPr lang="en-US" sz="1000" baseline="0" dirty="0" smtClean="0"/>
                      <a:t>anual</a:t>
                    </a:r>
                    <a:endParaRPr lang="en-US" dirty="0"/>
                  </a:p>
                </c:rich>
              </c:tx>
              <c:spPr>
                <a:solidFill>
                  <a:srgbClr val="E6B9B8"/>
                </a:solidFill>
              </c:spPr>
              <c:showLegendKey val="0"/>
              <c:showVal val="1"/>
              <c:showCatName val="0"/>
              <c:showSerName val="0"/>
              <c:showPercent val="0"/>
              <c:showBubbleSize val="0"/>
            </c:dLbl>
            <c:dLbl>
              <c:idx val="10"/>
              <c:layout>
                <c:manualLayout>
                  <c:x val="-0.195881804669135"/>
                  <c:y val="-0.0196225556406753"/>
                </c:manualLayout>
              </c:layout>
              <c:tx>
                <c:rich>
                  <a:bodyPr/>
                  <a:lstStyle/>
                  <a:p>
                    <a:pPr>
                      <a:defRPr sz="1000"/>
                    </a:pPr>
                    <a:r>
                      <a:rPr lang="en-US" sz="1000" dirty="0"/>
                      <a:t>Métodos</a:t>
                    </a:r>
                    <a:r>
                      <a:rPr lang="en-US" sz="1000" baseline="0" dirty="0"/>
                      <a:t> de </a:t>
                    </a:r>
                    <a:r>
                      <a:rPr lang="en-US" sz="1000" baseline="0" dirty="0" smtClean="0"/>
                      <a:t>pago</a:t>
                    </a:r>
                    <a:endParaRPr lang="en-US" dirty="0"/>
                  </a:p>
                </c:rich>
              </c:tx>
              <c:spPr>
                <a:solidFill>
                  <a:srgbClr val="E6B9B8"/>
                </a:solidFill>
              </c:spPr>
              <c:showLegendKey val="0"/>
              <c:showVal val="1"/>
              <c:showCatName val="0"/>
              <c:showSerName val="0"/>
              <c:showPercent val="0"/>
              <c:showBubbleSize val="0"/>
            </c:dLbl>
            <c:dLbl>
              <c:idx val="12"/>
              <c:layout>
                <c:manualLayout>
                  <c:x val="-0.117528095675912"/>
                  <c:y val="-0.056495907320593"/>
                </c:manualLayout>
              </c:layout>
              <c:tx>
                <c:rich>
                  <a:bodyPr/>
                  <a:lstStyle/>
                  <a:p>
                    <a:r>
                      <a:rPr lang="en-US" sz="1000" dirty="0"/>
                      <a:t>Prods/serv. </a:t>
                    </a:r>
                    <a:r>
                      <a:rPr lang="en-US" sz="1000" dirty="0" smtClean="0"/>
                      <a:t>usados</a:t>
                    </a:r>
                    <a:endParaRPr lang="en-US" dirty="0"/>
                  </a:p>
                </c:rich>
              </c:tx>
              <c:showLegendKey val="0"/>
              <c:showVal val="1"/>
              <c:showCatName val="0"/>
              <c:showSerName val="0"/>
              <c:showPercent val="0"/>
              <c:showBubbleSize val="0"/>
            </c:dLbl>
            <c:spPr>
              <a:solidFill>
                <a:srgbClr val="D7E4BC"/>
              </a:solidFill>
            </c:spPr>
            <c:txPr>
              <a:bodyPr/>
              <a:lstStyle/>
              <a:p>
                <a:pPr>
                  <a:defRPr sz="1000"/>
                </a:pPr>
                <a:endParaRPr lang="es-ES"/>
              </a:p>
            </c:txPr>
            <c:showLegendKey val="0"/>
            <c:showVal val="1"/>
            <c:showCatName val="0"/>
            <c:showSerName val="0"/>
            <c:showPercent val="0"/>
            <c:showBubbleSize val="0"/>
            <c:showLeaderLines val="0"/>
          </c:dLbls>
          <c:xVal>
            <c:numRef>
              <c:f>TOTAL!$B$2:$B$46</c:f>
              <c:numCache>
                <c:formatCode>General</c:formatCode>
                <c:ptCount val="20"/>
                <c:pt idx="0" formatCode="####.00">
                  <c:v>4.391122731607334</c:v>
                </c:pt>
                <c:pt idx="2" formatCode="####.00">
                  <c:v>4.47264808527977</c:v>
                </c:pt>
                <c:pt idx="3" formatCode="####.00">
                  <c:v>4.634633654019377</c:v>
                </c:pt>
                <c:pt idx="4" formatCode="####.00">
                  <c:v>4.52756796358</c:v>
                </c:pt>
                <c:pt idx="5" formatCode="####.00">
                  <c:v>4.575023539585302</c:v>
                </c:pt>
                <c:pt idx="7" formatCode="####.00">
                  <c:v>4.074849959574526</c:v>
                </c:pt>
                <c:pt idx="8" formatCode="####.00">
                  <c:v>4.196961786696908</c:v>
                </c:pt>
                <c:pt idx="9" formatCode="####.00">
                  <c:v>3.783926458691754</c:v>
                </c:pt>
                <c:pt idx="10" formatCode="####.00">
                  <c:v>3.918019525469388</c:v>
                </c:pt>
                <c:pt idx="12" formatCode="0.00">
                  <c:v>4.301462270826818</c:v>
                </c:pt>
              </c:numCache>
            </c:numRef>
          </c:xVal>
          <c:yVal>
            <c:numRef>
              <c:f>TOTAL!$C$2:$C$46</c:f>
              <c:numCache>
                <c:formatCode>General</c:formatCode>
                <c:ptCount val="20"/>
                <c:pt idx="0" formatCode="0%">
                  <c:v>1.0</c:v>
                </c:pt>
                <c:pt idx="2" formatCode="0%">
                  <c:v>0.491</c:v>
                </c:pt>
                <c:pt idx="3" formatCode="0%">
                  <c:v>0.454</c:v>
                </c:pt>
                <c:pt idx="4" formatCode="0%">
                  <c:v>0.447</c:v>
                </c:pt>
                <c:pt idx="5" formatCode="0%">
                  <c:v>0.445</c:v>
                </c:pt>
                <c:pt idx="7" formatCode="0%">
                  <c:v>0.464</c:v>
                </c:pt>
                <c:pt idx="8" formatCode="0%">
                  <c:v>0.373</c:v>
                </c:pt>
                <c:pt idx="9" formatCode="0%">
                  <c:v>0.271</c:v>
                </c:pt>
                <c:pt idx="10" formatCode="0%">
                  <c:v>0.318</c:v>
                </c:pt>
                <c:pt idx="12" formatCode="0%">
                  <c:v>0.447422496382154</c:v>
                </c:pt>
              </c:numCache>
            </c:numRef>
          </c:yVal>
          <c:smooth val="0"/>
        </c:ser>
        <c:ser>
          <c:idx val="1"/>
          <c:order val="1"/>
          <c:spPr>
            <a:ln w="12700">
              <a:solidFill>
                <a:srgbClr val="FF0000"/>
              </a:solidFill>
              <a:prstDash val="dash"/>
            </a:ln>
          </c:spPr>
          <c:marker>
            <c:symbol val="none"/>
          </c:marker>
          <c:xVal>
            <c:numRef>
              <c:f>TOTAL!$B$2:$B$46</c:f>
              <c:numCache>
                <c:formatCode>General</c:formatCode>
                <c:ptCount val="20"/>
                <c:pt idx="0" formatCode="####.00">
                  <c:v>4.391122731607334</c:v>
                </c:pt>
                <c:pt idx="2" formatCode="####.00">
                  <c:v>4.47264808527977</c:v>
                </c:pt>
                <c:pt idx="3" formatCode="####.00">
                  <c:v>4.634633654019377</c:v>
                </c:pt>
                <c:pt idx="4" formatCode="####.00">
                  <c:v>4.52756796358</c:v>
                </c:pt>
                <c:pt idx="5" formatCode="####.00">
                  <c:v>4.575023539585302</c:v>
                </c:pt>
                <c:pt idx="7" formatCode="####.00">
                  <c:v>4.074849959574526</c:v>
                </c:pt>
                <c:pt idx="8" formatCode="####.00">
                  <c:v>4.196961786696908</c:v>
                </c:pt>
                <c:pt idx="9" formatCode="####.00">
                  <c:v>3.783926458691754</c:v>
                </c:pt>
                <c:pt idx="10" formatCode="####.00">
                  <c:v>3.918019525469388</c:v>
                </c:pt>
                <c:pt idx="12" formatCode="0.00">
                  <c:v>4.301462270826818</c:v>
                </c:pt>
              </c:numCache>
            </c:numRef>
          </c:xVal>
          <c:yVal>
            <c:numRef>
              <c:f>TOTAL!#¡REF!</c:f>
              <c:numCache>
                <c:formatCode>General</c:formatCode>
                <c:ptCount val="1"/>
                <c:pt idx="0">
                  <c:v>1.0</c:v>
                </c:pt>
              </c:numCache>
            </c:numRef>
          </c:yVal>
          <c:smooth val="0"/>
        </c:ser>
        <c:ser>
          <c:idx val="2"/>
          <c:order val="2"/>
          <c:spPr>
            <a:ln w="12700">
              <a:solidFill>
                <a:srgbClr val="FF0000"/>
              </a:solidFill>
              <a:prstDash val="dash"/>
            </a:ln>
          </c:spPr>
          <c:marker>
            <c:symbol val="none"/>
          </c:marker>
          <c:xVal>
            <c:numRef>
              <c:f>TOTAL!$B$2:$B$46</c:f>
              <c:numCache>
                <c:formatCode>General</c:formatCode>
                <c:ptCount val="20"/>
                <c:pt idx="0" formatCode="####.00">
                  <c:v>4.391122731607334</c:v>
                </c:pt>
                <c:pt idx="2" formatCode="####.00">
                  <c:v>4.47264808527977</c:v>
                </c:pt>
                <c:pt idx="3" formatCode="####.00">
                  <c:v>4.634633654019377</c:v>
                </c:pt>
                <c:pt idx="4" formatCode="####.00">
                  <c:v>4.52756796358</c:v>
                </c:pt>
                <c:pt idx="5" formatCode="####.00">
                  <c:v>4.575023539585302</c:v>
                </c:pt>
                <c:pt idx="7" formatCode="####.00">
                  <c:v>4.074849959574526</c:v>
                </c:pt>
                <c:pt idx="8" formatCode="####.00">
                  <c:v>4.196961786696908</c:v>
                </c:pt>
                <c:pt idx="9" formatCode="####.00">
                  <c:v>3.783926458691754</c:v>
                </c:pt>
                <c:pt idx="10" formatCode="####.00">
                  <c:v>3.918019525469388</c:v>
                </c:pt>
                <c:pt idx="12" formatCode="0.00">
                  <c:v>4.301462270826818</c:v>
                </c:pt>
              </c:numCache>
            </c:numRef>
          </c:xVal>
          <c:yVal>
            <c:numRef>
              <c:f>TOTAL!#¡REF!</c:f>
              <c:numCache>
                <c:formatCode>General</c:formatCode>
                <c:ptCount val="1"/>
                <c:pt idx="0">
                  <c:v>1.0</c:v>
                </c:pt>
              </c:numCache>
            </c:numRef>
          </c:yVal>
          <c:smooth val="0"/>
        </c:ser>
        <c:ser>
          <c:idx val="3"/>
          <c:order val="3"/>
          <c:spPr>
            <a:ln w="28575">
              <a:noFill/>
            </a:ln>
          </c:spPr>
          <c:marker>
            <c:symbol val="circle"/>
            <c:size val="12"/>
            <c:spPr>
              <a:solidFill>
                <a:srgbClr val="4F81BD">
                  <a:lumMod val="40000"/>
                  <a:lumOff val="60000"/>
                </a:srgbClr>
              </a:solidFill>
              <a:ln>
                <a:solidFill>
                  <a:srgbClr val="4F81BD">
                    <a:lumMod val="40000"/>
                    <a:lumOff val="60000"/>
                  </a:srgbClr>
                </a:solidFill>
              </a:ln>
            </c:spPr>
          </c:marker>
          <c:xVal>
            <c:numRef>
              <c:f>TOTAL!$B$2:$B$46</c:f>
              <c:numCache>
                <c:formatCode>General</c:formatCode>
                <c:ptCount val="20"/>
                <c:pt idx="0" formatCode="####.00">
                  <c:v>4.391122731607334</c:v>
                </c:pt>
                <c:pt idx="2" formatCode="####.00">
                  <c:v>4.47264808527977</c:v>
                </c:pt>
                <c:pt idx="3" formatCode="####.00">
                  <c:v>4.634633654019377</c:v>
                </c:pt>
                <c:pt idx="4" formatCode="####.00">
                  <c:v>4.52756796358</c:v>
                </c:pt>
                <c:pt idx="5" formatCode="####.00">
                  <c:v>4.575023539585302</c:v>
                </c:pt>
                <c:pt idx="7" formatCode="####.00">
                  <c:v>4.074849959574526</c:v>
                </c:pt>
                <c:pt idx="8" formatCode="####.00">
                  <c:v>4.196961786696908</c:v>
                </c:pt>
                <c:pt idx="9" formatCode="####.00">
                  <c:v>3.783926458691754</c:v>
                </c:pt>
                <c:pt idx="10" formatCode="####.00">
                  <c:v>3.918019525469388</c:v>
                </c:pt>
                <c:pt idx="12" formatCode="0.00">
                  <c:v>4.301462270826818</c:v>
                </c:pt>
              </c:numCache>
            </c:numRef>
          </c:xVal>
          <c:yVal>
            <c:numRef>
              <c:f>TOTAL!#¡REF!</c:f>
              <c:numCache>
                <c:formatCode>General</c:formatCode>
                <c:ptCount val="1"/>
                <c:pt idx="0">
                  <c:v>1.0</c:v>
                </c:pt>
              </c:numCache>
            </c:numRef>
          </c:yVal>
          <c:smooth val="0"/>
        </c:ser>
        <c:ser>
          <c:idx val="4"/>
          <c:order val="4"/>
          <c:spPr>
            <a:ln w="28575">
              <a:noFill/>
            </a:ln>
          </c:spPr>
          <c:marker>
            <c:symbol val="circle"/>
            <c:size val="12"/>
            <c:spPr>
              <a:solidFill>
                <a:srgbClr val="EEECE1">
                  <a:lumMod val="75000"/>
                </a:srgbClr>
              </a:solidFill>
              <a:ln>
                <a:solidFill>
                  <a:srgbClr val="EEECE1">
                    <a:lumMod val="75000"/>
                  </a:srgbClr>
                </a:solidFill>
              </a:ln>
            </c:spPr>
          </c:marker>
          <c:xVal>
            <c:numRef>
              <c:f>TOTAL!$B$2:$B$46</c:f>
              <c:numCache>
                <c:formatCode>General</c:formatCode>
                <c:ptCount val="20"/>
                <c:pt idx="0" formatCode="####.00">
                  <c:v>4.391122731607334</c:v>
                </c:pt>
                <c:pt idx="2" formatCode="####.00">
                  <c:v>4.47264808527977</c:v>
                </c:pt>
                <c:pt idx="3" formatCode="####.00">
                  <c:v>4.634633654019377</c:v>
                </c:pt>
                <c:pt idx="4" formatCode="####.00">
                  <c:v>4.52756796358</c:v>
                </c:pt>
                <c:pt idx="5" formatCode="####.00">
                  <c:v>4.575023539585302</c:v>
                </c:pt>
                <c:pt idx="7" formatCode="####.00">
                  <c:v>4.074849959574526</c:v>
                </c:pt>
                <c:pt idx="8" formatCode="####.00">
                  <c:v>4.196961786696908</c:v>
                </c:pt>
                <c:pt idx="9" formatCode="####.00">
                  <c:v>3.783926458691754</c:v>
                </c:pt>
                <c:pt idx="10" formatCode="####.00">
                  <c:v>3.918019525469388</c:v>
                </c:pt>
                <c:pt idx="12" formatCode="0.00">
                  <c:v>4.301462270826818</c:v>
                </c:pt>
              </c:numCache>
            </c:numRef>
          </c:xVal>
          <c:yVal>
            <c:numRef>
              <c:f>TOTAL!#¡REF!</c:f>
              <c:numCache>
                <c:formatCode>General</c:formatCode>
                <c:ptCount val="1"/>
                <c:pt idx="0">
                  <c:v>1.0</c:v>
                </c:pt>
              </c:numCache>
            </c:numRef>
          </c:yVal>
          <c:smooth val="0"/>
        </c:ser>
        <c:ser>
          <c:idx val="5"/>
          <c:order val="5"/>
          <c:spPr>
            <a:ln w="28575">
              <a:noFill/>
            </a:ln>
          </c:spPr>
          <c:marker>
            <c:symbol val="circle"/>
            <c:size val="12"/>
          </c:marker>
          <c:xVal>
            <c:numRef>
              <c:f>TOTAL!$B$2:$B$46</c:f>
              <c:numCache>
                <c:formatCode>General</c:formatCode>
                <c:ptCount val="20"/>
                <c:pt idx="0" formatCode="####.00">
                  <c:v>4.391122731607334</c:v>
                </c:pt>
                <c:pt idx="2" formatCode="####.00">
                  <c:v>4.47264808527977</c:v>
                </c:pt>
                <c:pt idx="3" formatCode="####.00">
                  <c:v>4.634633654019377</c:v>
                </c:pt>
                <c:pt idx="4" formatCode="####.00">
                  <c:v>4.52756796358</c:v>
                </c:pt>
                <c:pt idx="5" formatCode="####.00">
                  <c:v>4.575023539585302</c:v>
                </c:pt>
                <c:pt idx="7" formatCode="####.00">
                  <c:v>4.074849959574526</c:v>
                </c:pt>
                <c:pt idx="8" formatCode="####.00">
                  <c:v>4.196961786696908</c:v>
                </c:pt>
                <c:pt idx="9" formatCode="####.00">
                  <c:v>3.783926458691754</c:v>
                </c:pt>
                <c:pt idx="10" formatCode="####.00">
                  <c:v>3.918019525469388</c:v>
                </c:pt>
                <c:pt idx="12" formatCode="0.00">
                  <c:v>4.301462270826818</c:v>
                </c:pt>
              </c:numCache>
            </c:numRef>
          </c:xVal>
          <c:yVal>
            <c:numRef>
              <c:f>TOTAL!#¡REF!</c:f>
              <c:numCache>
                <c:formatCode>General</c:formatCode>
                <c:ptCount val="1"/>
                <c:pt idx="0">
                  <c:v>1.0</c:v>
                </c:pt>
              </c:numCache>
            </c:numRef>
          </c:yVal>
          <c:smooth val="0"/>
        </c:ser>
        <c:ser>
          <c:idx val="6"/>
          <c:order val="6"/>
          <c:spPr>
            <a:ln w="28575">
              <a:noFill/>
            </a:ln>
          </c:spPr>
          <c:marker>
            <c:symbol val="circle"/>
            <c:size val="12"/>
            <c:spPr>
              <a:solidFill>
                <a:srgbClr val="4F81BD"/>
              </a:solidFill>
              <a:ln>
                <a:solidFill>
                  <a:srgbClr val="4F81BD"/>
                </a:solidFill>
              </a:ln>
            </c:spPr>
          </c:marker>
          <c:xVal>
            <c:numRef>
              <c:f>TOTAL!$B$2:$B$46</c:f>
              <c:numCache>
                <c:formatCode>General</c:formatCode>
                <c:ptCount val="20"/>
                <c:pt idx="0" formatCode="####.00">
                  <c:v>4.391122731607334</c:v>
                </c:pt>
                <c:pt idx="2" formatCode="####.00">
                  <c:v>4.47264808527977</c:v>
                </c:pt>
                <c:pt idx="3" formatCode="####.00">
                  <c:v>4.634633654019377</c:v>
                </c:pt>
                <c:pt idx="4" formatCode="####.00">
                  <c:v>4.52756796358</c:v>
                </c:pt>
                <c:pt idx="5" formatCode="####.00">
                  <c:v>4.575023539585302</c:v>
                </c:pt>
                <c:pt idx="7" formatCode="####.00">
                  <c:v>4.074849959574526</c:v>
                </c:pt>
                <c:pt idx="8" formatCode="####.00">
                  <c:v>4.196961786696908</c:v>
                </c:pt>
                <c:pt idx="9" formatCode="####.00">
                  <c:v>3.783926458691754</c:v>
                </c:pt>
                <c:pt idx="10" formatCode="####.00">
                  <c:v>3.918019525469388</c:v>
                </c:pt>
                <c:pt idx="12" formatCode="0.00">
                  <c:v>4.301462270826818</c:v>
                </c:pt>
              </c:numCache>
            </c:numRef>
          </c:xVal>
          <c:yVal>
            <c:numRef>
              <c:f>TOTAL!#¡REF!</c:f>
              <c:numCache>
                <c:formatCode>General</c:formatCode>
                <c:ptCount val="1"/>
                <c:pt idx="0">
                  <c:v>1.0</c:v>
                </c:pt>
              </c:numCache>
            </c:numRef>
          </c:yVal>
          <c:smooth val="0"/>
        </c:ser>
        <c:ser>
          <c:idx val="7"/>
          <c:order val="7"/>
          <c:spPr>
            <a:ln w="28575">
              <a:noFill/>
            </a:ln>
          </c:spPr>
          <c:marker>
            <c:symbol val="circle"/>
            <c:size val="14"/>
            <c:spPr>
              <a:solidFill>
                <a:srgbClr val="996633"/>
              </a:solidFill>
              <a:ln>
                <a:solidFill>
                  <a:srgbClr val="996633"/>
                </a:solidFill>
              </a:ln>
            </c:spPr>
          </c:marker>
          <c:dLbls>
            <c:dLbl>
              <c:idx val="0"/>
              <c:layout>
                <c:manualLayout>
                  <c:x val="-0.0891810883398724"/>
                  <c:y val="0.0596404899927619"/>
                </c:manualLayout>
              </c:layout>
              <c:tx>
                <c:rich>
                  <a:bodyPr/>
                  <a:lstStyle/>
                  <a:p>
                    <a:r>
                      <a:rPr lang="en-US" dirty="0"/>
                      <a:t>SATISFACCIÓN </a:t>
                    </a:r>
                    <a:r>
                      <a:rPr lang="en-US" dirty="0" smtClean="0"/>
                      <a:t>GENERAL</a:t>
                    </a:r>
                    <a:endParaRPr lang="en-US" dirty="0"/>
                  </a:p>
                </c:rich>
              </c:tx>
              <c:dLblPos val="r"/>
              <c:showLegendKey val="0"/>
              <c:showVal val="1"/>
              <c:showCatName val="0"/>
              <c:showSerName val="0"/>
              <c:showPercent val="0"/>
              <c:showBubbleSize val="0"/>
            </c:dLbl>
            <c:dLblPos val="l"/>
            <c:showLegendKey val="0"/>
            <c:showVal val="1"/>
            <c:showCatName val="0"/>
            <c:showSerName val="0"/>
            <c:showPercent val="0"/>
            <c:showBubbleSize val="0"/>
            <c:showLeaderLines val="0"/>
          </c:dLbls>
          <c:xVal>
            <c:numRef>
              <c:f>TOTAL!$B$2:$B$46</c:f>
              <c:numCache>
                <c:formatCode>General</c:formatCode>
                <c:ptCount val="20"/>
                <c:pt idx="0" formatCode="####.00">
                  <c:v>4.391122731607334</c:v>
                </c:pt>
                <c:pt idx="2" formatCode="####.00">
                  <c:v>4.47264808527977</c:v>
                </c:pt>
                <c:pt idx="3" formatCode="####.00">
                  <c:v>4.634633654019377</c:v>
                </c:pt>
                <c:pt idx="4" formatCode="####.00">
                  <c:v>4.52756796358</c:v>
                </c:pt>
                <c:pt idx="5" formatCode="####.00">
                  <c:v>4.575023539585302</c:v>
                </c:pt>
                <c:pt idx="7" formatCode="####.00">
                  <c:v>4.074849959574526</c:v>
                </c:pt>
                <c:pt idx="8" formatCode="####.00">
                  <c:v>4.196961786696908</c:v>
                </c:pt>
                <c:pt idx="9" formatCode="####.00">
                  <c:v>3.783926458691754</c:v>
                </c:pt>
                <c:pt idx="10" formatCode="####.00">
                  <c:v>3.918019525469388</c:v>
                </c:pt>
                <c:pt idx="12" formatCode="0.00">
                  <c:v>4.301462270826818</c:v>
                </c:pt>
              </c:numCache>
            </c:numRef>
          </c:xVal>
          <c:yVal>
            <c:numRef>
              <c:f>TOTAL!#¡REF!</c:f>
              <c:numCache>
                <c:formatCode>General</c:formatCode>
                <c:ptCount val="1"/>
                <c:pt idx="0">
                  <c:v>1.0</c:v>
                </c:pt>
              </c:numCache>
            </c:numRef>
          </c:yVal>
          <c:smooth val="0"/>
        </c:ser>
        <c:dLbls>
          <c:showLegendKey val="0"/>
          <c:showVal val="0"/>
          <c:showCatName val="0"/>
          <c:showSerName val="0"/>
          <c:showPercent val="0"/>
          <c:showBubbleSize val="0"/>
        </c:dLbls>
        <c:axId val="-2010960952"/>
        <c:axId val="-2010964728"/>
      </c:scatterChart>
      <c:valAx>
        <c:axId val="-2010960952"/>
        <c:scaling>
          <c:orientation val="minMax"/>
          <c:max val="5.0"/>
          <c:min val="3.4"/>
        </c:scaling>
        <c:delete val="0"/>
        <c:axPos val="b"/>
        <c:numFmt formatCode="####.00" sourceLinked="1"/>
        <c:majorTickMark val="out"/>
        <c:minorTickMark val="none"/>
        <c:tickLblPos val="nextTo"/>
        <c:crossAx val="-2010964728"/>
        <c:crosses val="autoZero"/>
        <c:crossBetween val="midCat"/>
        <c:majorUnit val="0.2"/>
      </c:valAx>
      <c:valAx>
        <c:axId val="-2010964728"/>
        <c:scaling>
          <c:orientation val="minMax"/>
          <c:max val="1.0"/>
          <c:min val="0.0"/>
        </c:scaling>
        <c:delete val="0"/>
        <c:axPos val="l"/>
        <c:numFmt formatCode="0%" sourceLinked="1"/>
        <c:majorTickMark val="out"/>
        <c:minorTickMark val="none"/>
        <c:tickLblPos val="nextTo"/>
        <c:crossAx val="-2010960952"/>
        <c:crosses val="autoZero"/>
        <c:crossBetween val="midCat"/>
        <c:majorUnit val="0.1"/>
      </c:valAx>
    </c:plotArea>
    <c:plotVisOnly val="1"/>
    <c:dispBlanksAs val="gap"/>
    <c:showDLblsOverMax val="0"/>
  </c:chart>
  <c:txPr>
    <a:bodyPr/>
    <a:lstStyle/>
    <a:p>
      <a:pPr>
        <a:defRPr sz="1200">
          <a:latin typeface="Trebuchet MS" pitchFamily="34" charset="0"/>
        </a:defRPr>
      </a:pPr>
      <a:endParaRPr lang="es-ES"/>
    </a:p>
  </c:txPr>
  <c:externalData r:id="rId2">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view3D>
      <c:rotX val="0"/>
      <c:rotY val="0"/>
      <c:rAngAx val="0"/>
      <c:perspective val="0"/>
    </c:view3D>
    <c:floor>
      <c:thickness val="0"/>
    </c:floor>
    <c:sideWall>
      <c:thickness val="0"/>
    </c:sideWall>
    <c:backWall>
      <c:thickness val="0"/>
    </c:backWall>
    <c:plotArea>
      <c:layout>
        <c:manualLayout>
          <c:layoutTarget val="inner"/>
          <c:xMode val="edge"/>
          <c:yMode val="edge"/>
          <c:x val="0.194906708195189"/>
          <c:y val="0.0"/>
          <c:w val="0.786049586276412"/>
          <c:h val="0.924639984120844"/>
        </c:manualLayout>
      </c:layout>
      <c:bar3DChart>
        <c:barDir val="col"/>
        <c:grouping val="stacked"/>
        <c:varyColors val="0"/>
        <c:ser>
          <c:idx val="0"/>
          <c:order val="0"/>
          <c:tx>
            <c:strRef>
              <c:f>'G1'!$B$5</c:f>
              <c:strCache>
                <c:ptCount val="1"/>
                <c:pt idx="0">
                  <c:v>Muy instatisfecho</c:v>
                </c:pt>
              </c:strCache>
            </c:strRef>
          </c:tx>
          <c:spPr>
            <a:solidFill>
              <a:srgbClr val="FF0000"/>
            </a:solidFill>
          </c:spPr>
          <c:invertIfNegative val="0"/>
          <c:dLbls>
            <c:showLegendKey val="0"/>
            <c:showVal val="1"/>
            <c:showCatName val="0"/>
            <c:showSerName val="0"/>
            <c:showPercent val="0"/>
            <c:showBubbleSize val="0"/>
            <c:showLeaderLines val="0"/>
          </c:dLbls>
          <c:cat>
            <c:strRef>
              <c:f>'G1'!$C$4:$L$4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'G1'!$C$5:$L$5</c:f>
              <c:numCache>
                <c:formatCode>0%</c:formatCode>
                <c:ptCount val="10"/>
                <c:pt idx="0">
                  <c:v>0.018</c:v>
                </c:pt>
                <c:pt idx="1">
                  <c:v>0.0</c:v>
                </c:pt>
                <c:pt idx="2">
                  <c:v>0.023</c:v>
                </c:pt>
                <c:pt idx="3">
                  <c:v>0.019</c:v>
                </c:pt>
                <c:pt idx="4">
                  <c:v>0.015</c:v>
                </c:pt>
                <c:pt idx="5">
                  <c:v>0.022</c:v>
                </c:pt>
                <c:pt idx="6">
                  <c:v>0.0</c:v>
                </c:pt>
                <c:pt idx="7">
                  <c:v>0.013</c:v>
                </c:pt>
                <c:pt idx="8">
                  <c:v>0.0</c:v>
                </c:pt>
                <c:pt idx="9">
                  <c:v>0.019</c:v>
                </c:pt>
              </c:numCache>
            </c:numRef>
          </c:val>
        </c:ser>
        <c:ser>
          <c:idx val="1"/>
          <c:order val="1"/>
          <c:tx>
            <c:strRef>
              <c:f>'G1'!$B$6</c:f>
              <c:strCache>
                <c:ptCount val="1"/>
                <c:pt idx="0">
                  <c:v>Insatisfecho</c:v>
                </c:pt>
              </c:strCache>
            </c:strRef>
          </c:tx>
          <c:spPr>
            <a:solidFill>
              <a:srgbClr val="FF9933"/>
            </a:solidFill>
          </c:spPr>
          <c:invertIfNegative val="0"/>
          <c:dLbls>
            <c:showLegendKey val="0"/>
            <c:showVal val="1"/>
            <c:showCatName val="0"/>
            <c:showSerName val="0"/>
            <c:showPercent val="0"/>
            <c:showBubbleSize val="0"/>
            <c:showLeaderLines val="0"/>
          </c:dLbls>
          <c:cat>
            <c:strRef>
              <c:f>'G1'!$C$4:$L$4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'G1'!$C$6:$L$6</c:f>
              <c:numCache>
                <c:formatCode>0%</c:formatCode>
                <c:ptCount val="10"/>
                <c:pt idx="0">
                  <c:v>0.064</c:v>
                </c:pt>
                <c:pt idx="1">
                  <c:v>0.0</c:v>
                </c:pt>
                <c:pt idx="2">
                  <c:v>0.055</c:v>
                </c:pt>
                <c:pt idx="3">
                  <c:v>0.074</c:v>
                </c:pt>
                <c:pt idx="4">
                  <c:v>0.03</c:v>
                </c:pt>
                <c:pt idx="5">
                  <c:v>0.082</c:v>
                </c:pt>
                <c:pt idx="6">
                  <c:v>0.041</c:v>
                </c:pt>
                <c:pt idx="7">
                  <c:v>0.076</c:v>
                </c:pt>
                <c:pt idx="8">
                  <c:v>0.106</c:v>
                </c:pt>
                <c:pt idx="9">
                  <c:v>0.056</c:v>
                </c:pt>
              </c:numCache>
            </c:numRef>
          </c:val>
        </c:ser>
        <c:ser>
          <c:idx val="2"/>
          <c:order val="2"/>
          <c:tx>
            <c:strRef>
              <c:f>'G1'!$B$7</c:f>
              <c:strCache>
                <c:ptCount val="1"/>
                <c:pt idx="0">
                  <c:v>Ni satisfecho ni insatisfecho</c:v>
                </c:pt>
              </c:strCache>
            </c:strRef>
          </c:tx>
          <c:spPr>
            <a:solidFill>
              <a:srgbClr val="FFFF00"/>
            </a:solidFill>
          </c:spPr>
          <c:invertIfNegative val="0"/>
          <c:dLbls>
            <c:showLegendKey val="0"/>
            <c:showVal val="1"/>
            <c:showCatName val="0"/>
            <c:showSerName val="0"/>
            <c:showPercent val="0"/>
            <c:showBubbleSize val="0"/>
            <c:showLeaderLines val="0"/>
          </c:dLbls>
          <c:cat>
            <c:strRef>
              <c:f>'G1'!$C$4:$L$4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'G1'!$C$7:$L$7</c:f>
              <c:numCache>
                <c:formatCode>0%</c:formatCode>
                <c:ptCount val="10"/>
                <c:pt idx="0">
                  <c:v>0.167</c:v>
                </c:pt>
                <c:pt idx="1">
                  <c:v>0.13</c:v>
                </c:pt>
                <c:pt idx="2">
                  <c:v>0.254</c:v>
                </c:pt>
                <c:pt idx="3">
                  <c:v>0.147</c:v>
                </c:pt>
                <c:pt idx="4">
                  <c:v>0.108</c:v>
                </c:pt>
                <c:pt idx="5">
                  <c:v>0.193</c:v>
                </c:pt>
                <c:pt idx="6">
                  <c:v>0.164</c:v>
                </c:pt>
                <c:pt idx="7">
                  <c:v>0.171</c:v>
                </c:pt>
                <c:pt idx="8">
                  <c:v>0.114</c:v>
                </c:pt>
                <c:pt idx="9">
                  <c:v>0.142</c:v>
                </c:pt>
              </c:numCache>
            </c:numRef>
          </c:val>
        </c:ser>
        <c:ser>
          <c:idx val="3"/>
          <c:order val="3"/>
          <c:tx>
            <c:strRef>
              <c:f>'G1'!$B$8</c:f>
              <c:strCache>
                <c:ptCount val="1"/>
                <c:pt idx="0">
                  <c:v>Satisfecho</c:v>
                </c:pt>
              </c:strCache>
            </c:strRef>
          </c:tx>
          <c:spPr>
            <a:solidFill>
              <a:srgbClr val="00FF00"/>
            </a:solidFill>
          </c:spPr>
          <c:invertIfNegative val="0"/>
          <c:dLbls>
            <c:showLegendKey val="0"/>
            <c:showVal val="1"/>
            <c:showCatName val="0"/>
            <c:showSerName val="0"/>
            <c:showPercent val="0"/>
            <c:showBubbleSize val="0"/>
            <c:showLeaderLines val="0"/>
          </c:dLbls>
          <c:cat>
            <c:strRef>
              <c:f>'G1'!$C$4:$L$4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'G1'!$C$8:$L$8</c:f>
              <c:numCache>
                <c:formatCode>0%</c:formatCode>
                <c:ptCount val="10"/>
                <c:pt idx="0">
                  <c:v>0.469</c:v>
                </c:pt>
                <c:pt idx="1">
                  <c:v>0.524</c:v>
                </c:pt>
                <c:pt idx="2">
                  <c:v>0.418</c:v>
                </c:pt>
                <c:pt idx="3">
                  <c:v>0.477</c:v>
                </c:pt>
                <c:pt idx="4">
                  <c:v>0.487</c:v>
                </c:pt>
                <c:pt idx="5">
                  <c:v>0.468</c:v>
                </c:pt>
                <c:pt idx="6">
                  <c:v>0.364</c:v>
                </c:pt>
                <c:pt idx="7">
                  <c:v>0.452</c:v>
                </c:pt>
                <c:pt idx="8">
                  <c:v>0.485</c:v>
                </c:pt>
                <c:pt idx="9">
                  <c:v>0.487</c:v>
                </c:pt>
              </c:numCache>
            </c:numRef>
          </c:val>
        </c:ser>
        <c:ser>
          <c:idx val="4"/>
          <c:order val="4"/>
          <c:tx>
            <c:strRef>
              <c:f>'G1'!$B$9</c:f>
              <c:strCache>
                <c:ptCount val="1"/>
                <c:pt idx="0">
                  <c:v>Muy satisfecho</c:v>
                </c:pt>
              </c:strCache>
            </c:strRef>
          </c:tx>
          <c:spPr>
            <a:solidFill>
              <a:srgbClr val="339933"/>
            </a:solidFill>
          </c:spPr>
          <c:invertIfNegative val="0"/>
          <c:dLbls>
            <c:txPr>
              <a:bodyPr/>
              <a:lstStyle/>
              <a:p>
                <a:pPr>
                  <a:defRPr>
                    <a:solidFill>
                      <a:schemeClr val="bg1"/>
                    </a:solidFill>
                  </a:defRPr>
                </a:pPr>
                <a:endParaRPr lang="es-ES"/>
              </a:p>
            </c:txPr>
            <c:showLegendKey val="0"/>
            <c:showVal val="1"/>
            <c:showCatName val="0"/>
            <c:showSerName val="0"/>
            <c:showPercent val="0"/>
            <c:showBubbleSize val="0"/>
            <c:showLeaderLines val="0"/>
          </c:dLbls>
          <c:cat>
            <c:strRef>
              <c:f>'G1'!$C$4:$L$4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'G1'!$C$9:$L$9</c:f>
              <c:numCache>
                <c:formatCode>0%</c:formatCode>
                <c:ptCount val="10"/>
                <c:pt idx="0">
                  <c:v>0.202</c:v>
                </c:pt>
                <c:pt idx="1">
                  <c:v>0.219</c:v>
                </c:pt>
                <c:pt idx="2">
                  <c:v>0.185</c:v>
                </c:pt>
                <c:pt idx="3">
                  <c:v>0.205</c:v>
                </c:pt>
                <c:pt idx="4">
                  <c:v>0.265</c:v>
                </c:pt>
                <c:pt idx="5">
                  <c:v>0.148</c:v>
                </c:pt>
                <c:pt idx="6">
                  <c:v>0.432</c:v>
                </c:pt>
                <c:pt idx="7">
                  <c:v>0.209</c:v>
                </c:pt>
                <c:pt idx="8">
                  <c:v>0.198</c:v>
                </c:pt>
                <c:pt idx="9">
                  <c:v>0.205</c:v>
                </c:pt>
              </c:numCache>
            </c:numRef>
          </c:val>
        </c:ser>
        <c:ser>
          <c:idx val="5"/>
          <c:order val="5"/>
          <c:tx>
            <c:strRef>
              <c:f>'G1'!$B$10</c:f>
              <c:strCache>
                <c:ptCount val="1"/>
                <c:pt idx="0">
                  <c:v>No sabe</c:v>
                </c:pt>
              </c:strCache>
            </c:strRef>
          </c:tx>
          <c:spPr>
            <a:solidFill>
              <a:sysClr val="window" lastClr="FFFFFF">
                <a:lumMod val="75000"/>
              </a:sysClr>
            </a:solidFill>
          </c:spPr>
          <c:invertIfNegative val="0"/>
          <c:dLbls>
            <c:showLegendKey val="0"/>
            <c:showVal val="1"/>
            <c:showCatName val="0"/>
            <c:showSerName val="0"/>
            <c:showPercent val="0"/>
            <c:showBubbleSize val="0"/>
            <c:showLeaderLines val="0"/>
          </c:dLbls>
          <c:cat>
            <c:strRef>
              <c:f>'G1'!$C$4:$L$4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'G1'!$C$10:$L$10</c:f>
              <c:numCache>
                <c:formatCode>0%</c:formatCode>
                <c:ptCount val="10"/>
                <c:pt idx="0">
                  <c:v>0.08</c:v>
                </c:pt>
                <c:pt idx="1">
                  <c:v>0.127</c:v>
                </c:pt>
                <c:pt idx="2">
                  <c:v>0.064</c:v>
                </c:pt>
                <c:pt idx="3">
                  <c:v>0.079</c:v>
                </c:pt>
                <c:pt idx="4">
                  <c:v>0.095</c:v>
                </c:pt>
                <c:pt idx="5">
                  <c:v>0.088</c:v>
                </c:pt>
                <c:pt idx="6">
                  <c:v>0.0</c:v>
                </c:pt>
                <c:pt idx="7">
                  <c:v>0.079</c:v>
                </c:pt>
                <c:pt idx="8">
                  <c:v>0.096</c:v>
                </c:pt>
                <c:pt idx="9">
                  <c:v>0.091</c:v>
                </c:pt>
              </c:numCache>
            </c:numRef>
          </c:val>
        </c:ser>
        <c:dLbls>
          <c:showLegendKey val="0"/>
          <c:showVal val="0"/>
          <c:showCatName val="0"/>
          <c:showSerName val="0"/>
          <c:showPercent val="0"/>
          <c:showBubbleSize val="0"/>
        </c:dLbls>
        <c:gapWidth val="69"/>
        <c:shape val="cylinder"/>
        <c:axId val="-2008699624"/>
        <c:axId val="-2008696168"/>
        <c:axId val="0"/>
      </c:bar3DChart>
      <c:catAx>
        <c:axId val="-2008699624"/>
        <c:scaling>
          <c:orientation val="minMax"/>
        </c:scaling>
        <c:delete val="0"/>
        <c:axPos val="b"/>
        <c:numFmt formatCode="General" sourceLinked="0"/>
        <c:majorTickMark val="out"/>
        <c:minorTickMark val="none"/>
        <c:tickLblPos val="nextTo"/>
        <c:spPr>
          <a:noFill/>
          <a:ln>
            <a:noFill/>
          </a:ln>
        </c:spPr>
        <c:txPr>
          <a:bodyPr rot="0"/>
          <a:lstStyle/>
          <a:p>
            <a:pPr>
              <a:defRPr sz="800"/>
            </a:pPr>
            <a:endParaRPr lang="es-ES"/>
          </a:p>
        </c:txPr>
        <c:crossAx val="-2008696168"/>
        <c:crosses val="autoZero"/>
        <c:auto val="1"/>
        <c:lblAlgn val="ctr"/>
        <c:lblOffset val="100"/>
        <c:noMultiLvlLbl val="0"/>
      </c:catAx>
      <c:valAx>
        <c:axId val="-2008696168"/>
        <c:scaling>
          <c:orientation val="minMax"/>
          <c:min val="0.0"/>
        </c:scaling>
        <c:delete val="1"/>
        <c:axPos val="l"/>
        <c:numFmt formatCode="0%" sourceLinked="1"/>
        <c:majorTickMark val="out"/>
        <c:minorTickMark val="none"/>
        <c:tickLblPos val="nextTo"/>
        <c:crossAx val="-2008699624"/>
        <c:crosses val="autoZero"/>
        <c:crossBetween val="between"/>
      </c:valAx>
    </c:plotArea>
    <c:legend>
      <c:legendPos val="l"/>
      <c:layout>
        <c:manualLayout>
          <c:xMode val="edge"/>
          <c:yMode val="edge"/>
          <c:x val="0.0158663466000339"/>
          <c:y val="0.169358967514563"/>
          <c:w val="0.195293726110756"/>
          <c:h val="0.737221540916072"/>
        </c:manualLayout>
      </c:layout>
      <c:overlay val="0"/>
      <c:txPr>
        <a:bodyPr/>
        <a:lstStyle/>
        <a:p>
          <a:pPr>
            <a:defRPr sz="1200"/>
          </a:pPr>
          <a:endParaRPr lang="es-ES"/>
        </a:p>
      </c:txPr>
    </c:legend>
    <c:plotVisOnly val="1"/>
    <c:dispBlanksAs val="gap"/>
    <c:showDLblsOverMax val="0"/>
  </c:chart>
  <c:spPr>
    <a:noFill/>
    <a:ln>
      <a:noFill/>
    </a:ln>
  </c:spPr>
  <c:txPr>
    <a:bodyPr/>
    <a:lstStyle/>
    <a:p>
      <a:pPr>
        <a:defRPr>
          <a:latin typeface="Trebuchet MS" pitchFamily="34" charset="0"/>
        </a:defRPr>
      </a:pPr>
      <a:endParaRPr lang="es-E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spPr>
            <a:ln>
              <a:solidFill>
                <a:srgbClr val="FFFFFF"/>
              </a:solidFill>
            </a:ln>
            <a:scene3d>
              <a:camera prst="orthographicFront"/>
              <a:lightRig rig="threePt" dir="t"/>
            </a:scene3d>
            <a:sp3d>
              <a:bevelT/>
              <a:bevelB/>
            </a:sp3d>
          </c:spPr>
          <c:explosion val="25"/>
          <c:dLbls>
            <c:dLbl>
              <c:idx val="0"/>
              <c:spPr/>
              <c:txPr>
                <a:bodyPr/>
                <a:lstStyle/>
                <a:p>
                  <a:pPr>
                    <a:defRPr sz="1200">
                      <a:solidFill>
                        <a:schemeClr val="bg1"/>
                      </a:solidFill>
                    </a:defRPr>
                  </a:pPr>
                  <a:endParaRPr lang="es-ES"/>
                </a:p>
              </c:txPr>
              <c:showLegendKey val="0"/>
              <c:showVal val="0"/>
              <c:showCatName val="0"/>
              <c:showSerName val="0"/>
              <c:showPercent val="1"/>
              <c:showBubbleSize val="0"/>
            </c:dLbl>
            <c:dLbl>
              <c:idx val="1"/>
              <c:spPr/>
              <c:txPr>
                <a:bodyPr/>
                <a:lstStyle/>
                <a:p>
                  <a:pPr>
                    <a:defRPr sz="1200">
                      <a:solidFill>
                        <a:schemeClr val="bg1"/>
                      </a:solidFill>
                    </a:defRPr>
                  </a:pPr>
                  <a:endParaRPr lang="es-ES"/>
                </a:p>
              </c:txPr>
              <c:showLegendKey val="0"/>
              <c:showVal val="0"/>
              <c:showCatName val="0"/>
              <c:showSerName val="0"/>
              <c:showPercent val="1"/>
              <c:showBubbleSize val="0"/>
            </c:dLbl>
            <c:txPr>
              <a:bodyPr/>
              <a:lstStyle/>
              <a:p>
                <a:pPr>
                  <a:defRPr sz="1200"/>
                </a:pPr>
                <a:endParaRPr lang="es-ES"/>
              </a:p>
            </c:txPr>
            <c:showLegendKey val="0"/>
            <c:showVal val="0"/>
            <c:showCatName val="0"/>
            <c:showSerName val="0"/>
            <c:showPercent val="1"/>
            <c:showBubbleSize val="0"/>
            <c:showLeaderLines val="1"/>
          </c:dLbls>
          <c:cat>
            <c:strRef>
              <c:f>'CAP.1'!$B$4:$B$6</c:f>
              <c:strCache>
                <c:ptCount val="3"/>
                <c:pt idx="0">
                  <c:v>Caribe</c:v>
                </c:pt>
                <c:pt idx="1">
                  <c:v>Centro América</c:v>
                </c:pt>
                <c:pt idx="2">
                  <c:v>Sud América</c:v>
                </c:pt>
              </c:strCache>
            </c:strRef>
          </c:cat>
          <c:val>
            <c:numRef>
              <c:f>'CAP.1'!$C$4:$C$6</c:f>
              <c:numCache>
                <c:formatCode>0%</c:formatCode>
                <c:ptCount val="3"/>
                <c:pt idx="0">
                  <c:v>0.083</c:v>
                </c:pt>
                <c:pt idx="1">
                  <c:v>0.198</c:v>
                </c:pt>
                <c:pt idx="2">
                  <c:v>0.719</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647707976500592"/>
          <c:y val="0.620429544568016"/>
          <c:w val="0.352292023499409"/>
          <c:h val="0.285594368025787"/>
        </c:manualLayout>
      </c:layout>
      <c:overlay val="1"/>
      <c:txPr>
        <a:bodyPr/>
        <a:lstStyle/>
        <a:p>
          <a:pPr>
            <a:defRPr sz="1200"/>
          </a:pPr>
          <a:endParaRPr lang="es-ES"/>
        </a:p>
      </c:txPr>
    </c:legend>
    <c:plotVisOnly val="1"/>
    <c:dispBlanksAs val="gap"/>
    <c:showDLblsOverMax val="0"/>
  </c:chart>
  <c:externalData r:id="rId2">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view3D>
      <c:rotX val="0"/>
      <c:rotY val="0"/>
      <c:rAngAx val="0"/>
      <c:perspective val="0"/>
    </c:view3D>
    <c:floor>
      <c:thickness val="0"/>
    </c:floor>
    <c:sideWall>
      <c:thickness val="0"/>
    </c:sideWall>
    <c:backWall>
      <c:thickness val="0"/>
    </c:backWall>
    <c:plotArea>
      <c:layout>
        <c:manualLayout>
          <c:layoutTarget val="inner"/>
          <c:xMode val="edge"/>
          <c:yMode val="edge"/>
          <c:x val="0.194906708195189"/>
          <c:y val="0.0"/>
          <c:w val="0.786049586276412"/>
          <c:h val="0.924639984120844"/>
        </c:manualLayout>
      </c:layout>
      <c:bar3DChart>
        <c:barDir val="col"/>
        <c:grouping val="stacked"/>
        <c:varyColors val="0"/>
        <c:ser>
          <c:idx val="0"/>
          <c:order val="0"/>
          <c:tx>
            <c:strRef>
              <c:f>'G2 y G3'!$B$14</c:f>
              <c:strCache>
                <c:ptCount val="1"/>
                <c:pt idx="0">
                  <c:v>Desplegará IPv6</c:v>
                </c:pt>
              </c:strCache>
            </c:strRef>
          </c:tx>
          <c:spPr>
            <a:solidFill>
              <a:srgbClr val="0070C0"/>
            </a:solidFill>
          </c:spPr>
          <c:invertIfNegative val="0"/>
          <c:dLbls>
            <c:txPr>
              <a:bodyPr/>
              <a:lstStyle/>
              <a:p>
                <a:pPr>
                  <a:defRPr>
                    <a:solidFill>
                      <a:schemeClr val="bg1"/>
                    </a:solidFill>
                  </a:defRPr>
                </a:pPr>
                <a:endParaRPr lang="es-ES"/>
              </a:p>
            </c:txPr>
            <c:showLegendKey val="0"/>
            <c:showVal val="1"/>
            <c:showCatName val="0"/>
            <c:showSerName val="0"/>
            <c:showPercent val="0"/>
            <c:showBubbleSize val="0"/>
            <c:showLeaderLines val="0"/>
          </c:dLbls>
          <c:cat>
            <c:strRef>
              <c:f>'G2 y G3'!$C$13:$L$13</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'G2 y G3'!$C$14:$L$14</c:f>
              <c:numCache>
                <c:formatCode>0%</c:formatCode>
                <c:ptCount val="10"/>
                <c:pt idx="0">
                  <c:v>0.718</c:v>
                </c:pt>
                <c:pt idx="1">
                  <c:v>0.77</c:v>
                </c:pt>
                <c:pt idx="2">
                  <c:v>0.656</c:v>
                </c:pt>
                <c:pt idx="3">
                  <c:v>0.728</c:v>
                </c:pt>
                <c:pt idx="4">
                  <c:v>0.506</c:v>
                </c:pt>
                <c:pt idx="5">
                  <c:v>0.825</c:v>
                </c:pt>
                <c:pt idx="6">
                  <c:v>0.547</c:v>
                </c:pt>
                <c:pt idx="7">
                  <c:v>0.751</c:v>
                </c:pt>
                <c:pt idx="8">
                  <c:v>0.742</c:v>
                </c:pt>
                <c:pt idx="9">
                  <c:v>0.747</c:v>
                </c:pt>
              </c:numCache>
            </c:numRef>
          </c:val>
        </c:ser>
        <c:ser>
          <c:idx val="1"/>
          <c:order val="1"/>
          <c:tx>
            <c:strRef>
              <c:f>'G2 y G3'!$B$15</c:f>
              <c:strCache>
                <c:ptCount val="1"/>
                <c:pt idx="0">
                  <c:v>Implementará CGN</c:v>
                </c:pt>
              </c:strCache>
            </c:strRef>
          </c:tx>
          <c:spPr>
            <a:solidFill>
              <a:srgbClr val="0099FF"/>
            </a:solidFill>
          </c:spPr>
          <c:invertIfNegative val="0"/>
          <c:dLbls>
            <c:showLegendKey val="0"/>
            <c:showVal val="1"/>
            <c:showCatName val="0"/>
            <c:showSerName val="0"/>
            <c:showPercent val="0"/>
            <c:showBubbleSize val="0"/>
            <c:showLeaderLines val="0"/>
          </c:dLbls>
          <c:cat>
            <c:strRef>
              <c:f>'G2 y G3'!$C$13:$L$13</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'G2 y G3'!$C$15:$L$15</c:f>
              <c:numCache>
                <c:formatCode>0%</c:formatCode>
                <c:ptCount val="10"/>
                <c:pt idx="0">
                  <c:v>0.052</c:v>
                </c:pt>
                <c:pt idx="1">
                  <c:v>0.0</c:v>
                </c:pt>
                <c:pt idx="2">
                  <c:v>0.108</c:v>
                </c:pt>
                <c:pt idx="3">
                  <c:v>0.043</c:v>
                </c:pt>
                <c:pt idx="4">
                  <c:v>0.021</c:v>
                </c:pt>
                <c:pt idx="5">
                  <c:v>0.026</c:v>
                </c:pt>
                <c:pt idx="6">
                  <c:v>0.385</c:v>
                </c:pt>
                <c:pt idx="7">
                  <c:v>0.052</c:v>
                </c:pt>
                <c:pt idx="8">
                  <c:v>0.038</c:v>
                </c:pt>
                <c:pt idx="9">
                  <c:v>0.058</c:v>
                </c:pt>
              </c:numCache>
            </c:numRef>
          </c:val>
        </c:ser>
        <c:ser>
          <c:idx val="2"/>
          <c:order val="2"/>
          <c:tx>
            <c:strRef>
              <c:f>'G2 y G3'!$B$16</c:f>
              <c:strCache>
                <c:ptCount val="1"/>
                <c:pt idx="0">
                  <c:v>Utilizará otro mecanismo de transición</c:v>
                </c:pt>
              </c:strCache>
            </c:strRef>
          </c:tx>
          <c:spPr>
            <a:solidFill>
              <a:srgbClr val="CCECFF"/>
            </a:solidFill>
          </c:spPr>
          <c:invertIfNegative val="0"/>
          <c:dLbls>
            <c:showLegendKey val="0"/>
            <c:showVal val="1"/>
            <c:showCatName val="0"/>
            <c:showSerName val="0"/>
            <c:showPercent val="0"/>
            <c:showBubbleSize val="0"/>
            <c:showLeaderLines val="0"/>
          </c:dLbls>
          <c:cat>
            <c:strRef>
              <c:f>'G2 y G3'!$C$13:$L$13</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'G2 y G3'!$C$16:$L$16</c:f>
              <c:numCache>
                <c:formatCode>0%</c:formatCode>
                <c:ptCount val="10"/>
                <c:pt idx="0">
                  <c:v>0.035</c:v>
                </c:pt>
                <c:pt idx="1">
                  <c:v>0.0</c:v>
                </c:pt>
                <c:pt idx="2">
                  <c:v>0.0</c:v>
                </c:pt>
                <c:pt idx="3">
                  <c:v>0.046</c:v>
                </c:pt>
                <c:pt idx="4">
                  <c:v>0.021</c:v>
                </c:pt>
                <c:pt idx="5">
                  <c:v>0.037</c:v>
                </c:pt>
                <c:pt idx="6">
                  <c:v>0.069</c:v>
                </c:pt>
                <c:pt idx="7">
                  <c:v>0.044</c:v>
                </c:pt>
                <c:pt idx="8">
                  <c:v>0.06</c:v>
                </c:pt>
                <c:pt idx="9">
                  <c:v>0.03</c:v>
                </c:pt>
              </c:numCache>
            </c:numRef>
          </c:val>
        </c:ser>
        <c:ser>
          <c:idx val="3"/>
          <c:order val="3"/>
          <c:tx>
            <c:strRef>
              <c:f>'G2 y G3'!$B$17</c:f>
              <c:strCache>
                <c:ptCount val="1"/>
                <c:pt idx="0">
                  <c:v>No hará nada respecto al agotamiento de IPv4</c:v>
                </c:pt>
              </c:strCache>
            </c:strRef>
          </c:tx>
          <c:spPr>
            <a:solidFill>
              <a:srgbClr val="FFFFFF"/>
            </a:solidFill>
          </c:spPr>
          <c:invertIfNegative val="0"/>
          <c:dLbls>
            <c:showLegendKey val="0"/>
            <c:showVal val="1"/>
            <c:showCatName val="0"/>
            <c:showSerName val="0"/>
            <c:showPercent val="0"/>
            <c:showBubbleSize val="0"/>
            <c:showLeaderLines val="0"/>
          </c:dLbls>
          <c:cat>
            <c:strRef>
              <c:f>'G2 y G3'!$C$13:$L$13</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'G2 y G3'!$C$17:$L$17</c:f>
              <c:numCache>
                <c:formatCode>0%</c:formatCode>
                <c:ptCount val="10"/>
                <c:pt idx="0">
                  <c:v>0.195</c:v>
                </c:pt>
                <c:pt idx="1">
                  <c:v>0.23</c:v>
                </c:pt>
                <c:pt idx="2">
                  <c:v>0.236</c:v>
                </c:pt>
                <c:pt idx="3">
                  <c:v>0.183</c:v>
                </c:pt>
                <c:pt idx="4">
                  <c:v>0.452</c:v>
                </c:pt>
                <c:pt idx="5">
                  <c:v>0.112</c:v>
                </c:pt>
                <c:pt idx="6">
                  <c:v>0.0</c:v>
                </c:pt>
                <c:pt idx="7">
                  <c:v>0.153</c:v>
                </c:pt>
                <c:pt idx="8">
                  <c:v>0.16</c:v>
                </c:pt>
                <c:pt idx="9">
                  <c:v>0.165</c:v>
                </c:pt>
              </c:numCache>
            </c:numRef>
          </c:val>
        </c:ser>
        <c:dLbls>
          <c:showLegendKey val="0"/>
          <c:showVal val="0"/>
          <c:showCatName val="0"/>
          <c:showSerName val="0"/>
          <c:showPercent val="0"/>
          <c:showBubbleSize val="0"/>
        </c:dLbls>
        <c:gapWidth val="69"/>
        <c:shape val="cylinder"/>
        <c:axId val="-2012272232"/>
        <c:axId val="-2012268776"/>
        <c:axId val="0"/>
      </c:bar3DChart>
      <c:catAx>
        <c:axId val="-2012272232"/>
        <c:scaling>
          <c:orientation val="minMax"/>
        </c:scaling>
        <c:delete val="0"/>
        <c:axPos val="b"/>
        <c:numFmt formatCode="General" sourceLinked="0"/>
        <c:majorTickMark val="out"/>
        <c:minorTickMark val="none"/>
        <c:tickLblPos val="nextTo"/>
        <c:spPr>
          <a:noFill/>
          <a:ln>
            <a:noFill/>
          </a:ln>
        </c:spPr>
        <c:txPr>
          <a:bodyPr rot="0"/>
          <a:lstStyle/>
          <a:p>
            <a:pPr>
              <a:defRPr sz="800"/>
            </a:pPr>
            <a:endParaRPr lang="es-ES"/>
          </a:p>
        </c:txPr>
        <c:crossAx val="-2012268776"/>
        <c:crosses val="autoZero"/>
        <c:auto val="1"/>
        <c:lblAlgn val="ctr"/>
        <c:lblOffset val="100"/>
        <c:noMultiLvlLbl val="0"/>
      </c:catAx>
      <c:valAx>
        <c:axId val="-2012268776"/>
        <c:scaling>
          <c:orientation val="minMax"/>
          <c:min val="0.0"/>
        </c:scaling>
        <c:delete val="1"/>
        <c:axPos val="l"/>
        <c:numFmt formatCode="0%" sourceLinked="1"/>
        <c:majorTickMark val="out"/>
        <c:minorTickMark val="none"/>
        <c:tickLblPos val="nextTo"/>
        <c:crossAx val="-2012272232"/>
        <c:crosses val="autoZero"/>
        <c:crossBetween val="between"/>
      </c:valAx>
    </c:plotArea>
    <c:legend>
      <c:legendPos val="l"/>
      <c:layout>
        <c:manualLayout>
          <c:xMode val="edge"/>
          <c:yMode val="edge"/>
          <c:x val="0.0434808032786865"/>
          <c:y val="0.158513907254078"/>
          <c:w val="0.170928082803163"/>
          <c:h val="0.75655370372273"/>
        </c:manualLayout>
      </c:layout>
      <c:overlay val="0"/>
      <c:txPr>
        <a:bodyPr/>
        <a:lstStyle/>
        <a:p>
          <a:pPr>
            <a:defRPr sz="1200"/>
          </a:pPr>
          <a:endParaRPr lang="es-ES"/>
        </a:p>
      </c:txPr>
    </c:legend>
    <c:plotVisOnly val="1"/>
    <c:dispBlanksAs val="gap"/>
    <c:showDLblsOverMax val="0"/>
  </c:chart>
  <c:spPr>
    <a:noFill/>
    <a:ln>
      <a:noFill/>
    </a:ln>
  </c:spPr>
  <c:txPr>
    <a:bodyPr/>
    <a:lstStyle/>
    <a:p>
      <a:pPr>
        <a:defRPr>
          <a:latin typeface="Trebuchet MS" pitchFamily="34" charset="0"/>
        </a:defRPr>
      </a:pPr>
      <a:endParaRPr lang="es-ES"/>
    </a:p>
  </c:txPr>
  <c:externalData r:id="rId2">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view3D>
      <c:rotX val="0"/>
      <c:rotY val="0"/>
      <c:rAngAx val="0"/>
      <c:perspective val="0"/>
    </c:view3D>
    <c:floor>
      <c:thickness val="0"/>
    </c:floor>
    <c:sideWall>
      <c:thickness val="0"/>
    </c:sideWall>
    <c:backWall>
      <c:thickness val="0"/>
    </c:backWall>
    <c:plotArea>
      <c:layout>
        <c:manualLayout>
          <c:layoutTarget val="inner"/>
          <c:xMode val="edge"/>
          <c:yMode val="edge"/>
          <c:x val="0.194906708195189"/>
          <c:y val="0.0"/>
          <c:w val="0.786049586276412"/>
          <c:h val="0.924639984120844"/>
        </c:manualLayout>
      </c:layout>
      <c:bar3DChart>
        <c:barDir val="col"/>
        <c:grouping val="stacked"/>
        <c:varyColors val="0"/>
        <c:ser>
          <c:idx val="0"/>
          <c:order val="0"/>
          <c:tx>
            <c:strRef>
              <c:f>'G2 y G3'!$B$50</c:f>
              <c:strCache>
                <c:ptCount val="1"/>
                <c:pt idx="0">
                  <c:v>6 meses</c:v>
                </c:pt>
              </c:strCache>
            </c:strRef>
          </c:tx>
          <c:spPr>
            <a:solidFill>
              <a:srgbClr val="E2ADAA">
                <a:lumMod val="50000"/>
              </a:srgbClr>
            </a:solidFill>
          </c:spPr>
          <c:invertIfNegative val="0"/>
          <c:dLbls>
            <c:txPr>
              <a:bodyPr/>
              <a:lstStyle/>
              <a:p>
                <a:pPr>
                  <a:defRPr>
                    <a:solidFill>
                      <a:schemeClr val="bg1"/>
                    </a:solidFill>
                  </a:defRPr>
                </a:pPr>
                <a:endParaRPr lang="es-ES"/>
              </a:p>
            </c:txPr>
            <c:showLegendKey val="0"/>
            <c:showVal val="1"/>
            <c:showCatName val="0"/>
            <c:showSerName val="0"/>
            <c:showPercent val="0"/>
            <c:showBubbleSize val="0"/>
            <c:showLeaderLines val="0"/>
          </c:dLbls>
          <c:cat>
            <c:strRef>
              <c:f>'G2 y G3'!$C$49:$L$49</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'G2 y G3'!$C$50:$L$50</c:f>
              <c:numCache>
                <c:formatCode>0%</c:formatCode>
                <c:ptCount val="10"/>
                <c:pt idx="0">
                  <c:v>0.207</c:v>
                </c:pt>
                <c:pt idx="1">
                  <c:v>0.264</c:v>
                </c:pt>
                <c:pt idx="2">
                  <c:v>0.295</c:v>
                </c:pt>
                <c:pt idx="3">
                  <c:v>0.184</c:v>
                </c:pt>
                <c:pt idx="4">
                  <c:v>0.118</c:v>
                </c:pt>
                <c:pt idx="5">
                  <c:v>0.198</c:v>
                </c:pt>
                <c:pt idx="6">
                  <c:v>0.441</c:v>
                </c:pt>
                <c:pt idx="7">
                  <c:v>0.224</c:v>
                </c:pt>
                <c:pt idx="8">
                  <c:v>0.22</c:v>
                </c:pt>
                <c:pt idx="9">
                  <c:v>0.256</c:v>
                </c:pt>
              </c:numCache>
            </c:numRef>
          </c:val>
        </c:ser>
        <c:ser>
          <c:idx val="1"/>
          <c:order val="1"/>
          <c:tx>
            <c:strRef>
              <c:f>'G2 y G3'!$B$51</c:f>
              <c:strCache>
                <c:ptCount val="1"/>
                <c:pt idx="0">
                  <c:v>12 meses</c:v>
                </c:pt>
              </c:strCache>
            </c:strRef>
          </c:tx>
          <c:spPr>
            <a:solidFill>
              <a:srgbClr val="E2ADAA">
                <a:lumMod val="75000"/>
              </a:srgbClr>
            </a:solidFill>
          </c:spPr>
          <c:invertIfNegative val="0"/>
          <c:dLbls>
            <c:txPr>
              <a:bodyPr/>
              <a:lstStyle/>
              <a:p>
                <a:pPr>
                  <a:defRPr>
                    <a:solidFill>
                      <a:schemeClr val="bg1"/>
                    </a:solidFill>
                  </a:defRPr>
                </a:pPr>
                <a:endParaRPr lang="es-ES"/>
              </a:p>
            </c:txPr>
            <c:showLegendKey val="0"/>
            <c:showVal val="1"/>
            <c:showCatName val="0"/>
            <c:showSerName val="0"/>
            <c:showPercent val="0"/>
            <c:showBubbleSize val="0"/>
            <c:showLeaderLines val="0"/>
          </c:dLbls>
          <c:cat>
            <c:strRef>
              <c:f>'G2 y G3'!$C$49:$L$49</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'G2 y G3'!$C$51:$L$51</c:f>
              <c:numCache>
                <c:formatCode>0%</c:formatCode>
                <c:ptCount val="10"/>
                <c:pt idx="0">
                  <c:v>0.309</c:v>
                </c:pt>
                <c:pt idx="1">
                  <c:v>0.168</c:v>
                </c:pt>
                <c:pt idx="2">
                  <c:v>0.438</c:v>
                </c:pt>
                <c:pt idx="3">
                  <c:v>0.293</c:v>
                </c:pt>
                <c:pt idx="4">
                  <c:v>0.344</c:v>
                </c:pt>
                <c:pt idx="5">
                  <c:v>0.289</c:v>
                </c:pt>
                <c:pt idx="6">
                  <c:v>0.402</c:v>
                </c:pt>
                <c:pt idx="7">
                  <c:v>0.288</c:v>
                </c:pt>
                <c:pt idx="8">
                  <c:v>0.302</c:v>
                </c:pt>
                <c:pt idx="9">
                  <c:v>0.294</c:v>
                </c:pt>
              </c:numCache>
            </c:numRef>
          </c:val>
        </c:ser>
        <c:ser>
          <c:idx val="2"/>
          <c:order val="2"/>
          <c:tx>
            <c:strRef>
              <c:f>'G2 y G3'!$B$52</c:f>
              <c:strCache>
                <c:ptCount val="1"/>
                <c:pt idx="0">
                  <c:v>18 meses</c:v>
                </c:pt>
              </c:strCache>
            </c:strRef>
          </c:tx>
          <c:spPr>
            <a:solidFill>
              <a:srgbClr val="E2ADAA">
                <a:lumMod val="60000"/>
                <a:lumOff val="40000"/>
              </a:srgbClr>
            </a:solidFill>
          </c:spPr>
          <c:invertIfNegative val="0"/>
          <c:dLbls>
            <c:showLegendKey val="0"/>
            <c:showVal val="1"/>
            <c:showCatName val="0"/>
            <c:showSerName val="0"/>
            <c:showPercent val="0"/>
            <c:showBubbleSize val="0"/>
            <c:showLeaderLines val="0"/>
          </c:dLbls>
          <c:cat>
            <c:strRef>
              <c:f>'G2 y G3'!$C$49:$L$49</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'G2 y G3'!$C$52:$L$52</c:f>
              <c:numCache>
                <c:formatCode>0%</c:formatCode>
                <c:ptCount val="10"/>
                <c:pt idx="0">
                  <c:v>0.169</c:v>
                </c:pt>
                <c:pt idx="1">
                  <c:v>0.568</c:v>
                </c:pt>
                <c:pt idx="2">
                  <c:v>0.081</c:v>
                </c:pt>
                <c:pt idx="3">
                  <c:v>0.155</c:v>
                </c:pt>
                <c:pt idx="4">
                  <c:v>0.151</c:v>
                </c:pt>
                <c:pt idx="5">
                  <c:v>0.174</c:v>
                </c:pt>
                <c:pt idx="6">
                  <c:v>0.157</c:v>
                </c:pt>
                <c:pt idx="7">
                  <c:v>0.184</c:v>
                </c:pt>
                <c:pt idx="8">
                  <c:v>0.146</c:v>
                </c:pt>
                <c:pt idx="9">
                  <c:v>0.152</c:v>
                </c:pt>
              </c:numCache>
            </c:numRef>
          </c:val>
        </c:ser>
        <c:ser>
          <c:idx val="3"/>
          <c:order val="3"/>
          <c:tx>
            <c:strRef>
              <c:f>'G2 y G3'!$B$53</c:f>
              <c:strCache>
                <c:ptCount val="1"/>
                <c:pt idx="0">
                  <c:v>24 meses</c:v>
                </c:pt>
              </c:strCache>
            </c:strRef>
          </c:tx>
          <c:spPr>
            <a:solidFill>
              <a:srgbClr val="E2ADAA">
                <a:lumMod val="20000"/>
                <a:lumOff val="80000"/>
              </a:srgbClr>
            </a:solidFill>
          </c:spPr>
          <c:invertIfNegative val="0"/>
          <c:dLbls>
            <c:dLbl>
              <c:idx val="1"/>
              <c:delete val="1"/>
            </c:dLbl>
            <c:dLbl>
              <c:idx val="6"/>
              <c:delete val="1"/>
            </c:dLbl>
            <c:showLegendKey val="0"/>
            <c:showVal val="1"/>
            <c:showCatName val="0"/>
            <c:showSerName val="0"/>
            <c:showPercent val="0"/>
            <c:showBubbleSize val="0"/>
            <c:showLeaderLines val="0"/>
          </c:dLbls>
          <c:cat>
            <c:strRef>
              <c:f>'G2 y G3'!$C$49:$L$49</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'G2 y G3'!$C$53:$L$53</c:f>
              <c:numCache>
                <c:formatCode>0%</c:formatCode>
                <c:ptCount val="10"/>
                <c:pt idx="0">
                  <c:v>0.316</c:v>
                </c:pt>
                <c:pt idx="1">
                  <c:v>0.0</c:v>
                </c:pt>
                <c:pt idx="2">
                  <c:v>0.187</c:v>
                </c:pt>
                <c:pt idx="3">
                  <c:v>0.369</c:v>
                </c:pt>
                <c:pt idx="4">
                  <c:v>0.387</c:v>
                </c:pt>
                <c:pt idx="5">
                  <c:v>0.339</c:v>
                </c:pt>
                <c:pt idx="6">
                  <c:v>0.0</c:v>
                </c:pt>
                <c:pt idx="7">
                  <c:v>0.304</c:v>
                </c:pt>
                <c:pt idx="8">
                  <c:v>0.332</c:v>
                </c:pt>
                <c:pt idx="9">
                  <c:v>0.297</c:v>
                </c:pt>
              </c:numCache>
            </c:numRef>
          </c:val>
        </c:ser>
        <c:dLbls>
          <c:showLegendKey val="0"/>
          <c:showVal val="0"/>
          <c:showCatName val="0"/>
          <c:showSerName val="0"/>
          <c:showPercent val="0"/>
          <c:showBubbleSize val="0"/>
        </c:dLbls>
        <c:gapWidth val="69"/>
        <c:shape val="cylinder"/>
        <c:axId val="-2008485080"/>
        <c:axId val="-2008481624"/>
        <c:axId val="0"/>
      </c:bar3DChart>
      <c:catAx>
        <c:axId val="-2008485080"/>
        <c:scaling>
          <c:orientation val="minMax"/>
        </c:scaling>
        <c:delete val="0"/>
        <c:axPos val="b"/>
        <c:numFmt formatCode="General" sourceLinked="0"/>
        <c:majorTickMark val="out"/>
        <c:minorTickMark val="none"/>
        <c:tickLblPos val="nextTo"/>
        <c:spPr>
          <a:noFill/>
          <a:ln>
            <a:noFill/>
          </a:ln>
        </c:spPr>
        <c:txPr>
          <a:bodyPr rot="0" vert="horz"/>
          <a:lstStyle/>
          <a:p>
            <a:pPr>
              <a:defRPr sz="1000"/>
            </a:pPr>
            <a:endParaRPr lang="es-ES"/>
          </a:p>
        </c:txPr>
        <c:crossAx val="-2008481624"/>
        <c:crosses val="autoZero"/>
        <c:auto val="1"/>
        <c:lblAlgn val="ctr"/>
        <c:lblOffset val="100"/>
        <c:noMultiLvlLbl val="0"/>
      </c:catAx>
      <c:valAx>
        <c:axId val="-2008481624"/>
        <c:scaling>
          <c:orientation val="minMax"/>
          <c:min val="0.0"/>
        </c:scaling>
        <c:delete val="1"/>
        <c:axPos val="l"/>
        <c:numFmt formatCode="0%" sourceLinked="1"/>
        <c:majorTickMark val="out"/>
        <c:minorTickMark val="none"/>
        <c:tickLblPos val="nextTo"/>
        <c:crossAx val="-2008485080"/>
        <c:crosses val="autoZero"/>
        <c:crossBetween val="between"/>
      </c:valAx>
    </c:plotArea>
    <c:legend>
      <c:legendPos val="l"/>
      <c:layout>
        <c:manualLayout>
          <c:xMode val="edge"/>
          <c:yMode val="edge"/>
          <c:x val="0.0391209647122751"/>
          <c:y val="0.191659246958098"/>
          <c:w val="0.161127456752441"/>
          <c:h val="0.715372653411074"/>
        </c:manualLayout>
      </c:layout>
      <c:overlay val="0"/>
      <c:txPr>
        <a:bodyPr/>
        <a:lstStyle/>
        <a:p>
          <a:pPr>
            <a:defRPr sz="1200"/>
          </a:pPr>
          <a:endParaRPr lang="es-ES"/>
        </a:p>
      </c:txPr>
    </c:legend>
    <c:plotVisOnly val="1"/>
    <c:dispBlanksAs val="gap"/>
    <c:showDLblsOverMax val="0"/>
  </c:chart>
  <c:spPr>
    <a:noFill/>
    <a:ln>
      <a:noFill/>
    </a:ln>
  </c:spPr>
  <c:txPr>
    <a:bodyPr/>
    <a:lstStyle/>
    <a:p>
      <a:pPr>
        <a:defRPr>
          <a:latin typeface="Trebuchet MS" pitchFamily="34" charset="0"/>
        </a:defRPr>
      </a:pPr>
      <a:endParaRPr lang="es-ES"/>
    </a:p>
  </c:txPr>
  <c:externalData r:id="rId2">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7248995983936"/>
          <c:y val="0.101305555555556"/>
          <c:w val="0.686221074775292"/>
          <c:h val="0.797388888888889"/>
        </c:manualLayout>
      </c:layout>
      <c:pieChart>
        <c:varyColors val="1"/>
        <c:ser>
          <c:idx val="0"/>
          <c:order val="0"/>
          <c:spPr>
            <a:ln>
              <a:solidFill>
                <a:schemeClr val="bg1"/>
              </a:solidFill>
            </a:ln>
            <a:scene3d>
              <a:camera prst="orthographicFront"/>
              <a:lightRig rig="threePt" dir="t"/>
            </a:scene3d>
            <a:sp3d>
              <a:bevelT/>
              <a:bevelB/>
            </a:sp3d>
          </c:spPr>
          <c:explosion val="25"/>
          <c:dPt>
            <c:idx val="0"/>
            <c:bubble3D val="0"/>
            <c:explosion val="9"/>
            <c:spPr>
              <a:solidFill>
                <a:srgbClr val="009F00"/>
              </a:solidFill>
              <a:ln>
                <a:solidFill>
                  <a:schemeClr val="bg1"/>
                </a:solidFill>
              </a:ln>
              <a:scene3d>
                <a:camera prst="orthographicFront"/>
                <a:lightRig rig="threePt" dir="t"/>
              </a:scene3d>
              <a:sp3d>
                <a:bevelT/>
                <a:bevelB/>
              </a:sp3d>
            </c:spPr>
          </c:dPt>
          <c:dPt>
            <c:idx val="1"/>
            <c:bubble3D val="0"/>
            <c:explosion val="15"/>
          </c:dPt>
          <c:dLbls>
            <c:dLbl>
              <c:idx val="0"/>
              <c:spPr/>
              <c:txPr>
                <a:bodyPr/>
                <a:lstStyle/>
                <a:p>
                  <a:pPr>
                    <a:defRPr sz="1200">
                      <a:solidFill>
                        <a:schemeClr val="bg1"/>
                      </a:solidFill>
                    </a:defRPr>
                  </a:pPr>
                  <a:endParaRPr lang="es-ES"/>
                </a:p>
              </c:txPr>
              <c:dLblPos val="ctr"/>
              <c:showLegendKey val="0"/>
              <c:showVal val="0"/>
              <c:showCatName val="1"/>
              <c:showSerName val="0"/>
              <c:showPercent val="1"/>
              <c:showBubbleSize val="0"/>
            </c:dLbl>
            <c:dLbl>
              <c:idx val="1"/>
              <c:spPr/>
              <c:txPr>
                <a:bodyPr/>
                <a:lstStyle/>
                <a:p>
                  <a:pPr>
                    <a:defRPr sz="1200">
                      <a:solidFill>
                        <a:schemeClr val="bg1"/>
                      </a:solidFill>
                    </a:defRPr>
                  </a:pPr>
                  <a:endParaRPr lang="es-ES"/>
                </a:p>
              </c:txPr>
              <c:dLblPos val="ctr"/>
              <c:showLegendKey val="0"/>
              <c:showVal val="0"/>
              <c:showCatName val="1"/>
              <c:showSerName val="0"/>
              <c:showPercent val="1"/>
              <c:showBubbleSize val="0"/>
            </c:dLbl>
            <c:dLbl>
              <c:idx val="2"/>
              <c:spPr/>
              <c:txPr>
                <a:bodyPr/>
                <a:lstStyle/>
                <a:p>
                  <a:pPr>
                    <a:defRPr sz="1200">
                      <a:solidFill>
                        <a:schemeClr val="bg1"/>
                      </a:solidFill>
                    </a:defRPr>
                  </a:pPr>
                  <a:endParaRPr lang="es-ES"/>
                </a:p>
              </c:txPr>
              <c:dLblPos val="ctr"/>
              <c:showLegendKey val="0"/>
              <c:showVal val="0"/>
              <c:showCatName val="1"/>
              <c:showSerName val="0"/>
              <c:showPercent val="1"/>
              <c:showBubbleSize val="0"/>
            </c:dLbl>
            <c:dLbl>
              <c:idx val="3"/>
              <c:spPr/>
              <c:txPr>
                <a:bodyPr/>
                <a:lstStyle/>
                <a:p>
                  <a:pPr>
                    <a:defRPr sz="1200">
                      <a:solidFill>
                        <a:schemeClr val="bg1"/>
                      </a:solidFill>
                    </a:defRPr>
                  </a:pPr>
                  <a:endParaRPr lang="es-ES"/>
                </a:p>
              </c:txPr>
              <c:dLblPos val="ctr"/>
              <c:showLegendKey val="0"/>
              <c:showVal val="0"/>
              <c:showCatName val="1"/>
              <c:showSerName val="0"/>
              <c:showPercent val="1"/>
              <c:showBubbleSize val="0"/>
            </c:dLbl>
            <c:txPr>
              <a:bodyPr/>
              <a:lstStyle/>
              <a:p>
                <a:pPr>
                  <a:defRPr sz="1200"/>
                </a:pPr>
                <a:endParaRPr lang="es-ES"/>
              </a:p>
            </c:txPr>
            <c:dLblPos val="ctr"/>
            <c:showLegendKey val="0"/>
            <c:showVal val="0"/>
            <c:showCatName val="1"/>
            <c:showSerName val="0"/>
            <c:showPercent val="1"/>
            <c:showBubbleSize val="0"/>
            <c:showLeaderLines val="0"/>
          </c:dLbls>
          <c:cat>
            <c:strRef>
              <c:f>Hoja2!$B$3:$B$4</c:f>
              <c:strCache>
                <c:ptCount val="2"/>
                <c:pt idx="0">
                  <c:v>Sí</c:v>
                </c:pt>
                <c:pt idx="1">
                  <c:v>No</c:v>
                </c:pt>
              </c:strCache>
            </c:strRef>
          </c:cat>
          <c:val>
            <c:numRef>
              <c:f>Hoja2!$C$3:$C$4</c:f>
              <c:numCache>
                <c:formatCode>0%</c:formatCode>
                <c:ptCount val="2"/>
                <c:pt idx="0">
                  <c:v>0.886</c:v>
                </c:pt>
                <c:pt idx="1">
                  <c:v>0.114</c:v>
                </c:pt>
              </c:numCache>
            </c:numRef>
          </c:val>
        </c:ser>
        <c:dLbls>
          <c:dLblPos val="ctr"/>
          <c:showLegendKey val="0"/>
          <c:showVal val="0"/>
          <c:showCatName val="0"/>
          <c:showSerName val="0"/>
          <c:showPercent val="1"/>
          <c:showBubbleSize val="0"/>
          <c:showLeaderLines val="0"/>
        </c:dLbls>
        <c:firstSliceAng val="20"/>
      </c:pieChart>
      <c:spPr>
        <a:ln>
          <a:noFill/>
        </a:ln>
      </c:spPr>
    </c:plotArea>
    <c:plotVisOnly val="1"/>
    <c:dispBlanksAs val="gap"/>
    <c:showDLblsOverMax val="0"/>
  </c:chart>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961365043133735"/>
          <c:y val="0.100169734227061"/>
          <c:w val="0.441143875879349"/>
          <c:h val="0.759162520729685"/>
        </c:manualLayout>
      </c:layout>
      <c:pieChart>
        <c:varyColors val="1"/>
        <c:ser>
          <c:idx val="0"/>
          <c:order val="0"/>
          <c:spPr>
            <a:ln>
              <a:solidFill>
                <a:srgbClr val="FFFFFF"/>
              </a:solidFill>
            </a:ln>
            <a:scene3d>
              <a:camera prst="orthographicFront"/>
              <a:lightRig rig="threePt" dir="t"/>
            </a:scene3d>
            <a:sp3d>
              <a:bevelT/>
              <a:bevelB/>
            </a:sp3d>
          </c:spPr>
          <c:explosion val="33"/>
          <c:dPt>
            <c:idx val="0"/>
            <c:bubble3D val="0"/>
            <c:explosion val="12"/>
          </c:dPt>
          <c:dPt>
            <c:idx val="1"/>
            <c:bubble3D val="0"/>
            <c:explosion val="9"/>
          </c:dPt>
          <c:dPt>
            <c:idx val="2"/>
            <c:bubble3D val="0"/>
            <c:explosion val="13"/>
          </c:dPt>
          <c:dPt>
            <c:idx val="3"/>
            <c:bubble3D val="0"/>
            <c:explosion val="10"/>
          </c:dPt>
          <c:dPt>
            <c:idx val="4"/>
            <c:bubble3D val="0"/>
            <c:explosion val="12"/>
          </c:dPt>
          <c:dPt>
            <c:idx val="5"/>
            <c:bubble3D val="0"/>
            <c:explosion val="13"/>
          </c:dPt>
          <c:dPt>
            <c:idx val="6"/>
            <c:bubble3D val="0"/>
            <c:explosion val="6"/>
          </c:dPt>
          <c:dLbls>
            <c:dLbl>
              <c:idx val="0"/>
              <c:spPr/>
              <c:txPr>
                <a:bodyPr/>
                <a:lstStyle/>
                <a:p>
                  <a:pPr>
                    <a:defRPr sz="1200">
                      <a:solidFill>
                        <a:schemeClr val="bg1"/>
                      </a:solidFill>
                    </a:defRPr>
                  </a:pPr>
                  <a:endParaRPr lang="es-ES"/>
                </a:p>
              </c:txPr>
              <c:showLegendKey val="0"/>
              <c:showVal val="0"/>
              <c:showCatName val="0"/>
              <c:showSerName val="0"/>
              <c:showPercent val="1"/>
              <c:showBubbleSize val="0"/>
            </c:dLbl>
            <c:dLbl>
              <c:idx val="1"/>
              <c:layout>
                <c:manualLayout>
                  <c:x val="-0.104216536571263"/>
                  <c:y val="-0.145143034825871"/>
                </c:manualLayout>
              </c:layout>
              <c:spPr/>
              <c:txPr>
                <a:bodyPr/>
                <a:lstStyle/>
                <a:p>
                  <a:pPr>
                    <a:defRPr sz="1200">
                      <a:solidFill>
                        <a:schemeClr val="bg1"/>
                      </a:solidFill>
                    </a:defRPr>
                  </a:pPr>
                  <a:endParaRPr lang="es-ES"/>
                </a:p>
              </c:txPr>
              <c:showLegendKey val="0"/>
              <c:showVal val="0"/>
              <c:showCatName val="0"/>
              <c:showSerName val="0"/>
              <c:showPercent val="1"/>
              <c:showBubbleSize val="0"/>
            </c:dLbl>
            <c:dLbl>
              <c:idx val="3"/>
              <c:spPr/>
              <c:txPr>
                <a:bodyPr/>
                <a:lstStyle/>
                <a:p>
                  <a:pPr>
                    <a:defRPr sz="1200">
                      <a:solidFill>
                        <a:schemeClr val="bg1"/>
                      </a:solidFill>
                    </a:defRPr>
                  </a:pPr>
                  <a:endParaRPr lang="es-ES"/>
                </a:p>
              </c:txPr>
              <c:showLegendKey val="0"/>
              <c:showVal val="0"/>
              <c:showCatName val="0"/>
              <c:showSerName val="0"/>
              <c:showPercent val="1"/>
              <c:showBubbleSize val="0"/>
            </c:dLbl>
            <c:txPr>
              <a:bodyPr/>
              <a:lstStyle/>
              <a:p>
                <a:pPr>
                  <a:defRPr sz="1200"/>
                </a:pPr>
                <a:endParaRPr lang="es-ES"/>
              </a:p>
            </c:txPr>
            <c:showLegendKey val="0"/>
            <c:showVal val="0"/>
            <c:showCatName val="0"/>
            <c:showSerName val="0"/>
            <c:showPercent val="1"/>
            <c:showBubbleSize val="0"/>
            <c:showLeaderLines val="1"/>
          </c:dLbls>
          <c:cat>
            <c:strRef>
              <c:f>'CAP.1'!$F$22:$F$28</c:f>
              <c:strCache>
                <c:ptCount val="7"/>
                <c:pt idx="0">
                  <c:v>Referente facturación, técnico y socio integrante</c:v>
                </c:pt>
                <c:pt idx="1">
                  <c:v>Referente facturación</c:v>
                </c:pt>
                <c:pt idx="2">
                  <c:v>Referente técnico</c:v>
                </c:pt>
                <c:pt idx="3">
                  <c:v>Socio integrante</c:v>
                </c:pt>
                <c:pt idx="4">
                  <c:v>Referente facturación y técnico</c:v>
                </c:pt>
                <c:pt idx="5">
                  <c:v>Referente facturación y socio integrante</c:v>
                </c:pt>
                <c:pt idx="6">
                  <c:v>Referente técnico y socio integrante</c:v>
                </c:pt>
              </c:strCache>
            </c:strRef>
          </c:cat>
          <c:val>
            <c:numRef>
              <c:f>'CAP.1'!$G$22:$G$28</c:f>
              <c:numCache>
                <c:formatCode>0%</c:formatCode>
                <c:ptCount val="7"/>
                <c:pt idx="0">
                  <c:v>0.246</c:v>
                </c:pt>
                <c:pt idx="1">
                  <c:v>0.291</c:v>
                </c:pt>
                <c:pt idx="2">
                  <c:v>0.016</c:v>
                </c:pt>
                <c:pt idx="3">
                  <c:v>0.169</c:v>
                </c:pt>
                <c:pt idx="4">
                  <c:v>0.04</c:v>
                </c:pt>
                <c:pt idx="5">
                  <c:v>0.221</c:v>
                </c:pt>
                <c:pt idx="6">
                  <c:v>0.018</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595589126460696"/>
          <c:y val="0.0213374439877051"/>
          <c:w val="0.404410873539304"/>
          <c:h val="0.978662556012295"/>
        </c:manualLayout>
      </c:layout>
      <c:overlay val="1"/>
      <c:txPr>
        <a:bodyPr/>
        <a:lstStyle/>
        <a:p>
          <a:pPr>
            <a:defRPr sz="1200"/>
          </a:pPr>
          <a:endParaRPr lang="es-ES"/>
        </a:p>
      </c:txPr>
    </c:legend>
    <c:plotVisOnly val="1"/>
    <c:dispBlanksAs val="gap"/>
    <c:showDLblsOverMax val="0"/>
  </c:chart>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percentStacked"/>
        <c:varyColors val="0"/>
        <c:ser>
          <c:idx val="0"/>
          <c:order val="0"/>
          <c:tx>
            <c:strRef>
              <c:f>'CAP.1'!$B$52</c:f>
              <c:strCache>
                <c:ptCount val="1"/>
                <c:pt idx="0">
                  <c:v>Hace menos de un año</c:v>
                </c:pt>
              </c:strCache>
            </c:strRef>
          </c:tx>
          <c:spPr>
            <a:ln>
              <a:solidFill>
                <a:schemeClr val="bg1"/>
              </a:solidFill>
            </a:ln>
          </c:spPr>
          <c:invertIfNegative val="0"/>
          <c:dLbls>
            <c:dLbl>
              <c:idx val="0"/>
              <c:layout>
                <c:manualLayout>
                  <c:x val="0.0275368603642671"/>
                  <c:y val="-0.00526533996683241"/>
                </c:manualLayout>
              </c:layout>
              <c:dLblPos val="ctr"/>
              <c:showLegendKey val="0"/>
              <c:showVal val="1"/>
              <c:showCatName val="0"/>
              <c:showSerName val="0"/>
              <c:showPercent val="0"/>
              <c:showBubbleSize val="0"/>
            </c:dLbl>
            <c:txPr>
              <a:bodyPr/>
              <a:lstStyle/>
              <a:p>
                <a:pPr>
                  <a:defRPr>
                    <a:solidFill>
                      <a:schemeClr val="tx1"/>
                    </a:solidFill>
                  </a:defRPr>
                </a:pPr>
                <a:endParaRPr lang="es-ES"/>
              </a:p>
            </c:txPr>
            <c:dLblPos val="ctr"/>
            <c:showLegendKey val="0"/>
            <c:showVal val="1"/>
            <c:showCatName val="0"/>
            <c:showSerName val="0"/>
            <c:showPercent val="0"/>
            <c:showBubbleSize val="0"/>
            <c:showLeaderLines val="0"/>
          </c:dLbls>
          <c:cat>
            <c:strRef>
              <c:f>'CAP.1'!$C$51</c:f>
              <c:strCache>
                <c:ptCount val="1"/>
                <c:pt idx="0">
                  <c:v>Tiempo de trabajo en la empresa</c:v>
                </c:pt>
              </c:strCache>
            </c:strRef>
          </c:cat>
          <c:val>
            <c:numRef>
              <c:f>'CAP.1'!$C$52</c:f>
              <c:numCache>
                <c:formatCode>0%</c:formatCode>
                <c:ptCount val="1"/>
                <c:pt idx="0">
                  <c:v>0.016</c:v>
                </c:pt>
              </c:numCache>
            </c:numRef>
          </c:val>
        </c:ser>
        <c:ser>
          <c:idx val="1"/>
          <c:order val="1"/>
          <c:tx>
            <c:strRef>
              <c:f>'CAP.1'!$B$53</c:f>
              <c:strCache>
                <c:ptCount val="1"/>
                <c:pt idx="0">
                  <c:v>Entre 1 y 2 años</c:v>
                </c:pt>
              </c:strCache>
            </c:strRef>
          </c:tx>
          <c:spPr>
            <a:ln>
              <a:solidFill>
                <a:schemeClr val="bg1"/>
              </a:solidFill>
            </a:ln>
          </c:spPr>
          <c:invertIfNegative val="0"/>
          <c:dLbls>
            <c:dLbl>
              <c:idx val="0"/>
              <c:layout>
                <c:manualLayout>
                  <c:x val="-0.00445890627537108"/>
                  <c:y val="0.00244958484358919"/>
                </c:manualLayout>
              </c:layout>
              <c:dLblPos val="ctr"/>
              <c:showLegendKey val="0"/>
              <c:showVal val="1"/>
              <c:showCatName val="0"/>
              <c:showSerName val="0"/>
              <c:showPercent val="0"/>
              <c:showBubbleSize val="0"/>
            </c:dLbl>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strRef>
              <c:f>'CAP.1'!$C$51</c:f>
              <c:strCache>
                <c:ptCount val="1"/>
                <c:pt idx="0">
                  <c:v>Tiempo de trabajo en la empresa</c:v>
                </c:pt>
              </c:strCache>
            </c:strRef>
          </c:cat>
          <c:val>
            <c:numRef>
              <c:f>'CAP.1'!$C$53</c:f>
              <c:numCache>
                <c:formatCode>0%</c:formatCode>
                <c:ptCount val="1"/>
                <c:pt idx="0">
                  <c:v>0.1</c:v>
                </c:pt>
              </c:numCache>
            </c:numRef>
          </c:val>
        </c:ser>
        <c:ser>
          <c:idx val="2"/>
          <c:order val="2"/>
          <c:tx>
            <c:strRef>
              <c:f>'CAP.1'!$B$54</c:f>
              <c:strCache>
                <c:ptCount val="1"/>
                <c:pt idx="0">
                  <c:v>Entre 3 y 6 años</c:v>
                </c:pt>
              </c:strCache>
            </c:strRef>
          </c:tx>
          <c:spPr>
            <a:ln>
              <a:solidFill>
                <a:schemeClr val="bg1"/>
              </a:solidFill>
            </a:ln>
          </c:spPr>
          <c:invertIfNegative val="0"/>
          <c:cat>
            <c:strRef>
              <c:f>'CAP.1'!$C$51</c:f>
              <c:strCache>
                <c:ptCount val="1"/>
                <c:pt idx="0">
                  <c:v>Tiempo de trabajo en la empresa</c:v>
                </c:pt>
              </c:strCache>
            </c:strRef>
          </c:cat>
          <c:val>
            <c:numRef>
              <c:f>'CAP.1'!$C$54</c:f>
              <c:numCache>
                <c:formatCode>0%</c:formatCode>
                <c:ptCount val="1"/>
                <c:pt idx="0">
                  <c:v>0.265</c:v>
                </c:pt>
              </c:numCache>
            </c:numRef>
          </c:val>
        </c:ser>
        <c:ser>
          <c:idx val="3"/>
          <c:order val="3"/>
          <c:tx>
            <c:strRef>
              <c:f>'CAP.1'!$B$55</c:f>
              <c:strCache>
                <c:ptCount val="1"/>
                <c:pt idx="0">
                  <c:v>Entre 7 y 10 años</c:v>
                </c:pt>
              </c:strCache>
            </c:strRef>
          </c:tx>
          <c:spPr>
            <a:ln>
              <a:solidFill>
                <a:schemeClr val="bg1"/>
              </a:solidFill>
            </a:ln>
          </c:spPr>
          <c:invertIfNegative val="0"/>
          <c:dLbls>
            <c:txPr>
              <a:bodyPr/>
              <a:lstStyle/>
              <a:p>
                <a:pPr>
                  <a:defRPr>
                    <a:solidFill>
                      <a:schemeClr val="bg1"/>
                    </a:solidFill>
                  </a:defRPr>
                </a:pPr>
                <a:endParaRPr lang="es-ES"/>
              </a:p>
            </c:txPr>
            <c:dLblPos val="ctr"/>
            <c:showLegendKey val="0"/>
            <c:showVal val="1"/>
            <c:showCatName val="0"/>
            <c:showSerName val="0"/>
            <c:showPercent val="0"/>
            <c:showBubbleSize val="0"/>
            <c:showLeaderLines val="0"/>
          </c:dLbls>
          <c:cat>
            <c:strRef>
              <c:f>'CAP.1'!$C$51</c:f>
              <c:strCache>
                <c:ptCount val="1"/>
                <c:pt idx="0">
                  <c:v>Tiempo de trabajo en la empresa</c:v>
                </c:pt>
              </c:strCache>
            </c:strRef>
          </c:cat>
          <c:val>
            <c:numRef>
              <c:f>'CAP.1'!$C$55</c:f>
              <c:numCache>
                <c:formatCode>0%</c:formatCode>
                <c:ptCount val="1"/>
                <c:pt idx="0">
                  <c:v>0.179</c:v>
                </c:pt>
              </c:numCache>
            </c:numRef>
          </c:val>
        </c:ser>
        <c:ser>
          <c:idx val="4"/>
          <c:order val="4"/>
          <c:tx>
            <c:strRef>
              <c:f>'CAP.1'!$B$56</c:f>
              <c:strCache>
                <c:ptCount val="1"/>
                <c:pt idx="0">
                  <c:v> Más de 10 años</c:v>
                </c:pt>
              </c:strCache>
            </c:strRef>
          </c:tx>
          <c:spPr>
            <a:ln>
              <a:solidFill>
                <a:schemeClr val="bg1"/>
              </a:solidFill>
            </a:ln>
          </c:spPr>
          <c:invertIfNegative val="0"/>
          <c:cat>
            <c:strRef>
              <c:f>'CAP.1'!$C$51</c:f>
              <c:strCache>
                <c:ptCount val="1"/>
                <c:pt idx="0">
                  <c:v>Tiempo de trabajo en la empresa</c:v>
                </c:pt>
              </c:strCache>
            </c:strRef>
          </c:cat>
          <c:val>
            <c:numRef>
              <c:f>'CAP.1'!$C$56</c:f>
              <c:numCache>
                <c:formatCode>0%</c:formatCode>
                <c:ptCount val="1"/>
                <c:pt idx="0">
                  <c:v>0.436</c:v>
                </c:pt>
              </c:numCache>
            </c:numRef>
          </c:val>
        </c:ser>
        <c:dLbls>
          <c:dLblPos val="ctr"/>
          <c:showLegendKey val="0"/>
          <c:showVal val="1"/>
          <c:showCatName val="0"/>
          <c:showSerName val="0"/>
          <c:showPercent val="0"/>
          <c:showBubbleSize val="0"/>
        </c:dLbls>
        <c:gapWidth val="100"/>
        <c:overlap val="100"/>
        <c:axId val="-2072159880"/>
        <c:axId val="-2072156904"/>
      </c:barChart>
      <c:catAx>
        <c:axId val="-2072159880"/>
        <c:scaling>
          <c:orientation val="minMax"/>
        </c:scaling>
        <c:delete val="1"/>
        <c:axPos val="b"/>
        <c:majorTickMark val="out"/>
        <c:minorTickMark val="none"/>
        <c:tickLblPos val="nextTo"/>
        <c:crossAx val="-2072156904"/>
        <c:crosses val="autoZero"/>
        <c:auto val="1"/>
        <c:lblAlgn val="ctr"/>
        <c:lblOffset val="100"/>
        <c:noMultiLvlLbl val="0"/>
      </c:catAx>
      <c:valAx>
        <c:axId val="-2072156904"/>
        <c:scaling>
          <c:orientation val="minMax"/>
        </c:scaling>
        <c:delete val="1"/>
        <c:axPos val="l"/>
        <c:numFmt formatCode="0%" sourceLinked="1"/>
        <c:majorTickMark val="out"/>
        <c:minorTickMark val="none"/>
        <c:tickLblPos val="nextTo"/>
        <c:crossAx val="-2072159880"/>
        <c:crosses val="autoZero"/>
        <c:crossBetween val="between"/>
      </c:valAx>
      <c:spPr>
        <a:noFill/>
        <a:ln w="25400">
          <a:noFill/>
        </a:ln>
      </c:spPr>
    </c:plotArea>
    <c:legend>
      <c:legendPos val="r"/>
      <c:layout>
        <c:manualLayout>
          <c:xMode val="edge"/>
          <c:yMode val="edge"/>
          <c:x val="0.476730683770179"/>
          <c:y val="0.294288879733485"/>
          <c:w val="0.50291901327203"/>
          <c:h val="0.41142224053303"/>
        </c:manualLayout>
      </c:layout>
      <c:overlay val="0"/>
    </c:legend>
    <c:plotVisOnly val="1"/>
    <c:dispBlanksAs val="gap"/>
    <c:showDLblsOverMax val="0"/>
  </c:chart>
  <c:txPr>
    <a:bodyPr/>
    <a:lstStyle/>
    <a:p>
      <a:pPr>
        <a:defRPr sz="1200">
          <a:latin typeface="Trebuchet MS" pitchFamily="34" charset="0"/>
        </a:defRPr>
      </a:pPr>
      <a:endParaRPr lang="es-E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view3D>
      <c:rotX val="0"/>
      <c:rotY val="0"/>
      <c:rAngAx val="0"/>
      <c:perspective val="0"/>
    </c:view3D>
    <c:floor>
      <c:thickness val="0"/>
    </c:floor>
    <c:sideWall>
      <c:thickness val="0"/>
    </c:sideWall>
    <c:backWall>
      <c:thickness val="0"/>
    </c:backWall>
    <c:plotArea>
      <c:layout>
        <c:manualLayout>
          <c:layoutTarget val="inner"/>
          <c:xMode val="edge"/>
          <c:yMode val="edge"/>
          <c:x val="0.194906708195189"/>
          <c:y val="0.0"/>
          <c:w val="0.786049586276412"/>
          <c:h val="0.924639984120844"/>
        </c:manualLayout>
      </c:layout>
      <c:bar3DChart>
        <c:barDir val="col"/>
        <c:grouping val="stacked"/>
        <c:varyColors val="0"/>
        <c:ser>
          <c:idx val="0"/>
          <c:order val="0"/>
          <c:tx>
            <c:strRef>
              <c:f>'A1'!$B$47</c:f>
              <c:strCache>
                <c:ptCount val="1"/>
                <c:pt idx="0">
                  <c:v>SATISFECHO</c:v>
                </c:pt>
              </c:strCache>
            </c:strRef>
          </c:tx>
          <c:spPr>
            <a:solidFill>
              <a:srgbClr val="00FF00"/>
            </a:solidFill>
          </c:spPr>
          <c:invertIfNegative val="0"/>
          <c:dLbls>
            <c:txPr>
              <a:bodyPr/>
              <a:lstStyle/>
              <a:p>
                <a:pPr>
                  <a:defRPr sz="1200"/>
                </a:pPr>
                <a:endParaRPr lang="es-ES"/>
              </a:p>
            </c:txPr>
            <c:showLegendKey val="0"/>
            <c:showVal val="1"/>
            <c:showCatName val="0"/>
            <c:showSerName val="0"/>
            <c:showPercent val="0"/>
            <c:showBubbleSize val="0"/>
            <c:showLeaderLines val="0"/>
          </c:dLbls>
          <c:cat>
            <c:strRef>
              <c:f>'A1'!$C$46:$E$46</c:f>
              <c:strCache>
                <c:ptCount val="3"/>
                <c:pt idx="0">
                  <c:v>TOTAL 2014</c:v>
                </c:pt>
                <c:pt idx="1">
                  <c:v>TOTAL 2012</c:v>
                </c:pt>
                <c:pt idx="2">
                  <c:v>TOTAL 2011</c:v>
                </c:pt>
              </c:strCache>
            </c:strRef>
          </c:cat>
          <c:val>
            <c:numRef>
              <c:f>'A1'!$C$47:$E$47</c:f>
              <c:numCache>
                <c:formatCode>0%</c:formatCode>
                <c:ptCount val="3"/>
                <c:pt idx="0">
                  <c:v>0.336</c:v>
                </c:pt>
                <c:pt idx="1">
                  <c:v>0.33</c:v>
                </c:pt>
                <c:pt idx="2">
                  <c:v>0.36</c:v>
                </c:pt>
              </c:numCache>
            </c:numRef>
          </c:val>
        </c:ser>
        <c:ser>
          <c:idx val="1"/>
          <c:order val="1"/>
          <c:tx>
            <c:strRef>
              <c:f>'A1'!$B$48</c:f>
              <c:strCache>
                <c:ptCount val="1"/>
                <c:pt idx="0">
                  <c:v>MUY SATISFECHO</c:v>
                </c:pt>
              </c:strCache>
            </c:strRef>
          </c:tx>
          <c:spPr>
            <a:solidFill>
              <a:srgbClr val="339933"/>
            </a:solidFill>
          </c:spPr>
          <c:invertIfNegative val="0"/>
          <c:dLbls>
            <c:txPr>
              <a:bodyPr/>
              <a:lstStyle/>
              <a:p>
                <a:pPr>
                  <a:defRPr sz="1200">
                    <a:solidFill>
                      <a:schemeClr val="bg1"/>
                    </a:solidFill>
                  </a:defRPr>
                </a:pPr>
                <a:endParaRPr lang="es-ES"/>
              </a:p>
            </c:txPr>
            <c:showLegendKey val="0"/>
            <c:showVal val="1"/>
            <c:showCatName val="0"/>
            <c:showSerName val="0"/>
            <c:showPercent val="0"/>
            <c:showBubbleSize val="0"/>
            <c:showLeaderLines val="0"/>
          </c:dLbls>
          <c:cat>
            <c:strRef>
              <c:f>'A1'!$C$46:$E$46</c:f>
              <c:strCache>
                <c:ptCount val="3"/>
                <c:pt idx="0">
                  <c:v>TOTAL 2014</c:v>
                </c:pt>
                <c:pt idx="1">
                  <c:v>TOTAL 2012</c:v>
                </c:pt>
                <c:pt idx="2">
                  <c:v>TOTAL 2011</c:v>
                </c:pt>
              </c:strCache>
            </c:strRef>
          </c:cat>
          <c:val>
            <c:numRef>
              <c:f>'A1'!$C$48:$E$48</c:f>
              <c:numCache>
                <c:formatCode>0%</c:formatCode>
                <c:ptCount val="3"/>
                <c:pt idx="0">
                  <c:v>0.585</c:v>
                </c:pt>
                <c:pt idx="1">
                  <c:v>0.64</c:v>
                </c:pt>
                <c:pt idx="2">
                  <c:v>0.58</c:v>
                </c:pt>
              </c:numCache>
            </c:numRef>
          </c:val>
        </c:ser>
        <c:dLbls>
          <c:showLegendKey val="0"/>
          <c:showVal val="0"/>
          <c:showCatName val="0"/>
          <c:showSerName val="0"/>
          <c:showPercent val="0"/>
          <c:showBubbleSize val="0"/>
        </c:dLbls>
        <c:gapWidth val="69"/>
        <c:shape val="cylinder"/>
        <c:axId val="-2071475960"/>
        <c:axId val="-2071472568"/>
        <c:axId val="0"/>
      </c:bar3DChart>
      <c:catAx>
        <c:axId val="-2071475960"/>
        <c:scaling>
          <c:orientation val="minMax"/>
        </c:scaling>
        <c:delete val="0"/>
        <c:axPos val="b"/>
        <c:numFmt formatCode="General" sourceLinked="0"/>
        <c:majorTickMark val="out"/>
        <c:minorTickMark val="none"/>
        <c:tickLblPos val="nextTo"/>
        <c:spPr>
          <a:noFill/>
          <a:ln>
            <a:noFill/>
          </a:ln>
        </c:spPr>
        <c:txPr>
          <a:bodyPr rot="0"/>
          <a:lstStyle/>
          <a:p>
            <a:pPr>
              <a:defRPr sz="1200"/>
            </a:pPr>
            <a:endParaRPr lang="es-ES"/>
          </a:p>
        </c:txPr>
        <c:crossAx val="-2071472568"/>
        <c:crosses val="autoZero"/>
        <c:auto val="1"/>
        <c:lblAlgn val="ctr"/>
        <c:lblOffset val="100"/>
        <c:noMultiLvlLbl val="0"/>
      </c:catAx>
      <c:valAx>
        <c:axId val="-2071472568"/>
        <c:scaling>
          <c:orientation val="minMax"/>
          <c:min val="0.0"/>
        </c:scaling>
        <c:delete val="1"/>
        <c:axPos val="l"/>
        <c:numFmt formatCode="0%" sourceLinked="1"/>
        <c:majorTickMark val="out"/>
        <c:minorTickMark val="none"/>
        <c:tickLblPos val="nextTo"/>
        <c:crossAx val="-2071475960"/>
        <c:crosses val="autoZero"/>
        <c:crossBetween val="between"/>
      </c:valAx>
    </c:plotArea>
    <c:legend>
      <c:legendPos val="l"/>
      <c:layout>
        <c:manualLayout>
          <c:xMode val="edge"/>
          <c:yMode val="edge"/>
          <c:x val="0.0261735297597917"/>
          <c:y val="0.147409146235437"/>
          <c:w val="0.162485926608604"/>
          <c:h val="0.73521304670767"/>
        </c:manualLayout>
      </c:layout>
      <c:overlay val="0"/>
      <c:txPr>
        <a:bodyPr/>
        <a:lstStyle/>
        <a:p>
          <a:pPr>
            <a:defRPr sz="1200"/>
          </a:pPr>
          <a:endParaRPr lang="es-ES"/>
        </a:p>
      </c:txPr>
    </c:legend>
    <c:plotVisOnly val="1"/>
    <c:dispBlanksAs val="gap"/>
    <c:showDLblsOverMax val="0"/>
  </c:chart>
  <c:spPr>
    <a:noFill/>
    <a:ln>
      <a:noFill/>
    </a:ln>
  </c:spPr>
  <c:txPr>
    <a:bodyPr/>
    <a:lstStyle/>
    <a:p>
      <a:pPr>
        <a:defRPr>
          <a:latin typeface="Trebuchet MS" pitchFamily="34" charset="0"/>
        </a:defRPr>
      </a:pPr>
      <a:endParaRPr lang="es-ES"/>
    </a:p>
  </c:txPr>
  <c:externalData r:id="rId2">
    <c:autoUpdate val="1"/>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view3D>
      <c:rotX val="0"/>
      <c:rotY val="0"/>
      <c:rAngAx val="0"/>
      <c:perspective val="0"/>
    </c:view3D>
    <c:floor>
      <c:thickness val="0"/>
    </c:floor>
    <c:sideWall>
      <c:thickness val="0"/>
    </c:sideWall>
    <c:backWall>
      <c:thickness val="0"/>
    </c:backWall>
    <c:plotArea>
      <c:layout>
        <c:manualLayout>
          <c:layoutTarget val="inner"/>
          <c:xMode val="edge"/>
          <c:yMode val="edge"/>
          <c:x val="0.194906697036562"/>
          <c:y val="0.143065740068742"/>
          <c:w val="0.786049586276412"/>
          <c:h val="0.683953952152647"/>
        </c:manualLayout>
      </c:layout>
      <c:bar3DChart>
        <c:barDir val="col"/>
        <c:grouping val="stacked"/>
        <c:varyColors val="0"/>
        <c:ser>
          <c:idx val="0"/>
          <c:order val="0"/>
          <c:tx>
            <c:strRef>
              <c:f>'A1'!$B$5</c:f>
              <c:strCache>
                <c:ptCount val="1"/>
                <c:pt idx="0">
                  <c:v>MUY INSATISFECHO</c:v>
                </c:pt>
              </c:strCache>
            </c:strRef>
          </c:tx>
          <c:spPr>
            <a:solidFill>
              <a:srgbClr val="FF0000"/>
            </a:solidFill>
          </c:spPr>
          <c:invertIfNegative val="0"/>
          <c:dLbls>
            <c:txPr>
              <a:bodyPr/>
              <a:lstStyle/>
              <a:p>
                <a:pPr>
                  <a:defRPr sz="1200">
                    <a:solidFill>
                      <a:schemeClr val="bg1"/>
                    </a:solidFill>
                  </a:defRPr>
                </a:pPr>
                <a:endParaRPr lang="es-ES"/>
              </a:p>
            </c:txPr>
            <c:showLegendKey val="0"/>
            <c:showVal val="1"/>
            <c:showCatName val="0"/>
            <c:showSerName val="0"/>
            <c:showPercent val="0"/>
            <c:showBubbleSize val="0"/>
            <c:showLeaderLines val="0"/>
          </c:dLbls>
          <c:cat>
            <c:strRef>
              <c:f>'A1'!$C$4:$L$4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'A1'!$C$5:$L$5</c:f>
              <c:numCache>
                <c:formatCode>0%</c:formatCode>
                <c:ptCount val="10"/>
                <c:pt idx="0">
                  <c:v>0.055</c:v>
                </c:pt>
                <c:pt idx="1">
                  <c:v>0.11</c:v>
                </c:pt>
                <c:pt idx="2">
                  <c:v>0.04</c:v>
                </c:pt>
                <c:pt idx="3">
                  <c:v>0.05</c:v>
                </c:pt>
                <c:pt idx="4">
                  <c:v>0.06</c:v>
                </c:pt>
                <c:pt idx="5">
                  <c:v>0.06</c:v>
                </c:pt>
                <c:pt idx="6">
                  <c:v>0.03</c:v>
                </c:pt>
                <c:pt idx="7">
                  <c:v>0.05</c:v>
                </c:pt>
                <c:pt idx="8">
                  <c:v>0.04</c:v>
                </c:pt>
                <c:pt idx="9">
                  <c:v>0.06</c:v>
                </c:pt>
              </c:numCache>
            </c:numRef>
          </c:val>
        </c:ser>
        <c:ser>
          <c:idx val="1"/>
          <c:order val="1"/>
          <c:tx>
            <c:strRef>
              <c:f>'A1'!$B$6</c:f>
              <c:strCache>
                <c:ptCount val="1"/>
                <c:pt idx="0">
                  <c:v> INSATISFECHO</c:v>
                </c:pt>
              </c:strCache>
            </c:strRef>
          </c:tx>
          <c:spPr>
            <a:solidFill>
              <a:srgbClr val="FF9933"/>
            </a:solidFill>
          </c:spPr>
          <c:invertIfNegative val="0"/>
          <c:cat>
            <c:strRef>
              <c:f>'A1'!$C$4:$L$4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'A1'!$C$6:$L$6</c:f>
              <c:numCache>
                <c:formatCode>0%</c:formatCode>
                <c:ptCount val="10"/>
                <c:pt idx="0">
                  <c:v>0.004</c:v>
                </c:pt>
                <c:pt idx="1">
                  <c:v>0.0</c:v>
                </c:pt>
                <c:pt idx="2">
                  <c:v>0.0</c:v>
                </c:pt>
                <c:pt idx="3">
                  <c:v>0.01</c:v>
                </c:pt>
                <c:pt idx="4">
                  <c:v>0.0</c:v>
                </c:pt>
                <c:pt idx="5">
                  <c:v>0.01</c:v>
                </c:pt>
                <c:pt idx="6">
                  <c:v>0.0</c:v>
                </c:pt>
                <c:pt idx="7">
                  <c:v>0.01</c:v>
                </c:pt>
                <c:pt idx="8">
                  <c:v>0.0</c:v>
                </c:pt>
                <c:pt idx="9">
                  <c:v>0.0</c:v>
                </c:pt>
              </c:numCache>
            </c:numRef>
          </c:val>
        </c:ser>
        <c:ser>
          <c:idx val="2"/>
          <c:order val="2"/>
          <c:tx>
            <c:strRef>
              <c:f>'A1'!$B$7</c:f>
              <c:strCache>
                <c:ptCount val="1"/>
                <c:pt idx="0">
                  <c:v> NI SATISFECHO NI INSATISFECHO</c:v>
                </c:pt>
              </c:strCache>
            </c:strRef>
          </c:tx>
          <c:spPr>
            <a:solidFill>
              <a:srgbClr val="FFFF00"/>
            </a:solidFill>
          </c:spPr>
          <c:invertIfNegative val="0"/>
          <c:dLbls>
            <c:dLbl>
              <c:idx val="4"/>
              <c:delete val="1"/>
            </c:dLbl>
            <c:dLbl>
              <c:idx val="6"/>
              <c:delete val="1"/>
            </c:dLbl>
            <c:showLegendKey val="0"/>
            <c:showVal val="1"/>
            <c:showCatName val="0"/>
            <c:showSerName val="0"/>
            <c:showPercent val="0"/>
            <c:showBubbleSize val="0"/>
            <c:showLeaderLines val="0"/>
          </c:dLbls>
          <c:cat>
            <c:strRef>
              <c:f>'A1'!$C$4:$L$4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'A1'!$C$7:$L$7</c:f>
              <c:numCache>
                <c:formatCode>0%</c:formatCode>
                <c:ptCount val="10"/>
                <c:pt idx="0">
                  <c:v>0.019</c:v>
                </c:pt>
                <c:pt idx="1">
                  <c:v>0.06</c:v>
                </c:pt>
                <c:pt idx="2">
                  <c:v>0.05</c:v>
                </c:pt>
                <c:pt idx="3">
                  <c:v>0.01</c:v>
                </c:pt>
                <c:pt idx="4">
                  <c:v>0.0</c:v>
                </c:pt>
                <c:pt idx="5">
                  <c:v>0.03</c:v>
                </c:pt>
                <c:pt idx="6">
                  <c:v>0.0</c:v>
                </c:pt>
                <c:pt idx="7">
                  <c:v>0.02</c:v>
                </c:pt>
                <c:pt idx="8">
                  <c:v>0.05</c:v>
                </c:pt>
                <c:pt idx="9">
                  <c:v>0.03</c:v>
                </c:pt>
              </c:numCache>
            </c:numRef>
          </c:val>
        </c:ser>
        <c:ser>
          <c:idx val="3"/>
          <c:order val="3"/>
          <c:tx>
            <c:strRef>
              <c:f>'A1'!$B$8</c:f>
              <c:strCache>
                <c:ptCount val="1"/>
                <c:pt idx="0">
                  <c:v>SATISFECHO</c:v>
                </c:pt>
              </c:strCache>
            </c:strRef>
          </c:tx>
          <c:spPr>
            <a:solidFill>
              <a:srgbClr val="00FF00"/>
            </a:solidFill>
          </c:spPr>
          <c:invertIfNegative val="0"/>
          <c:dLbls>
            <c:showLegendKey val="0"/>
            <c:showVal val="1"/>
            <c:showCatName val="0"/>
            <c:showSerName val="0"/>
            <c:showPercent val="0"/>
            <c:showBubbleSize val="0"/>
            <c:showLeaderLines val="0"/>
          </c:dLbls>
          <c:cat>
            <c:strRef>
              <c:f>'A1'!$C$4:$L$4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'A1'!$C$8:$L$8</c:f>
              <c:numCache>
                <c:formatCode>0%</c:formatCode>
                <c:ptCount val="10"/>
                <c:pt idx="0">
                  <c:v>0.336</c:v>
                </c:pt>
                <c:pt idx="1">
                  <c:v>0.39</c:v>
                </c:pt>
                <c:pt idx="2">
                  <c:v>0.27</c:v>
                </c:pt>
                <c:pt idx="3">
                  <c:v>0.35</c:v>
                </c:pt>
                <c:pt idx="4">
                  <c:v>0.3</c:v>
                </c:pt>
                <c:pt idx="5">
                  <c:v>0.38</c:v>
                </c:pt>
                <c:pt idx="6">
                  <c:v>0.13</c:v>
                </c:pt>
                <c:pt idx="7">
                  <c:v>0.35</c:v>
                </c:pt>
                <c:pt idx="8">
                  <c:v>0.25</c:v>
                </c:pt>
                <c:pt idx="9">
                  <c:v>0.29</c:v>
                </c:pt>
              </c:numCache>
            </c:numRef>
          </c:val>
        </c:ser>
        <c:ser>
          <c:idx val="4"/>
          <c:order val="4"/>
          <c:tx>
            <c:strRef>
              <c:f>'A1'!$B$9</c:f>
              <c:strCache>
                <c:ptCount val="1"/>
                <c:pt idx="0">
                  <c:v>MUY SATISFECHO</c:v>
                </c:pt>
              </c:strCache>
            </c:strRef>
          </c:tx>
          <c:spPr>
            <a:solidFill>
              <a:srgbClr val="339933"/>
            </a:solidFill>
          </c:spPr>
          <c:invertIfNegative val="0"/>
          <c:dLbls>
            <c:txPr>
              <a:bodyPr/>
              <a:lstStyle/>
              <a:p>
                <a:pPr>
                  <a:defRPr>
                    <a:solidFill>
                      <a:schemeClr val="bg1"/>
                    </a:solidFill>
                  </a:defRPr>
                </a:pPr>
                <a:endParaRPr lang="es-ES"/>
              </a:p>
            </c:txPr>
            <c:showLegendKey val="0"/>
            <c:showVal val="1"/>
            <c:showCatName val="0"/>
            <c:showSerName val="0"/>
            <c:showPercent val="0"/>
            <c:showBubbleSize val="0"/>
            <c:showLeaderLines val="0"/>
          </c:dLbls>
          <c:cat>
            <c:strRef>
              <c:f>'A1'!$C$4:$L$4</c:f>
              <c:strCache>
                <c:ptCount val="10"/>
                <c:pt idx="0">
                  <c:v>TOTAL</c:v>
                </c:pt>
                <c:pt idx="1">
                  <c:v>Caribe</c:v>
                </c:pt>
                <c:pt idx="2">
                  <c:v>Centro América</c:v>
                </c:pt>
                <c:pt idx="3">
                  <c:v>Sud América</c:v>
                </c:pt>
                <c:pt idx="4">
                  <c:v>End User</c:v>
                </c:pt>
                <c:pt idx="5">
                  <c:v>Peq. y med.</c:v>
                </c:pt>
                <c:pt idx="6">
                  <c:v>Grandes</c:v>
                </c:pt>
                <c:pt idx="7">
                  <c:v>Adm./ facturación</c:v>
                </c:pt>
                <c:pt idx="8">
                  <c:v>Adm./ técnico</c:v>
                </c:pt>
                <c:pt idx="9">
                  <c:v>Socio </c:v>
                </c:pt>
              </c:strCache>
            </c:strRef>
          </c:cat>
          <c:val>
            <c:numRef>
              <c:f>'A1'!$C$9:$L$9</c:f>
              <c:numCache>
                <c:formatCode>0%</c:formatCode>
                <c:ptCount val="10"/>
                <c:pt idx="0">
                  <c:v>0.585</c:v>
                </c:pt>
                <c:pt idx="1">
                  <c:v>0.44</c:v>
                </c:pt>
                <c:pt idx="2">
                  <c:v>0.64</c:v>
                </c:pt>
                <c:pt idx="3">
                  <c:v>0.59</c:v>
                </c:pt>
                <c:pt idx="4">
                  <c:v>0.64</c:v>
                </c:pt>
                <c:pt idx="5">
                  <c:v>0.53</c:v>
                </c:pt>
                <c:pt idx="6">
                  <c:v>0.84</c:v>
                </c:pt>
                <c:pt idx="7">
                  <c:v>0.57</c:v>
                </c:pt>
                <c:pt idx="8">
                  <c:v>0.66</c:v>
                </c:pt>
                <c:pt idx="9">
                  <c:v>0.62</c:v>
                </c:pt>
              </c:numCache>
            </c:numRef>
          </c:val>
        </c:ser>
        <c:dLbls>
          <c:showLegendKey val="0"/>
          <c:showVal val="0"/>
          <c:showCatName val="0"/>
          <c:showSerName val="0"/>
          <c:showPercent val="0"/>
          <c:showBubbleSize val="0"/>
        </c:dLbls>
        <c:gapWidth val="71"/>
        <c:gapDepth val="64"/>
        <c:shape val="cylinder"/>
        <c:axId val="-2071302328"/>
        <c:axId val="-2071298936"/>
        <c:axId val="0"/>
      </c:bar3DChart>
      <c:catAx>
        <c:axId val="-2071302328"/>
        <c:scaling>
          <c:orientation val="minMax"/>
        </c:scaling>
        <c:delete val="0"/>
        <c:axPos val="b"/>
        <c:numFmt formatCode="General" sourceLinked="0"/>
        <c:majorTickMark val="out"/>
        <c:minorTickMark val="none"/>
        <c:tickLblPos val="nextTo"/>
        <c:spPr>
          <a:noFill/>
          <a:ln>
            <a:noFill/>
          </a:ln>
        </c:spPr>
        <c:txPr>
          <a:bodyPr rot="0" vert="horz"/>
          <a:lstStyle/>
          <a:p>
            <a:pPr>
              <a:defRPr sz="800"/>
            </a:pPr>
            <a:endParaRPr lang="es-ES"/>
          </a:p>
        </c:txPr>
        <c:crossAx val="-2071298936"/>
        <c:crosses val="autoZero"/>
        <c:auto val="1"/>
        <c:lblAlgn val="ctr"/>
        <c:lblOffset val="100"/>
        <c:noMultiLvlLbl val="0"/>
      </c:catAx>
      <c:valAx>
        <c:axId val="-2071298936"/>
        <c:scaling>
          <c:orientation val="minMax"/>
          <c:min val="0.0"/>
        </c:scaling>
        <c:delete val="1"/>
        <c:axPos val="l"/>
        <c:numFmt formatCode="0%" sourceLinked="1"/>
        <c:majorTickMark val="out"/>
        <c:minorTickMark val="none"/>
        <c:tickLblPos val="nextTo"/>
        <c:crossAx val="-2071302328"/>
        <c:crosses val="autoZero"/>
        <c:crossBetween val="between"/>
      </c:valAx>
    </c:plotArea>
    <c:legend>
      <c:legendPos val="l"/>
      <c:layout>
        <c:manualLayout>
          <c:xMode val="edge"/>
          <c:yMode val="edge"/>
          <c:x val="0.0261735297597917"/>
          <c:y val="0.234514551357291"/>
          <c:w val="0.162485926608604"/>
          <c:h val="0.648107514045438"/>
        </c:manualLayout>
      </c:layout>
      <c:overlay val="0"/>
      <c:txPr>
        <a:bodyPr/>
        <a:lstStyle/>
        <a:p>
          <a:pPr>
            <a:defRPr sz="1200"/>
          </a:pPr>
          <a:endParaRPr lang="es-ES"/>
        </a:p>
      </c:txPr>
    </c:legend>
    <c:plotVisOnly val="1"/>
    <c:dispBlanksAs val="gap"/>
    <c:showDLblsOverMax val="0"/>
  </c:chart>
  <c:spPr>
    <a:noFill/>
    <a:ln>
      <a:noFill/>
    </a:ln>
  </c:spPr>
  <c:txPr>
    <a:bodyPr/>
    <a:lstStyle/>
    <a:p>
      <a:pPr>
        <a:defRPr>
          <a:latin typeface="Trebuchet MS" pitchFamily="34" charset="0"/>
        </a:defRPr>
      </a:pPr>
      <a:endParaRPr lang="es-ES"/>
    </a:p>
  </c:txPr>
  <c:externalData r:id="rId2">
    <c:autoUpdate val="1"/>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5659" cy="49363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s-ES" dirty="0"/>
          </a:p>
        </p:txBody>
      </p:sp>
      <p:sp>
        <p:nvSpPr>
          <p:cNvPr id="4099" name="Rectangle 3"/>
          <p:cNvSpPr>
            <a:spLocks noGrp="1" noChangeArrowheads="1"/>
          </p:cNvSpPr>
          <p:nvPr>
            <p:ph type="dt" idx="1"/>
          </p:nvPr>
        </p:nvSpPr>
        <p:spPr bwMode="auto">
          <a:xfrm>
            <a:off x="3850443" y="0"/>
            <a:ext cx="2945659" cy="49363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s-ES" dirty="0"/>
          </a:p>
        </p:txBody>
      </p:sp>
      <p:sp>
        <p:nvSpPr>
          <p:cNvPr id="87044" name="Rectangle 4"/>
          <p:cNvSpPr>
            <a:spLocks noGrp="1" noRot="1" noChangeAspect="1" noChangeArrowheads="1" noTextEdit="1"/>
          </p:cNvSpPr>
          <p:nvPr>
            <p:ph type="sldImg" idx="2"/>
          </p:nvPr>
        </p:nvSpPr>
        <p:spPr bwMode="auto">
          <a:xfrm>
            <a:off x="930275" y="739775"/>
            <a:ext cx="4937125" cy="37036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679768" y="4689516"/>
            <a:ext cx="5438140" cy="444269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4102" name="Rectangle 6"/>
          <p:cNvSpPr>
            <a:spLocks noGrp="1" noChangeArrowheads="1"/>
          </p:cNvSpPr>
          <p:nvPr>
            <p:ph type="ftr" sz="quarter" idx="4"/>
          </p:nvPr>
        </p:nvSpPr>
        <p:spPr bwMode="auto">
          <a:xfrm>
            <a:off x="0" y="9377316"/>
            <a:ext cx="2945659" cy="49363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s-ES" dirty="0"/>
          </a:p>
        </p:txBody>
      </p:sp>
      <p:sp>
        <p:nvSpPr>
          <p:cNvPr id="4103" name="Rectangle 7"/>
          <p:cNvSpPr>
            <a:spLocks noGrp="1" noChangeArrowheads="1"/>
          </p:cNvSpPr>
          <p:nvPr>
            <p:ph type="sldNum" sz="quarter" idx="5"/>
          </p:nvPr>
        </p:nvSpPr>
        <p:spPr bwMode="auto">
          <a:xfrm>
            <a:off x="3850443" y="9377316"/>
            <a:ext cx="2945659" cy="49363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E130F76B-3313-4F0B-974E-56CA220BA0D4}" type="slidenum">
              <a:rPr lang="es-ES"/>
              <a:pPr>
                <a:defRPr/>
              </a:pPr>
              <a:t>‹Nr.›</a:t>
            </a:fld>
            <a:endParaRPr lang="es-ES" dirty="0"/>
          </a:p>
        </p:txBody>
      </p:sp>
    </p:spTree>
    <p:extLst>
      <p:ext uri="{BB962C8B-B14F-4D97-AF65-F5344CB8AC3E}">
        <p14:creationId xmlns:p14="http://schemas.microsoft.com/office/powerpoint/2010/main" val="25722581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29016AB-2299-4E39-8FD9-F48F361C5406}" type="slidenum">
              <a:rPr lang="es-ES" sz="1200" smtClean="0">
                <a:latin typeface="Arial" charset="0"/>
              </a:rPr>
              <a:pPr eaLnBrk="1" hangingPunct="1"/>
              <a:t>1</a:t>
            </a:fld>
            <a:endParaRPr lang="es-ES" sz="1200" dirty="0" smtClean="0">
              <a:latin typeface="Arial"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56A98F9-43B2-46C4-BAFD-D981F7407295}" type="slidenum">
              <a:rPr lang="es-ES" sz="1200" smtClean="0">
                <a:latin typeface="Arial" charset="0"/>
              </a:rPr>
              <a:pPr eaLnBrk="1" hangingPunct="1"/>
              <a:t>12</a:t>
            </a:fld>
            <a:endParaRPr lang="es-ES" sz="1200" dirty="0" smtClean="0">
              <a:latin typeface="Arial"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5E8D41-1369-460D-A583-8C9D539015F1}" type="slidenum">
              <a:rPr lang="es-ES">
                <a:solidFill>
                  <a:prstClr val="black"/>
                </a:solidFill>
              </a:rPr>
              <a:pPr/>
              <a:t>13</a:t>
            </a:fld>
            <a:endParaRPr lang="es-ES" dirty="0">
              <a:solidFill>
                <a:prstClr val="black"/>
              </a:solidFill>
            </a:endParaRPr>
          </a:p>
        </p:txBody>
      </p:sp>
      <p:sp>
        <p:nvSpPr>
          <p:cNvPr id="1383426" name="Rectangle 2"/>
          <p:cNvSpPr>
            <a:spLocks noGrp="1" noRot="1" noChangeAspect="1" noChangeArrowheads="1" noTextEdit="1"/>
          </p:cNvSpPr>
          <p:nvPr>
            <p:ph type="sldImg"/>
          </p:nvPr>
        </p:nvSpPr>
        <p:spPr>
          <a:ln/>
        </p:spPr>
      </p:sp>
      <p:sp>
        <p:nvSpPr>
          <p:cNvPr id="1383427" name="Rectangle 3"/>
          <p:cNvSpPr>
            <a:spLocks noGrp="1" noChangeArrowheads="1"/>
          </p:cNvSpPr>
          <p:nvPr>
            <p:ph type="body" idx="1"/>
          </p:nvPr>
        </p:nvSpPr>
        <p:spPr/>
        <p:txBody>
          <a:bodyPr/>
          <a:lstStyle/>
          <a:p>
            <a:endParaRPr lang="es-E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14</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15</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16</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17</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18</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19</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20</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56A98F9-43B2-46C4-BAFD-D981F7407295}" type="slidenum">
              <a:rPr lang="es-ES" sz="1200" smtClean="0">
                <a:solidFill>
                  <a:prstClr val="black"/>
                </a:solidFill>
                <a:latin typeface="Arial" charset="0"/>
              </a:rPr>
              <a:pPr eaLnBrk="1" hangingPunct="1"/>
              <a:t>21</a:t>
            </a:fld>
            <a:endParaRPr lang="es-ES" sz="1200" dirty="0" smtClean="0">
              <a:solidFill>
                <a:prstClr val="black"/>
              </a:solidFill>
              <a:latin typeface="Arial"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B603DE9F-8A3B-46CB-8331-FED9458F9BEB}" type="slidenum">
              <a:rPr lang="es-ES" sz="1200" smtClean="0">
                <a:latin typeface="Arial" charset="0"/>
              </a:rPr>
              <a:pPr eaLnBrk="1" hangingPunct="1"/>
              <a:t>2</a:t>
            </a:fld>
            <a:endParaRPr lang="es-ES" sz="1200" dirty="0" smtClean="0">
              <a:latin typeface="Arial"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5E8D41-1369-460D-A583-8C9D539015F1}" type="slidenum">
              <a:rPr lang="es-ES">
                <a:solidFill>
                  <a:prstClr val="black"/>
                </a:solidFill>
              </a:rPr>
              <a:pPr/>
              <a:t>22</a:t>
            </a:fld>
            <a:endParaRPr lang="es-ES" dirty="0">
              <a:solidFill>
                <a:prstClr val="black"/>
              </a:solidFill>
            </a:endParaRPr>
          </a:p>
        </p:txBody>
      </p:sp>
      <p:sp>
        <p:nvSpPr>
          <p:cNvPr id="1383426" name="Rectangle 2"/>
          <p:cNvSpPr>
            <a:spLocks noGrp="1" noRot="1" noChangeAspect="1" noChangeArrowheads="1" noTextEdit="1"/>
          </p:cNvSpPr>
          <p:nvPr>
            <p:ph type="sldImg"/>
          </p:nvPr>
        </p:nvSpPr>
        <p:spPr>
          <a:ln/>
        </p:spPr>
      </p:sp>
      <p:sp>
        <p:nvSpPr>
          <p:cNvPr id="1383427" name="Rectangle 3"/>
          <p:cNvSpPr>
            <a:spLocks noGrp="1" noChangeArrowheads="1"/>
          </p:cNvSpPr>
          <p:nvPr>
            <p:ph type="body" idx="1"/>
          </p:nvPr>
        </p:nvSpPr>
        <p:spPr/>
        <p:txBody>
          <a:bodyPr/>
          <a:lstStyle/>
          <a:p>
            <a:endParaRPr lang="es-E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23</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24</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25</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56A98F9-43B2-46C4-BAFD-D981F7407295}" type="slidenum">
              <a:rPr lang="es-ES" sz="1200" smtClean="0">
                <a:solidFill>
                  <a:prstClr val="black"/>
                </a:solidFill>
                <a:latin typeface="Arial" charset="0"/>
              </a:rPr>
              <a:pPr eaLnBrk="1" hangingPunct="1"/>
              <a:t>26</a:t>
            </a:fld>
            <a:endParaRPr lang="es-ES" sz="1200" dirty="0" smtClean="0">
              <a:solidFill>
                <a:prstClr val="black"/>
              </a:solidFill>
              <a:latin typeface="Arial"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5E8D41-1369-460D-A583-8C9D539015F1}" type="slidenum">
              <a:rPr lang="es-ES">
                <a:solidFill>
                  <a:prstClr val="black"/>
                </a:solidFill>
              </a:rPr>
              <a:pPr/>
              <a:t>27</a:t>
            </a:fld>
            <a:endParaRPr lang="es-ES" dirty="0">
              <a:solidFill>
                <a:prstClr val="black"/>
              </a:solidFill>
            </a:endParaRPr>
          </a:p>
        </p:txBody>
      </p:sp>
      <p:sp>
        <p:nvSpPr>
          <p:cNvPr id="1383426" name="Rectangle 2"/>
          <p:cNvSpPr>
            <a:spLocks noGrp="1" noRot="1" noChangeAspect="1" noChangeArrowheads="1" noTextEdit="1"/>
          </p:cNvSpPr>
          <p:nvPr>
            <p:ph type="sldImg"/>
          </p:nvPr>
        </p:nvSpPr>
        <p:spPr>
          <a:ln/>
        </p:spPr>
      </p:sp>
      <p:sp>
        <p:nvSpPr>
          <p:cNvPr id="1383427" name="Rectangle 3"/>
          <p:cNvSpPr>
            <a:spLocks noGrp="1" noChangeArrowheads="1"/>
          </p:cNvSpPr>
          <p:nvPr>
            <p:ph type="body" idx="1"/>
          </p:nvPr>
        </p:nvSpPr>
        <p:spPr/>
        <p:txBody>
          <a:bodyPr/>
          <a:lstStyle/>
          <a:p>
            <a:endParaRPr lang="es-E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28</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29</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30</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31</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E59DD037-E1A4-4876-8E9F-02D8ACCF1A2C}" type="slidenum">
              <a:rPr lang="es-ES" sz="1200" smtClean="0">
                <a:solidFill>
                  <a:prstClr val="black"/>
                </a:solidFill>
                <a:latin typeface="Arial" charset="0"/>
              </a:rPr>
              <a:pPr eaLnBrk="1" hangingPunct="1"/>
              <a:t>3</a:t>
            </a:fld>
            <a:endParaRPr lang="es-ES" sz="1200" dirty="0" smtClean="0">
              <a:solidFill>
                <a:prstClr val="black"/>
              </a:solidFill>
              <a:latin typeface="Arial"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32</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33</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34</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35</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56A98F9-43B2-46C4-BAFD-D981F7407295}" type="slidenum">
              <a:rPr lang="es-ES" sz="1200" smtClean="0">
                <a:solidFill>
                  <a:prstClr val="black"/>
                </a:solidFill>
                <a:latin typeface="Arial" charset="0"/>
              </a:rPr>
              <a:pPr eaLnBrk="1" hangingPunct="1"/>
              <a:t>36</a:t>
            </a:fld>
            <a:endParaRPr lang="es-ES" sz="1200" dirty="0" smtClean="0">
              <a:solidFill>
                <a:prstClr val="black"/>
              </a:solidFill>
              <a:latin typeface="Arial"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5E8D41-1369-460D-A583-8C9D539015F1}" type="slidenum">
              <a:rPr lang="es-ES">
                <a:solidFill>
                  <a:prstClr val="black"/>
                </a:solidFill>
              </a:rPr>
              <a:pPr/>
              <a:t>37</a:t>
            </a:fld>
            <a:endParaRPr lang="es-ES" dirty="0">
              <a:solidFill>
                <a:prstClr val="black"/>
              </a:solidFill>
            </a:endParaRPr>
          </a:p>
        </p:txBody>
      </p:sp>
      <p:sp>
        <p:nvSpPr>
          <p:cNvPr id="1383426" name="Rectangle 2"/>
          <p:cNvSpPr>
            <a:spLocks noGrp="1" noRot="1" noChangeAspect="1" noChangeArrowheads="1" noTextEdit="1"/>
          </p:cNvSpPr>
          <p:nvPr>
            <p:ph type="sldImg"/>
          </p:nvPr>
        </p:nvSpPr>
        <p:spPr>
          <a:ln/>
        </p:spPr>
      </p:sp>
      <p:sp>
        <p:nvSpPr>
          <p:cNvPr id="1383427" name="Rectangle 3"/>
          <p:cNvSpPr>
            <a:spLocks noGrp="1" noChangeArrowheads="1"/>
          </p:cNvSpPr>
          <p:nvPr>
            <p:ph type="body" idx="1"/>
          </p:nvPr>
        </p:nvSpPr>
        <p:spPr/>
        <p:txBody>
          <a:bodyPr/>
          <a:lstStyle/>
          <a:p>
            <a:endParaRPr lang="es-E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5E8D41-1369-460D-A583-8C9D539015F1}" type="slidenum">
              <a:rPr lang="es-ES">
                <a:solidFill>
                  <a:prstClr val="black"/>
                </a:solidFill>
              </a:rPr>
              <a:pPr/>
              <a:t>38</a:t>
            </a:fld>
            <a:endParaRPr lang="es-ES" dirty="0">
              <a:solidFill>
                <a:prstClr val="black"/>
              </a:solidFill>
            </a:endParaRPr>
          </a:p>
        </p:txBody>
      </p:sp>
      <p:sp>
        <p:nvSpPr>
          <p:cNvPr id="1383426" name="Rectangle 2"/>
          <p:cNvSpPr>
            <a:spLocks noGrp="1" noRot="1" noChangeAspect="1" noChangeArrowheads="1" noTextEdit="1"/>
          </p:cNvSpPr>
          <p:nvPr>
            <p:ph type="sldImg"/>
          </p:nvPr>
        </p:nvSpPr>
        <p:spPr>
          <a:ln/>
        </p:spPr>
      </p:sp>
      <p:sp>
        <p:nvSpPr>
          <p:cNvPr id="1383427" name="Rectangle 3"/>
          <p:cNvSpPr>
            <a:spLocks noGrp="1" noChangeArrowheads="1"/>
          </p:cNvSpPr>
          <p:nvPr>
            <p:ph type="body" idx="1"/>
          </p:nvPr>
        </p:nvSpPr>
        <p:spPr/>
        <p:txBody>
          <a:bodyPr/>
          <a:lstStyle/>
          <a:p>
            <a:endParaRPr lang="es-E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fld id="{9C209E7D-97EF-4978-96E5-86C7196519BD}" type="slidenum">
              <a:rPr lang="es-ES">
                <a:solidFill>
                  <a:prstClr val="black"/>
                </a:solidFill>
              </a:rPr>
              <a:pPr eaLnBrk="1" hangingPunct="1"/>
              <a:t>39</a:t>
            </a:fld>
            <a:endParaRPr lang="es-ES" dirty="0">
              <a:solidFill>
                <a:prstClr val="black"/>
              </a:solidFill>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40</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41</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6A8CC71B-E40F-4688-98D4-B76C0AA8450D}" type="slidenum">
              <a:rPr lang="es-ES" sz="1200" smtClean="0">
                <a:latin typeface="Arial" charset="0"/>
              </a:rPr>
              <a:pPr eaLnBrk="1" hangingPunct="1"/>
              <a:t>5</a:t>
            </a:fld>
            <a:endParaRPr lang="es-ES" sz="1200" dirty="0" smtClean="0">
              <a:latin typeface="Arial"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42</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43</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44</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45</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46</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47</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fld id="{9C209E7D-97EF-4978-96E5-86C7196519BD}" type="slidenum">
              <a:rPr lang="es-ES">
                <a:solidFill>
                  <a:prstClr val="black"/>
                </a:solidFill>
              </a:rPr>
              <a:pPr eaLnBrk="1" hangingPunct="1"/>
              <a:t>48</a:t>
            </a:fld>
            <a:endParaRPr lang="es-ES" dirty="0">
              <a:solidFill>
                <a:prstClr val="black"/>
              </a:solidFill>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49</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50</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51</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115ED051-D15B-4597-9656-4A46C99AED5E}" type="slidenum">
              <a:rPr lang="es-ES" sz="1200" smtClean="0">
                <a:latin typeface="Arial" charset="0"/>
              </a:rPr>
              <a:pPr eaLnBrk="1" hangingPunct="1"/>
              <a:t>7</a:t>
            </a:fld>
            <a:endParaRPr lang="es-ES" sz="1200" dirty="0" smtClean="0">
              <a:latin typeface="Arial"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52</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53</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54</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55</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56</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57</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58</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56A98F9-43B2-46C4-BAFD-D981F7407295}" type="slidenum">
              <a:rPr lang="es-ES" sz="1200" smtClean="0">
                <a:solidFill>
                  <a:prstClr val="black"/>
                </a:solidFill>
                <a:latin typeface="Arial" charset="0"/>
              </a:rPr>
              <a:pPr eaLnBrk="1" hangingPunct="1"/>
              <a:t>59</a:t>
            </a:fld>
            <a:endParaRPr lang="es-ES" sz="1200" dirty="0" smtClean="0">
              <a:solidFill>
                <a:prstClr val="black"/>
              </a:solidFill>
              <a:latin typeface="Arial"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60</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61</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56A98F9-43B2-46C4-BAFD-D981F7407295}" type="slidenum">
              <a:rPr lang="es-ES" sz="1200" smtClean="0">
                <a:solidFill>
                  <a:prstClr val="black"/>
                </a:solidFill>
                <a:latin typeface="Arial" charset="0"/>
              </a:rPr>
              <a:pPr eaLnBrk="1" hangingPunct="1"/>
              <a:t>8</a:t>
            </a:fld>
            <a:endParaRPr lang="es-ES" sz="1200" dirty="0" smtClean="0">
              <a:solidFill>
                <a:prstClr val="black"/>
              </a:solidFill>
              <a:latin typeface="Arial"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62</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64</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2E54A44F-E29E-49CA-8086-9AC1CAB5C432}" type="slidenum">
              <a:rPr lang="es-ES" smtClean="0">
                <a:solidFill>
                  <a:prstClr val="black"/>
                </a:solidFill>
              </a:rPr>
              <a:pPr/>
              <a:t>65</a:t>
            </a:fld>
            <a:endParaRPr lang="es-ES" dirty="0" smtClean="0">
              <a:solidFill>
                <a:prstClr val="black"/>
              </a:solidFill>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endParaRPr lang="es-ES_tradnl" dirty="0"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2E54A44F-E29E-49CA-8086-9AC1CAB5C432}" type="slidenum">
              <a:rPr lang="es-ES" smtClean="0">
                <a:solidFill>
                  <a:prstClr val="black"/>
                </a:solidFill>
              </a:rPr>
              <a:pPr/>
              <a:t>66</a:t>
            </a:fld>
            <a:endParaRPr lang="es-ES" dirty="0" smtClean="0">
              <a:solidFill>
                <a:prstClr val="black"/>
              </a:solidFill>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endParaRPr lang="es-ES_tradnl" dirty="0"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56A98F9-43B2-46C4-BAFD-D981F7407295}" type="slidenum">
              <a:rPr lang="es-ES" sz="1200" smtClean="0">
                <a:solidFill>
                  <a:prstClr val="black"/>
                </a:solidFill>
                <a:latin typeface="Arial" charset="0"/>
              </a:rPr>
              <a:pPr eaLnBrk="1" hangingPunct="1"/>
              <a:t>67</a:t>
            </a:fld>
            <a:endParaRPr lang="es-ES" sz="1200" dirty="0" smtClean="0">
              <a:solidFill>
                <a:prstClr val="black"/>
              </a:solidFill>
              <a:latin typeface="Arial"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68</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69</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70</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56A98F9-43B2-46C4-BAFD-D981F7407295}" type="slidenum">
              <a:rPr lang="es-ES" sz="1200" smtClean="0">
                <a:solidFill>
                  <a:prstClr val="black"/>
                </a:solidFill>
                <a:latin typeface="Arial" charset="0"/>
              </a:rPr>
              <a:pPr eaLnBrk="1" hangingPunct="1"/>
              <a:t>71</a:t>
            </a:fld>
            <a:endParaRPr lang="es-ES" sz="1200" dirty="0" smtClean="0">
              <a:solidFill>
                <a:prstClr val="black"/>
              </a:solidFill>
              <a:latin typeface="Arial"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72</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9</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FB1173AB-2718-4311-9ACC-6EFEB2785BF1}" type="slidenum">
              <a:rPr lang="es-ES" sz="1200" smtClean="0">
                <a:solidFill>
                  <a:srgbClr val="000000"/>
                </a:solidFill>
                <a:latin typeface="Arial" charset="0"/>
              </a:rPr>
              <a:pPr eaLnBrk="1" hangingPunct="1"/>
              <a:t>73</a:t>
            </a:fld>
            <a:endParaRPr lang="es-ES" sz="1200" dirty="0" smtClean="0">
              <a:solidFill>
                <a:srgbClr val="000000"/>
              </a:solidFill>
              <a:latin typeface="Arial" charset="0"/>
            </a:endParaRPr>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56A98F9-43B2-46C4-BAFD-D981F7407295}" type="slidenum">
              <a:rPr lang="es-ES" sz="1200" smtClean="0">
                <a:solidFill>
                  <a:prstClr val="black"/>
                </a:solidFill>
                <a:latin typeface="Arial" charset="0"/>
              </a:rPr>
              <a:pPr eaLnBrk="1" hangingPunct="1"/>
              <a:t>79</a:t>
            </a:fld>
            <a:endParaRPr lang="es-ES" sz="1200" dirty="0" smtClean="0">
              <a:solidFill>
                <a:prstClr val="black"/>
              </a:solidFill>
              <a:latin typeface="Arial"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80</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fld id="{9C209E7D-97EF-4978-96E5-86C7196519BD}" type="slidenum">
              <a:rPr lang="es-ES">
                <a:solidFill>
                  <a:prstClr val="black"/>
                </a:solidFill>
              </a:rPr>
              <a:pPr eaLnBrk="1" hangingPunct="1"/>
              <a:t>81</a:t>
            </a:fld>
            <a:endParaRPr lang="es-ES" dirty="0">
              <a:solidFill>
                <a:prstClr val="black"/>
              </a:solidFill>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82</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83</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84</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85</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86</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87</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10</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88</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2635BB34-A52C-4DE6-9242-689799EF4507}" type="slidenum">
              <a:rPr lang="es-ES" sz="1200" smtClean="0">
                <a:solidFill>
                  <a:srgbClr val="000000"/>
                </a:solidFill>
                <a:latin typeface="Arial" charset="0"/>
              </a:rPr>
              <a:pPr eaLnBrk="1" hangingPunct="1"/>
              <a:t>89</a:t>
            </a:fld>
            <a:endParaRPr lang="es-ES" sz="1200" dirty="0" smtClean="0">
              <a:solidFill>
                <a:srgbClr val="000000"/>
              </a:solidFill>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90668568-FF9D-45C0-91D0-47E199404FE5}" type="slidenum">
              <a:rPr lang="es-ES" smtClean="0">
                <a:solidFill>
                  <a:prstClr val="black"/>
                </a:solidFill>
              </a:rPr>
              <a:pPr/>
              <a:t>11</a:t>
            </a:fld>
            <a:endParaRPr lang="es-ES" dirty="0">
              <a:solidFill>
                <a:prstClr val="black"/>
              </a:solidFill>
            </a:endParaRPr>
          </a:p>
        </p:txBody>
      </p:sp>
    </p:spTree>
    <p:extLst>
      <p:ext uri="{BB962C8B-B14F-4D97-AF65-F5344CB8AC3E}">
        <p14:creationId xmlns:p14="http://schemas.microsoft.com/office/powerpoint/2010/main" val="36637915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Tree>
    <p:extLst>
      <p:ext uri="{BB962C8B-B14F-4D97-AF65-F5344CB8AC3E}">
        <p14:creationId xmlns:p14="http://schemas.microsoft.com/office/powerpoint/2010/main" val="11392379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318925197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defRPr>
                <a:latin typeface="Trebuchet MS" pitchFamily="34" charset="0"/>
              </a:defRPr>
            </a:lvl1pPr>
          </a:lstStyle>
          <a:p>
            <a:pPr>
              <a:defRPr/>
            </a:pPr>
            <a:fld id="{B1C7F018-797E-427D-8F60-D0594EA699FB}" type="slidenum">
              <a:rPr lang="es-ES"/>
              <a:pPr>
                <a:defRPr/>
              </a:pPr>
              <a:t>‹Nr.›</a:t>
            </a:fld>
            <a:endParaRPr lang="es-ES" dirty="0"/>
          </a:p>
        </p:txBody>
      </p:sp>
    </p:spTree>
    <p:extLst>
      <p:ext uri="{BB962C8B-B14F-4D97-AF65-F5344CB8AC3E}">
        <p14:creationId xmlns:p14="http://schemas.microsoft.com/office/powerpoint/2010/main" val="111346100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p:txBody>
          <a:bodyPr/>
          <a:lstStyle>
            <a:lvl1pPr>
              <a:defRPr>
                <a:latin typeface="Trebuchet MS" pitchFamily="34" charset="0"/>
              </a:defRPr>
            </a:lvl1pPr>
          </a:lstStyle>
          <a:p>
            <a:pPr>
              <a:defRPr/>
            </a:pPr>
            <a:fld id="{900D6817-1D39-4635-841E-C91CDE4C8F08}" type="slidenum">
              <a:rPr lang="es-ES"/>
              <a:pPr>
                <a:defRPr/>
              </a:pPr>
              <a:t>‹Nr.›</a:t>
            </a:fld>
            <a:endParaRPr lang="es-ES" dirty="0"/>
          </a:p>
        </p:txBody>
      </p:sp>
    </p:spTree>
    <p:extLst>
      <p:ext uri="{BB962C8B-B14F-4D97-AF65-F5344CB8AC3E}">
        <p14:creationId xmlns:p14="http://schemas.microsoft.com/office/powerpoint/2010/main" val="234120637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p:txBody>
          <a:bodyPr/>
          <a:lstStyle>
            <a:lvl1pPr>
              <a:defRPr>
                <a:latin typeface="Trebuchet MS" pitchFamily="34" charset="0"/>
              </a:defRPr>
            </a:lvl1pPr>
          </a:lstStyle>
          <a:p>
            <a:pPr>
              <a:defRPr/>
            </a:pPr>
            <a:fld id="{7606EB52-D187-4E7E-ADB8-7BE85B778F57}" type="slidenum">
              <a:rPr lang="es-ES"/>
              <a:pPr>
                <a:defRPr/>
              </a:pPr>
              <a:t>‹Nr.›</a:t>
            </a:fld>
            <a:endParaRPr lang="es-ES" dirty="0"/>
          </a:p>
        </p:txBody>
      </p:sp>
    </p:spTree>
    <p:extLst>
      <p:ext uri="{BB962C8B-B14F-4D97-AF65-F5344CB8AC3E}">
        <p14:creationId xmlns:p14="http://schemas.microsoft.com/office/powerpoint/2010/main" val="282597907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p:txBody>
          <a:bodyPr/>
          <a:lstStyle>
            <a:lvl1pPr>
              <a:defRPr>
                <a:latin typeface="Trebuchet MS" pitchFamily="34" charset="0"/>
              </a:defRPr>
            </a:lvl1pPr>
          </a:lstStyle>
          <a:p>
            <a:pPr>
              <a:defRPr/>
            </a:pPr>
            <a:fld id="{D324C36A-0066-43C1-813E-223883BADBBE}" type="slidenum">
              <a:rPr lang="es-ES"/>
              <a:pPr>
                <a:defRPr/>
              </a:pPr>
              <a:t>‹Nr.›</a:t>
            </a:fld>
            <a:endParaRPr lang="es-ES" dirty="0"/>
          </a:p>
        </p:txBody>
      </p:sp>
    </p:spTree>
    <p:extLst>
      <p:ext uri="{BB962C8B-B14F-4D97-AF65-F5344CB8AC3E}">
        <p14:creationId xmlns:p14="http://schemas.microsoft.com/office/powerpoint/2010/main" val="362810467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77025" y="73025"/>
            <a:ext cx="2071688" cy="6053138"/>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73025"/>
            <a:ext cx="6067425" cy="60531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p:txBody>
          <a:bodyPr/>
          <a:lstStyle>
            <a:lvl1pPr>
              <a:defRPr>
                <a:latin typeface="Trebuchet MS" pitchFamily="34" charset="0"/>
              </a:defRPr>
            </a:lvl1pPr>
          </a:lstStyle>
          <a:p>
            <a:pPr>
              <a:defRPr/>
            </a:pPr>
            <a:fld id="{B2F3F255-1E05-489E-ADF7-FD680946E0CD}" type="slidenum">
              <a:rPr lang="es-ES"/>
              <a:pPr>
                <a:defRPr/>
              </a:pPr>
              <a:t>‹Nr.›</a:t>
            </a:fld>
            <a:endParaRPr lang="es-ES" dirty="0"/>
          </a:p>
        </p:txBody>
      </p:sp>
    </p:spTree>
    <p:extLst>
      <p:ext uri="{BB962C8B-B14F-4D97-AF65-F5344CB8AC3E}">
        <p14:creationId xmlns:p14="http://schemas.microsoft.com/office/powerpoint/2010/main" val="92150877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AndTx" preserve="1">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519113" y="73025"/>
            <a:ext cx="8229600" cy="490538"/>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sldNum" sz="quarter" idx="10"/>
          </p:nvPr>
        </p:nvSpPr>
        <p:spPr/>
        <p:txBody>
          <a:bodyPr/>
          <a:lstStyle>
            <a:lvl1pPr>
              <a:defRPr>
                <a:latin typeface="Trebuchet MS" pitchFamily="34" charset="0"/>
              </a:defRPr>
            </a:lvl1pPr>
          </a:lstStyle>
          <a:p>
            <a:pPr>
              <a:defRPr/>
            </a:pPr>
            <a:fld id="{80817DE3-ECC1-4FFA-9BC3-8589F223036E}" type="slidenum">
              <a:rPr lang="es-ES"/>
              <a:pPr>
                <a:defRPr/>
              </a:pPr>
              <a:t>‹Nr.›</a:t>
            </a:fld>
            <a:endParaRPr lang="es-ES" dirty="0"/>
          </a:p>
        </p:txBody>
      </p:sp>
    </p:spTree>
    <p:extLst>
      <p:ext uri="{BB962C8B-B14F-4D97-AF65-F5344CB8AC3E}">
        <p14:creationId xmlns:p14="http://schemas.microsoft.com/office/powerpoint/2010/main" val="132351754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519113" y="73025"/>
            <a:ext cx="8229600" cy="490538"/>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600200"/>
            <a:ext cx="8229600" cy="4525963"/>
          </a:xfrm>
        </p:spPr>
        <p:txBody>
          <a:bodyPr/>
          <a:lstStyle/>
          <a:p>
            <a:pPr lvl="0"/>
            <a:endParaRPr lang="es-ES" noProof="0" dirty="0" smtClean="0"/>
          </a:p>
        </p:txBody>
      </p:sp>
      <p:sp>
        <p:nvSpPr>
          <p:cNvPr id="4" name="Rectangle 6"/>
          <p:cNvSpPr>
            <a:spLocks noGrp="1" noChangeArrowheads="1"/>
          </p:cNvSpPr>
          <p:nvPr>
            <p:ph type="sldNum" sz="quarter" idx="10"/>
          </p:nvPr>
        </p:nvSpPr>
        <p:spPr/>
        <p:txBody>
          <a:bodyPr/>
          <a:lstStyle>
            <a:lvl1pPr>
              <a:defRPr>
                <a:latin typeface="Trebuchet MS" pitchFamily="34" charset="0"/>
              </a:defRPr>
            </a:lvl1pPr>
          </a:lstStyle>
          <a:p>
            <a:pPr>
              <a:defRPr/>
            </a:pPr>
            <a:fld id="{E77ED121-A3A7-4AB2-AD5D-1C0D55C08872}" type="slidenum">
              <a:rPr lang="es-ES"/>
              <a:pPr>
                <a:defRPr/>
              </a:pPr>
              <a:t>‹Nr.›</a:t>
            </a:fld>
            <a:endParaRPr lang="es-ES" dirty="0"/>
          </a:p>
        </p:txBody>
      </p:sp>
    </p:spTree>
    <p:extLst>
      <p:ext uri="{BB962C8B-B14F-4D97-AF65-F5344CB8AC3E}">
        <p14:creationId xmlns:p14="http://schemas.microsoft.com/office/powerpoint/2010/main" val="165794859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5"/>
          <p:cNvSpPr>
            <a:spLocks noGrp="1" noChangeArrowheads="1"/>
          </p:cNvSpPr>
          <p:nvPr>
            <p:ph type="sldNum" sz="quarter" idx="10"/>
          </p:nvPr>
        </p:nvSpPr>
        <p:spPr>
          <a:ln/>
        </p:spPr>
        <p:txBody>
          <a:bodyPr/>
          <a:lstStyle>
            <a:lvl1pPr>
              <a:defRPr/>
            </a:lvl1pPr>
          </a:lstStyle>
          <a:p>
            <a:pPr>
              <a:defRPr/>
            </a:pPr>
            <a:fld id="{841A79B6-FCC1-4B60-BAC9-DD3264FF910D}"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254272861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5"/>
          <p:cNvSpPr>
            <a:spLocks noGrp="1" noChangeArrowheads="1"/>
          </p:cNvSpPr>
          <p:nvPr>
            <p:ph type="sldNum" sz="quarter" idx="10"/>
          </p:nvPr>
        </p:nvSpPr>
        <p:spPr>
          <a:ln/>
        </p:spPr>
        <p:txBody>
          <a:bodyPr/>
          <a:lstStyle>
            <a:lvl1pPr>
              <a:defRPr/>
            </a:lvl1pPr>
          </a:lstStyle>
          <a:p>
            <a:pPr>
              <a:defRPr/>
            </a:pPr>
            <a:fld id="{D4109B32-0D14-4741-BD63-5287F7C502AD}"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108177348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5"/>
          <p:cNvSpPr>
            <a:spLocks noGrp="1" noChangeArrowheads="1"/>
          </p:cNvSpPr>
          <p:nvPr>
            <p:ph type="sldNum" sz="quarter" idx="10"/>
          </p:nvPr>
        </p:nvSpPr>
        <p:spPr>
          <a:ln/>
        </p:spPr>
        <p:txBody>
          <a:bodyPr/>
          <a:lstStyle>
            <a:lvl1pPr>
              <a:defRPr/>
            </a:lvl1pPr>
          </a:lstStyle>
          <a:p>
            <a:pPr>
              <a:defRPr/>
            </a:pPr>
            <a:fld id="{2A3AF808-01D5-42E4-8FAE-6A504AAF0581}"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3110211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14876551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5"/>
          <p:cNvSpPr>
            <a:spLocks noGrp="1" noChangeArrowheads="1"/>
          </p:cNvSpPr>
          <p:nvPr>
            <p:ph type="sldNum" sz="quarter" idx="10"/>
          </p:nvPr>
        </p:nvSpPr>
        <p:spPr>
          <a:ln/>
        </p:spPr>
        <p:txBody>
          <a:bodyPr/>
          <a:lstStyle>
            <a:lvl1pPr>
              <a:defRPr/>
            </a:lvl1pPr>
          </a:lstStyle>
          <a:p>
            <a:pPr>
              <a:defRPr/>
            </a:pPr>
            <a:fld id="{2C196865-57AC-45F3-A56A-E8873AC22ECE}"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18142821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5"/>
          <p:cNvSpPr>
            <a:spLocks noGrp="1" noChangeArrowheads="1"/>
          </p:cNvSpPr>
          <p:nvPr>
            <p:ph type="sldNum" sz="quarter" idx="10"/>
          </p:nvPr>
        </p:nvSpPr>
        <p:spPr>
          <a:ln/>
        </p:spPr>
        <p:txBody>
          <a:bodyPr/>
          <a:lstStyle>
            <a:lvl1pPr>
              <a:defRPr/>
            </a:lvl1pPr>
          </a:lstStyle>
          <a:p>
            <a:pPr>
              <a:defRPr/>
            </a:pPr>
            <a:fld id="{4DA25096-B6B0-48DD-82DD-4915A6A59A0E}"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285271910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5"/>
          <p:cNvSpPr>
            <a:spLocks noGrp="1" noChangeArrowheads="1"/>
          </p:cNvSpPr>
          <p:nvPr>
            <p:ph type="sldNum" sz="quarter" idx="10"/>
          </p:nvPr>
        </p:nvSpPr>
        <p:spPr>
          <a:ln/>
        </p:spPr>
        <p:txBody>
          <a:bodyPr/>
          <a:lstStyle>
            <a:lvl1pPr>
              <a:defRPr/>
            </a:lvl1pPr>
          </a:lstStyle>
          <a:p>
            <a:pPr>
              <a:defRPr/>
            </a:pPr>
            <a:fld id="{F3B1D417-4DD7-4680-B755-052024AD3867}"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420100983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DBC3D935-2493-4673-A9C9-B16F3EF0AE3C}"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296179183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noChangeArrowheads="1"/>
          </p:cNvSpPr>
          <p:nvPr>
            <p:ph type="sldNum" sz="quarter" idx="10"/>
          </p:nvPr>
        </p:nvSpPr>
        <p:spPr>
          <a:ln/>
        </p:spPr>
        <p:txBody>
          <a:bodyPr/>
          <a:lstStyle>
            <a:lvl1pPr>
              <a:defRPr/>
            </a:lvl1pPr>
          </a:lstStyle>
          <a:p>
            <a:pPr>
              <a:defRPr/>
            </a:pPr>
            <a:fld id="{705D3EDB-5173-4C44-AA58-BDC8F1F341B3}"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276356360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noChangeArrowheads="1"/>
          </p:cNvSpPr>
          <p:nvPr>
            <p:ph type="sldNum" sz="quarter" idx="10"/>
          </p:nvPr>
        </p:nvSpPr>
        <p:spPr>
          <a:ln/>
        </p:spPr>
        <p:txBody>
          <a:bodyPr/>
          <a:lstStyle>
            <a:lvl1pPr>
              <a:defRPr/>
            </a:lvl1pPr>
          </a:lstStyle>
          <a:p>
            <a:pPr>
              <a:defRPr/>
            </a:pPr>
            <a:fld id="{62F22F2C-553E-495F-B896-F7CA67EE60E8}"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119192753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5"/>
          <p:cNvSpPr>
            <a:spLocks noGrp="1" noChangeArrowheads="1"/>
          </p:cNvSpPr>
          <p:nvPr>
            <p:ph type="sldNum" sz="quarter" idx="10"/>
          </p:nvPr>
        </p:nvSpPr>
        <p:spPr>
          <a:ln/>
        </p:spPr>
        <p:txBody>
          <a:bodyPr/>
          <a:lstStyle>
            <a:lvl1pPr>
              <a:defRPr/>
            </a:lvl1pPr>
          </a:lstStyle>
          <a:p>
            <a:pPr>
              <a:defRPr/>
            </a:pPr>
            <a:fld id="{2FDC69C3-74BD-43C4-AA28-46DDDC99E471}"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89044325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87313"/>
            <a:ext cx="2057400" cy="603885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87313"/>
            <a:ext cx="6019800" cy="60388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5"/>
          <p:cNvSpPr>
            <a:spLocks noGrp="1" noChangeArrowheads="1"/>
          </p:cNvSpPr>
          <p:nvPr>
            <p:ph type="sldNum" sz="quarter" idx="10"/>
          </p:nvPr>
        </p:nvSpPr>
        <p:spPr>
          <a:ln/>
        </p:spPr>
        <p:txBody>
          <a:bodyPr/>
          <a:lstStyle>
            <a:lvl1pPr>
              <a:defRPr/>
            </a:lvl1pPr>
          </a:lstStyle>
          <a:p>
            <a:pPr>
              <a:defRPr/>
            </a:pPr>
            <a:fld id="{3D5476C4-ACFB-45E5-8E81-AB65FCF59CD0}"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2920096429"/>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87313"/>
            <a:ext cx="8229600" cy="490537"/>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600200"/>
            <a:ext cx="8229600" cy="4525963"/>
          </a:xfrm>
        </p:spPr>
        <p:txBody>
          <a:bodyPr/>
          <a:lstStyle/>
          <a:p>
            <a:pPr lvl="0"/>
            <a:endParaRPr lang="es-ES" noProof="0" dirty="0" smtClean="0"/>
          </a:p>
        </p:txBody>
      </p:sp>
      <p:sp>
        <p:nvSpPr>
          <p:cNvPr id="4" name="Rectangle 5"/>
          <p:cNvSpPr>
            <a:spLocks noGrp="1" noChangeArrowheads="1"/>
          </p:cNvSpPr>
          <p:nvPr>
            <p:ph type="sldNum" sz="quarter" idx="10"/>
          </p:nvPr>
        </p:nvSpPr>
        <p:spPr>
          <a:ln/>
        </p:spPr>
        <p:txBody>
          <a:bodyPr/>
          <a:lstStyle>
            <a:lvl1pPr>
              <a:defRPr/>
            </a:lvl1pPr>
          </a:lstStyle>
          <a:p>
            <a:pPr>
              <a:defRPr/>
            </a:pPr>
            <a:fld id="{00F7A311-130D-409B-97D5-E72C6FCA11BD}"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138055316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AndTx">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87313"/>
            <a:ext cx="8229600" cy="490537"/>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sldNum" sz="quarter" idx="10"/>
          </p:nvPr>
        </p:nvSpPr>
        <p:spPr>
          <a:ln/>
        </p:spPr>
        <p:txBody>
          <a:bodyPr/>
          <a:lstStyle>
            <a:lvl1pPr>
              <a:defRPr/>
            </a:lvl1pPr>
          </a:lstStyle>
          <a:p>
            <a:pPr>
              <a:defRPr/>
            </a:pPr>
            <a:fld id="{16793B38-0D83-4A2A-BA44-EE3CE78F5FAA}"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20990933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Tree>
    <p:extLst>
      <p:ext uri="{BB962C8B-B14F-4D97-AF65-F5344CB8AC3E}">
        <p14:creationId xmlns:p14="http://schemas.microsoft.com/office/powerpoint/2010/main" val="3273975296"/>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número de diapositiva"/>
          <p:cNvSpPr>
            <a:spLocks noGrp="1"/>
          </p:cNvSpPr>
          <p:nvPr>
            <p:ph type="sldNum" sz="quarter" idx="10"/>
          </p:nvPr>
        </p:nvSpPr>
        <p:spPr/>
        <p:txBody>
          <a:bodyPr/>
          <a:lstStyle>
            <a:lvl1pPr>
              <a:defRPr/>
            </a:lvl1pPr>
          </a:lstStyle>
          <a:p>
            <a:fld id="{3870DA19-53D4-4504-9333-BABB788AA6C8}" type="slidenum">
              <a:rPr lang="es-ES">
                <a:solidFill>
                  <a:srgbClr val="003300"/>
                </a:solidFill>
              </a:rPr>
              <a:pPr/>
              <a:t>‹Nr.›</a:t>
            </a:fld>
            <a:endParaRPr lang="es-ES" dirty="0">
              <a:solidFill>
                <a:srgbClr val="003300"/>
              </a:solidFill>
            </a:endParaRPr>
          </a:p>
        </p:txBody>
      </p:sp>
    </p:spTree>
    <p:extLst>
      <p:ext uri="{BB962C8B-B14F-4D97-AF65-F5344CB8AC3E}">
        <p14:creationId xmlns:p14="http://schemas.microsoft.com/office/powerpoint/2010/main" val="128611612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número de diapositiva"/>
          <p:cNvSpPr>
            <a:spLocks noGrp="1"/>
          </p:cNvSpPr>
          <p:nvPr>
            <p:ph type="sldNum" sz="quarter" idx="10"/>
          </p:nvPr>
        </p:nvSpPr>
        <p:spPr/>
        <p:txBody>
          <a:bodyPr/>
          <a:lstStyle>
            <a:lvl1pPr>
              <a:defRPr/>
            </a:lvl1pPr>
          </a:lstStyle>
          <a:p>
            <a:fld id="{22E06010-DB46-441B-B56D-692DA2F6CEB1}" type="slidenum">
              <a:rPr lang="es-ES">
                <a:solidFill>
                  <a:srgbClr val="003300"/>
                </a:solidFill>
              </a:rPr>
              <a:pPr/>
              <a:t>‹Nr.›</a:t>
            </a:fld>
            <a:endParaRPr lang="es-ES" dirty="0">
              <a:solidFill>
                <a:srgbClr val="003300"/>
              </a:solidFill>
            </a:endParaRPr>
          </a:p>
        </p:txBody>
      </p:sp>
    </p:spTree>
    <p:extLst>
      <p:ext uri="{BB962C8B-B14F-4D97-AF65-F5344CB8AC3E}">
        <p14:creationId xmlns:p14="http://schemas.microsoft.com/office/powerpoint/2010/main" val="238481080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número de diapositiva"/>
          <p:cNvSpPr>
            <a:spLocks noGrp="1"/>
          </p:cNvSpPr>
          <p:nvPr>
            <p:ph type="sldNum" sz="quarter" idx="10"/>
          </p:nvPr>
        </p:nvSpPr>
        <p:spPr/>
        <p:txBody>
          <a:bodyPr/>
          <a:lstStyle>
            <a:lvl1pPr>
              <a:defRPr/>
            </a:lvl1pPr>
          </a:lstStyle>
          <a:p>
            <a:fld id="{E299145B-6C07-48BD-B0D9-98DD565045E3}" type="slidenum">
              <a:rPr lang="es-ES">
                <a:solidFill>
                  <a:srgbClr val="003300"/>
                </a:solidFill>
              </a:rPr>
              <a:pPr/>
              <a:t>‹Nr.›</a:t>
            </a:fld>
            <a:endParaRPr lang="es-ES" dirty="0">
              <a:solidFill>
                <a:srgbClr val="003300"/>
              </a:solidFill>
            </a:endParaRPr>
          </a:p>
        </p:txBody>
      </p:sp>
    </p:spTree>
    <p:extLst>
      <p:ext uri="{BB962C8B-B14F-4D97-AF65-F5344CB8AC3E}">
        <p14:creationId xmlns:p14="http://schemas.microsoft.com/office/powerpoint/2010/main" val="1057431600"/>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número de diapositiva"/>
          <p:cNvSpPr>
            <a:spLocks noGrp="1"/>
          </p:cNvSpPr>
          <p:nvPr>
            <p:ph type="sldNum" sz="quarter" idx="10"/>
          </p:nvPr>
        </p:nvSpPr>
        <p:spPr/>
        <p:txBody>
          <a:bodyPr/>
          <a:lstStyle>
            <a:lvl1pPr>
              <a:defRPr/>
            </a:lvl1pPr>
          </a:lstStyle>
          <a:p>
            <a:fld id="{E6FF22B4-43F1-4EFD-AE77-DB26DDB98359}" type="slidenum">
              <a:rPr lang="es-ES">
                <a:solidFill>
                  <a:srgbClr val="003300"/>
                </a:solidFill>
              </a:rPr>
              <a:pPr/>
              <a:t>‹Nr.›</a:t>
            </a:fld>
            <a:endParaRPr lang="es-ES" dirty="0">
              <a:solidFill>
                <a:srgbClr val="003300"/>
              </a:solidFill>
            </a:endParaRPr>
          </a:p>
        </p:txBody>
      </p:sp>
    </p:spTree>
    <p:extLst>
      <p:ext uri="{BB962C8B-B14F-4D97-AF65-F5344CB8AC3E}">
        <p14:creationId xmlns:p14="http://schemas.microsoft.com/office/powerpoint/2010/main" val="206899133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número de diapositiva"/>
          <p:cNvSpPr>
            <a:spLocks noGrp="1"/>
          </p:cNvSpPr>
          <p:nvPr>
            <p:ph type="sldNum" sz="quarter" idx="10"/>
          </p:nvPr>
        </p:nvSpPr>
        <p:spPr/>
        <p:txBody>
          <a:bodyPr/>
          <a:lstStyle>
            <a:lvl1pPr>
              <a:defRPr/>
            </a:lvl1pPr>
          </a:lstStyle>
          <a:p>
            <a:fld id="{C9E1AE68-CA89-493A-A5A2-14BDBC402A4C}" type="slidenum">
              <a:rPr lang="es-ES">
                <a:solidFill>
                  <a:srgbClr val="003300"/>
                </a:solidFill>
              </a:rPr>
              <a:pPr/>
              <a:t>‹Nr.›</a:t>
            </a:fld>
            <a:endParaRPr lang="es-ES" dirty="0">
              <a:solidFill>
                <a:srgbClr val="003300"/>
              </a:solidFill>
            </a:endParaRPr>
          </a:p>
        </p:txBody>
      </p:sp>
    </p:spTree>
    <p:extLst>
      <p:ext uri="{BB962C8B-B14F-4D97-AF65-F5344CB8AC3E}">
        <p14:creationId xmlns:p14="http://schemas.microsoft.com/office/powerpoint/2010/main" val="2421147536"/>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número de diapositiva"/>
          <p:cNvSpPr>
            <a:spLocks noGrp="1"/>
          </p:cNvSpPr>
          <p:nvPr>
            <p:ph type="sldNum" sz="quarter" idx="10"/>
          </p:nvPr>
        </p:nvSpPr>
        <p:spPr/>
        <p:txBody>
          <a:bodyPr/>
          <a:lstStyle>
            <a:lvl1pPr>
              <a:defRPr/>
            </a:lvl1pPr>
          </a:lstStyle>
          <a:p>
            <a:fld id="{1DB67B0A-69B3-40AD-B11C-AC06230B2C77}" type="slidenum">
              <a:rPr lang="es-ES">
                <a:solidFill>
                  <a:srgbClr val="003300"/>
                </a:solidFill>
              </a:rPr>
              <a:pPr/>
              <a:t>‹Nr.›</a:t>
            </a:fld>
            <a:endParaRPr lang="es-ES" dirty="0">
              <a:solidFill>
                <a:srgbClr val="003300"/>
              </a:solidFill>
            </a:endParaRPr>
          </a:p>
        </p:txBody>
      </p:sp>
    </p:spTree>
    <p:extLst>
      <p:ext uri="{BB962C8B-B14F-4D97-AF65-F5344CB8AC3E}">
        <p14:creationId xmlns:p14="http://schemas.microsoft.com/office/powerpoint/2010/main" val="254172015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0"/>
          </p:nvPr>
        </p:nvSpPr>
        <p:spPr/>
        <p:txBody>
          <a:bodyPr/>
          <a:lstStyle>
            <a:lvl1pPr>
              <a:defRPr/>
            </a:lvl1pPr>
          </a:lstStyle>
          <a:p>
            <a:fld id="{9E25D49F-C56E-45AD-9BFB-049E0E70E599}" type="slidenum">
              <a:rPr lang="es-ES">
                <a:solidFill>
                  <a:srgbClr val="003300"/>
                </a:solidFill>
              </a:rPr>
              <a:pPr/>
              <a:t>‹Nr.›</a:t>
            </a:fld>
            <a:endParaRPr lang="es-ES" dirty="0">
              <a:solidFill>
                <a:srgbClr val="003300"/>
              </a:solidFill>
            </a:endParaRPr>
          </a:p>
        </p:txBody>
      </p:sp>
    </p:spTree>
    <p:extLst>
      <p:ext uri="{BB962C8B-B14F-4D97-AF65-F5344CB8AC3E}">
        <p14:creationId xmlns:p14="http://schemas.microsoft.com/office/powerpoint/2010/main" val="305358424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número de diapositiva"/>
          <p:cNvSpPr>
            <a:spLocks noGrp="1"/>
          </p:cNvSpPr>
          <p:nvPr>
            <p:ph type="sldNum" sz="quarter" idx="10"/>
          </p:nvPr>
        </p:nvSpPr>
        <p:spPr/>
        <p:txBody>
          <a:bodyPr/>
          <a:lstStyle>
            <a:lvl1pPr>
              <a:defRPr/>
            </a:lvl1pPr>
          </a:lstStyle>
          <a:p>
            <a:fld id="{324A0159-6677-45A3-AB65-84A028857063}" type="slidenum">
              <a:rPr lang="es-ES">
                <a:solidFill>
                  <a:srgbClr val="003300"/>
                </a:solidFill>
              </a:rPr>
              <a:pPr/>
              <a:t>‹Nr.›</a:t>
            </a:fld>
            <a:endParaRPr lang="es-ES" dirty="0">
              <a:solidFill>
                <a:srgbClr val="003300"/>
              </a:solidFill>
            </a:endParaRPr>
          </a:p>
        </p:txBody>
      </p:sp>
    </p:spTree>
    <p:extLst>
      <p:ext uri="{BB962C8B-B14F-4D97-AF65-F5344CB8AC3E}">
        <p14:creationId xmlns:p14="http://schemas.microsoft.com/office/powerpoint/2010/main" val="136394253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número de diapositiva"/>
          <p:cNvSpPr>
            <a:spLocks noGrp="1"/>
          </p:cNvSpPr>
          <p:nvPr>
            <p:ph type="sldNum" sz="quarter" idx="10"/>
          </p:nvPr>
        </p:nvSpPr>
        <p:spPr/>
        <p:txBody>
          <a:bodyPr/>
          <a:lstStyle>
            <a:lvl1pPr>
              <a:defRPr/>
            </a:lvl1pPr>
          </a:lstStyle>
          <a:p>
            <a:fld id="{93AFEE17-1322-4B81-8E54-310E597A97F0}" type="slidenum">
              <a:rPr lang="es-ES">
                <a:solidFill>
                  <a:srgbClr val="003300"/>
                </a:solidFill>
              </a:rPr>
              <a:pPr/>
              <a:t>‹Nr.›</a:t>
            </a:fld>
            <a:endParaRPr lang="es-ES" dirty="0">
              <a:solidFill>
                <a:srgbClr val="003300"/>
              </a:solidFill>
            </a:endParaRPr>
          </a:p>
        </p:txBody>
      </p:sp>
    </p:spTree>
    <p:extLst>
      <p:ext uri="{BB962C8B-B14F-4D97-AF65-F5344CB8AC3E}">
        <p14:creationId xmlns:p14="http://schemas.microsoft.com/office/powerpoint/2010/main" val="2201300216"/>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número de diapositiva"/>
          <p:cNvSpPr>
            <a:spLocks noGrp="1"/>
          </p:cNvSpPr>
          <p:nvPr>
            <p:ph type="sldNum" sz="quarter" idx="10"/>
          </p:nvPr>
        </p:nvSpPr>
        <p:spPr/>
        <p:txBody>
          <a:bodyPr/>
          <a:lstStyle>
            <a:lvl1pPr>
              <a:defRPr/>
            </a:lvl1pPr>
          </a:lstStyle>
          <a:p>
            <a:fld id="{B1DC049A-A07E-4FE2-A4F9-188649B6B1A8}" type="slidenum">
              <a:rPr lang="es-ES">
                <a:solidFill>
                  <a:srgbClr val="003300"/>
                </a:solidFill>
              </a:rPr>
              <a:pPr/>
              <a:t>‹Nr.›</a:t>
            </a:fld>
            <a:endParaRPr lang="es-ES" dirty="0">
              <a:solidFill>
                <a:srgbClr val="003300"/>
              </a:solidFill>
            </a:endParaRPr>
          </a:p>
        </p:txBody>
      </p:sp>
    </p:spTree>
    <p:extLst>
      <p:ext uri="{BB962C8B-B14F-4D97-AF65-F5344CB8AC3E}">
        <p14:creationId xmlns:p14="http://schemas.microsoft.com/office/powerpoint/2010/main" val="1223214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2991883433"/>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44450"/>
            <a:ext cx="2057400" cy="6081713"/>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44450"/>
            <a:ext cx="6019800" cy="608171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número de diapositiva"/>
          <p:cNvSpPr>
            <a:spLocks noGrp="1"/>
          </p:cNvSpPr>
          <p:nvPr>
            <p:ph type="sldNum" sz="quarter" idx="10"/>
          </p:nvPr>
        </p:nvSpPr>
        <p:spPr/>
        <p:txBody>
          <a:bodyPr/>
          <a:lstStyle>
            <a:lvl1pPr>
              <a:defRPr/>
            </a:lvl1pPr>
          </a:lstStyle>
          <a:p>
            <a:fld id="{75B8637D-D519-4444-B0A9-4EB0117A0484}" type="slidenum">
              <a:rPr lang="es-ES">
                <a:solidFill>
                  <a:srgbClr val="003300"/>
                </a:solidFill>
              </a:rPr>
              <a:pPr/>
              <a:t>‹Nr.›</a:t>
            </a:fld>
            <a:endParaRPr lang="es-ES" dirty="0">
              <a:solidFill>
                <a:srgbClr val="003300"/>
              </a:solidFill>
            </a:endParaRPr>
          </a:p>
        </p:txBody>
      </p:sp>
    </p:spTree>
    <p:extLst>
      <p:ext uri="{BB962C8B-B14F-4D97-AF65-F5344CB8AC3E}">
        <p14:creationId xmlns:p14="http://schemas.microsoft.com/office/powerpoint/2010/main" val="2654695331"/>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450"/>
            <a:ext cx="8229600" cy="490538"/>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600200"/>
            <a:ext cx="8229600" cy="4525963"/>
          </a:xfrm>
        </p:spPr>
        <p:txBody>
          <a:bodyPr/>
          <a:lstStyle/>
          <a:p>
            <a:endParaRPr lang="es-ES" dirty="0"/>
          </a:p>
        </p:txBody>
      </p:sp>
      <p:sp>
        <p:nvSpPr>
          <p:cNvPr id="4" name="3 Marcador de número de diapositiva"/>
          <p:cNvSpPr>
            <a:spLocks noGrp="1"/>
          </p:cNvSpPr>
          <p:nvPr>
            <p:ph type="sldNum" sz="quarter" idx="10"/>
          </p:nvPr>
        </p:nvSpPr>
        <p:spPr>
          <a:xfrm>
            <a:off x="3492500" y="6453188"/>
            <a:ext cx="1512888" cy="476250"/>
          </a:xfrm>
        </p:spPr>
        <p:txBody>
          <a:bodyPr/>
          <a:lstStyle>
            <a:lvl1pPr>
              <a:defRPr/>
            </a:lvl1pPr>
          </a:lstStyle>
          <a:p>
            <a:fld id="{57D22874-1CA5-40B8-A9BB-C8036F9AE6BE}" type="slidenum">
              <a:rPr lang="es-ES">
                <a:solidFill>
                  <a:srgbClr val="003300"/>
                </a:solidFill>
              </a:rPr>
              <a:pPr/>
              <a:t>‹Nr.›</a:t>
            </a:fld>
            <a:endParaRPr lang="es-ES" dirty="0">
              <a:solidFill>
                <a:srgbClr val="003300"/>
              </a:solidFill>
            </a:endParaRPr>
          </a:p>
        </p:txBody>
      </p:sp>
    </p:spTree>
    <p:extLst>
      <p:ext uri="{BB962C8B-B14F-4D97-AF65-F5344CB8AC3E}">
        <p14:creationId xmlns:p14="http://schemas.microsoft.com/office/powerpoint/2010/main" val="210321945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_tradnl"/>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_tradnl"/>
          </a:p>
        </p:txBody>
      </p:sp>
      <p:sp>
        <p:nvSpPr>
          <p:cNvPr id="4" name="Rectangle 6"/>
          <p:cNvSpPr>
            <a:spLocks noGrp="1" noChangeArrowheads="1"/>
          </p:cNvSpPr>
          <p:nvPr>
            <p:ph type="sldNum" sz="quarter" idx="10"/>
          </p:nvPr>
        </p:nvSpPr>
        <p:spPr>
          <a:ln/>
        </p:spPr>
        <p:txBody>
          <a:bodyPr/>
          <a:lstStyle>
            <a:lvl1pPr>
              <a:defRPr/>
            </a:lvl1pPr>
          </a:lstStyle>
          <a:p>
            <a:pPr>
              <a:defRPr/>
            </a:pPr>
            <a:fld id="{27D77635-A8B6-4248-A1EB-BDBE66DA80B6}"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3224313521"/>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6"/>
          <p:cNvSpPr>
            <a:spLocks noGrp="1" noChangeArrowheads="1"/>
          </p:cNvSpPr>
          <p:nvPr>
            <p:ph type="sldNum" sz="quarter" idx="10"/>
          </p:nvPr>
        </p:nvSpPr>
        <p:spPr>
          <a:ln/>
        </p:spPr>
        <p:txBody>
          <a:bodyPr/>
          <a:lstStyle>
            <a:lvl1pPr>
              <a:defRPr/>
            </a:lvl1pPr>
          </a:lstStyle>
          <a:p>
            <a:pPr>
              <a:defRPr/>
            </a:pPr>
            <a:fld id="{7C7C661F-C210-4D31-96D8-7CB281106B68}"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192088695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sldNum" sz="quarter" idx="10"/>
          </p:nvPr>
        </p:nvSpPr>
        <p:spPr>
          <a:ln/>
        </p:spPr>
        <p:txBody>
          <a:bodyPr/>
          <a:lstStyle>
            <a:lvl1pPr>
              <a:defRPr/>
            </a:lvl1pPr>
          </a:lstStyle>
          <a:p>
            <a:pPr>
              <a:defRPr/>
            </a:pPr>
            <a:fld id="{11B912B8-8126-4E28-8853-008E1D22CA4E}"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294286731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Rectangle 6"/>
          <p:cNvSpPr>
            <a:spLocks noGrp="1" noChangeArrowheads="1"/>
          </p:cNvSpPr>
          <p:nvPr>
            <p:ph type="sldNum" sz="quarter" idx="10"/>
          </p:nvPr>
        </p:nvSpPr>
        <p:spPr>
          <a:ln/>
        </p:spPr>
        <p:txBody>
          <a:bodyPr/>
          <a:lstStyle>
            <a:lvl1pPr>
              <a:defRPr/>
            </a:lvl1pPr>
          </a:lstStyle>
          <a:p>
            <a:pPr>
              <a:defRPr/>
            </a:pPr>
            <a:fld id="{3A55F603-6E92-4EB9-A6B3-1DE1F03D5761}"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2198399880"/>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Rectangle 6"/>
          <p:cNvSpPr>
            <a:spLocks noGrp="1" noChangeArrowheads="1"/>
          </p:cNvSpPr>
          <p:nvPr>
            <p:ph type="sldNum" sz="quarter" idx="10"/>
          </p:nvPr>
        </p:nvSpPr>
        <p:spPr>
          <a:ln/>
        </p:spPr>
        <p:txBody>
          <a:bodyPr/>
          <a:lstStyle>
            <a:lvl1pPr>
              <a:defRPr/>
            </a:lvl1pPr>
          </a:lstStyle>
          <a:p>
            <a:pPr>
              <a:defRPr/>
            </a:pPr>
            <a:fld id="{C48A30E1-A78E-4CA0-9A18-EC222B824AE2}"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166600990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Rectangle 6"/>
          <p:cNvSpPr>
            <a:spLocks noGrp="1" noChangeArrowheads="1"/>
          </p:cNvSpPr>
          <p:nvPr>
            <p:ph type="sldNum" sz="quarter" idx="10"/>
          </p:nvPr>
        </p:nvSpPr>
        <p:spPr>
          <a:ln/>
        </p:spPr>
        <p:txBody>
          <a:bodyPr/>
          <a:lstStyle>
            <a:lvl1pPr>
              <a:defRPr/>
            </a:lvl1pPr>
          </a:lstStyle>
          <a:p>
            <a:pPr>
              <a:defRPr/>
            </a:pPr>
            <a:fld id="{F157E0F1-E61B-41F1-966C-6D7196B9F2E6}"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7665408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17798059-9D17-40B7-A338-76FFB5F8407F}"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375297659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a:ln/>
        </p:spPr>
        <p:txBody>
          <a:bodyPr/>
          <a:lstStyle>
            <a:lvl1pPr>
              <a:defRPr/>
            </a:lvl1pPr>
          </a:lstStyle>
          <a:p>
            <a:pPr>
              <a:defRPr/>
            </a:pPr>
            <a:fld id="{7E726F93-DEDA-4A8C-B51A-1C79E639980B}"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24801761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extLst>
      <p:ext uri="{BB962C8B-B14F-4D97-AF65-F5344CB8AC3E}">
        <p14:creationId xmlns:p14="http://schemas.microsoft.com/office/powerpoint/2010/main" val="3092894552"/>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a:ln/>
        </p:spPr>
        <p:txBody>
          <a:bodyPr/>
          <a:lstStyle>
            <a:lvl1pPr>
              <a:defRPr/>
            </a:lvl1pPr>
          </a:lstStyle>
          <a:p>
            <a:pPr>
              <a:defRPr/>
            </a:pPr>
            <a:fld id="{59139BDE-C959-4EE0-889A-2F349BD977B2}"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708521744"/>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6"/>
          <p:cNvSpPr>
            <a:spLocks noGrp="1" noChangeArrowheads="1"/>
          </p:cNvSpPr>
          <p:nvPr>
            <p:ph type="sldNum" sz="quarter" idx="10"/>
          </p:nvPr>
        </p:nvSpPr>
        <p:spPr>
          <a:ln/>
        </p:spPr>
        <p:txBody>
          <a:bodyPr/>
          <a:lstStyle>
            <a:lvl1pPr>
              <a:defRPr/>
            </a:lvl1pPr>
          </a:lstStyle>
          <a:p>
            <a:pPr>
              <a:defRPr/>
            </a:pPr>
            <a:fld id="{2B408D63-393C-4E38-88F4-1827D05EBA5C}"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223670750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87313"/>
            <a:ext cx="2057400" cy="6038850"/>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87313"/>
            <a:ext cx="6019800" cy="60388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6"/>
          <p:cNvSpPr>
            <a:spLocks noGrp="1" noChangeArrowheads="1"/>
          </p:cNvSpPr>
          <p:nvPr>
            <p:ph type="sldNum" sz="quarter" idx="10"/>
          </p:nvPr>
        </p:nvSpPr>
        <p:spPr>
          <a:ln/>
        </p:spPr>
        <p:txBody>
          <a:bodyPr/>
          <a:lstStyle>
            <a:lvl1pPr>
              <a:defRPr/>
            </a:lvl1pPr>
          </a:lstStyle>
          <a:p>
            <a:pPr>
              <a:defRPr/>
            </a:pPr>
            <a:fld id="{57234816-FC54-4E80-894B-2EFD408542F7}"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3790653104"/>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objAndTx" preserve="1">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87313"/>
            <a:ext cx="8229600" cy="490537"/>
          </a:xfrm>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Rectangle 6"/>
          <p:cNvSpPr>
            <a:spLocks noGrp="1" noChangeArrowheads="1"/>
          </p:cNvSpPr>
          <p:nvPr>
            <p:ph type="sldNum" sz="quarter" idx="10"/>
          </p:nvPr>
        </p:nvSpPr>
        <p:spPr>
          <a:ln/>
        </p:spPr>
        <p:txBody>
          <a:bodyPr/>
          <a:lstStyle>
            <a:lvl1pPr>
              <a:defRPr/>
            </a:lvl1pPr>
          </a:lstStyle>
          <a:p>
            <a:pPr>
              <a:defRPr/>
            </a:pPr>
            <a:fld id="{472D7935-ED06-4354-B607-D86EC6FF2F68}"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1058617043"/>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87313"/>
            <a:ext cx="8229600" cy="603885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3" name="Rectangle 6"/>
          <p:cNvSpPr>
            <a:spLocks noGrp="1" noChangeArrowheads="1"/>
          </p:cNvSpPr>
          <p:nvPr>
            <p:ph type="sldNum" sz="quarter" idx="10"/>
          </p:nvPr>
        </p:nvSpPr>
        <p:spPr>
          <a:ln/>
        </p:spPr>
        <p:txBody>
          <a:bodyPr/>
          <a:lstStyle>
            <a:lvl1pPr>
              <a:defRPr/>
            </a:lvl1pPr>
          </a:lstStyle>
          <a:p>
            <a:pPr>
              <a:defRPr/>
            </a:pPr>
            <a:fld id="{9B19356A-8B08-4346-8379-9609325FC3AD}"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2219975851"/>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87313"/>
            <a:ext cx="8229600" cy="490537"/>
          </a:xfrm>
        </p:spPr>
        <p:txBody>
          <a:bodyPr/>
          <a:lstStyle/>
          <a:p>
            <a:r>
              <a:rPr lang="es-ES" smtClean="0"/>
              <a:t>Haga clic para modificar el estilo de título del patrón</a:t>
            </a:r>
            <a:endParaRPr lang="es-ES_tradnl"/>
          </a:p>
        </p:txBody>
      </p:sp>
      <p:sp>
        <p:nvSpPr>
          <p:cNvPr id="3" name="2 Marcador de tabla"/>
          <p:cNvSpPr>
            <a:spLocks noGrp="1"/>
          </p:cNvSpPr>
          <p:nvPr>
            <p:ph type="tbl" idx="1"/>
          </p:nvPr>
        </p:nvSpPr>
        <p:spPr>
          <a:xfrm>
            <a:off x="457200" y="1600200"/>
            <a:ext cx="8229600" cy="4525963"/>
          </a:xfrm>
        </p:spPr>
        <p:txBody>
          <a:bodyPr/>
          <a:lstStyle/>
          <a:p>
            <a:pPr lvl="0"/>
            <a:endParaRPr lang="es-ES_tradnl" noProof="0" dirty="0" smtClean="0"/>
          </a:p>
        </p:txBody>
      </p:sp>
      <p:sp>
        <p:nvSpPr>
          <p:cNvPr id="4" name="Rectangle 6"/>
          <p:cNvSpPr>
            <a:spLocks noGrp="1" noChangeArrowheads="1"/>
          </p:cNvSpPr>
          <p:nvPr>
            <p:ph type="sldNum" sz="quarter" idx="10"/>
          </p:nvPr>
        </p:nvSpPr>
        <p:spPr>
          <a:ln/>
        </p:spPr>
        <p:txBody>
          <a:bodyPr/>
          <a:lstStyle>
            <a:lvl1pPr>
              <a:defRPr/>
            </a:lvl1pPr>
          </a:lstStyle>
          <a:p>
            <a:pPr>
              <a:defRPr/>
            </a:pPr>
            <a:fld id="{EA69C6D3-F928-4871-840E-8D7A689BBC79}"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1991705331"/>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87313"/>
            <a:ext cx="8229600" cy="490537"/>
          </a:xfrm>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quarter" idx="2"/>
          </p:nvPr>
        </p:nvSpPr>
        <p:spPr>
          <a:xfrm>
            <a:off x="4648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contenido"/>
          <p:cNvSpPr>
            <a:spLocks noGrp="1"/>
          </p:cNvSpPr>
          <p:nvPr>
            <p:ph sz="quarter" idx="3"/>
          </p:nvPr>
        </p:nvSpPr>
        <p:spPr>
          <a:xfrm>
            <a:off x="4648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6" name="Rectangle 6"/>
          <p:cNvSpPr>
            <a:spLocks noGrp="1" noChangeArrowheads="1"/>
          </p:cNvSpPr>
          <p:nvPr>
            <p:ph type="sldNum" sz="quarter" idx="10"/>
          </p:nvPr>
        </p:nvSpPr>
        <p:spPr>
          <a:ln/>
        </p:spPr>
        <p:txBody>
          <a:bodyPr/>
          <a:lstStyle>
            <a:lvl1pPr>
              <a:defRPr/>
            </a:lvl1pPr>
          </a:lstStyle>
          <a:p>
            <a:pPr>
              <a:defRPr/>
            </a:pPr>
            <a:fld id="{DE276EC6-C353-44FD-8027-B3F424BE1589}"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117428181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5"/>
          <p:cNvSpPr>
            <a:spLocks noGrp="1" noChangeArrowheads="1"/>
          </p:cNvSpPr>
          <p:nvPr>
            <p:ph type="sldNum" sz="quarter" idx="10"/>
          </p:nvPr>
        </p:nvSpPr>
        <p:spPr>
          <a:ln/>
        </p:spPr>
        <p:txBody>
          <a:bodyPr/>
          <a:lstStyle>
            <a:lvl1pPr>
              <a:defRPr/>
            </a:lvl1pPr>
          </a:lstStyle>
          <a:p>
            <a:pPr>
              <a:defRPr/>
            </a:pPr>
            <a:fld id="{5E11180A-C6A3-4C60-8D44-BDE9D50A3DC0}"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1742066019"/>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5"/>
          <p:cNvSpPr>
            <a:spLocks noGrp="1" noChangeArrowheads="1"/>
          </p:cNvSpPr>
          <p:nvPr>
            <p:ph type="sldNum" sz="quarter" idx="10"/>
          </p:nvPr>
        </p:nvSpPr>
        <p:spPr>
          <a:ln/>
        </p:spPr>
        <p:txBody>
          <a:bodyPr/>
          <a:lstStyle>
            <a:lvl1pPr>
              <a:defRPr/>
            </a:lvl1pPr>
          </a:lstStyle>
          <a:p>
            <a:pPr>
              <a:defRPr/>
            </a:pPr>
            <a:fld id="{5A8B802B-C16E-465A-BE36-6EC578CD32E1}"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2447091658"/>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5"/>
          <p:cNvSpPr>
            <a:spLocks noGrp="1" noChangeArrowheads="1"/>
          </p:cNvSpPr>
          <p:nvPr>
            <p:ph type="sldNum" sz="quarter" idx="10"/>
          </p:nvPr>
        </p:nvSpPr>
        <p:spPr>
          <a:ln/>
        </p:spPr>
        <p:txBody>
          <a:bodyPr/>
          <a:lstStyle>
            <a:lvl1pPr>
              <a:defRPr/>
            </a:lvl1pPr>
          </a:lstStyle>
          <a:p>
            <a:pPr>
              <a:defRPr/>
            </a:pPr>
            <a:fld id="{80414545-F4B8-407A-B1F4-5C5685499076}"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8019884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4053756727"/>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5"/>
          <p:cNvSpPr>
            <a:spLocks noGrp="1" noChangeArrowheads="1"/>
          </p:cNvSpPr>
          <p:nvPr>
            <p:ph type="sldNum" sz="quarter" idx="10"/>
          </p:nvPr>
        </p:nvSpPr>
        <p:spPr>
          <a:ln/>
        </p:spPr>
        <p:txBody>
          <a:bodyPr/>
          <a:lstStyle>
            <a:lvl1pPr>
              <a:defRPr/>
            </a:lvl1pPr>
          </a:lstStyle>
          <a:p>
            <a:pPr>
              <a:defRPr/>
            </a:pPr>
            <a:fld id="{C043066A-182A-4E8F-96FE-A3963D78D88C}"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4121241681"/>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5"/>
          <p:cNvSpPr>
            <a:spLocks noGrp="1" noChangeArrowheads="1"/>
          </p:cNvSpPr>
          <p:nvPr>
            <p:ph type="sldNum" sz="quarter" idx="10"/>
          </p:nvPr>
        </p:nvSpPr>
        <p:spPr>
          <a:ln/>
        </p:spPr>
        <p:txBody>
          <a:bodyPr/>
          <a:lstStyle>
            <a:lvl1pPr>
              <a:defRPr/>
            </a:lvl1pPr>
          </a:lstStyle>
          <a:p>
            <a:pPr>
              <a:defRPr/>
            </a:pPr>
            <a:fld id="{5AC4AF3A-A6F3-4EFE-BBD8-C910AA1145DC}"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1805126078"/>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5"/>
          <p:cNvSpPr>
            <a:spLocks noGrp="1" noChangeArrowheads="1"/>
          </p:cNvSpPr>
          <p:nvPr>
            <p:ph type="sldNum" sz="quarter" idx="10"/>
          </p:nvPr>
        </p:nvSpPr>
        <p:spPr>
          <a:ln/>
        </p:spPr>
        <p:txBody>
          <a:bodyPr/>
          <a:lstStyle>
            <a:lvl1pPr>
              <a:defRPr/>
            </a:lvl1pPr>
          </a:lstStyle>
          <a:p>
            <a:pPr>
              <a:defRPr/>
            </a:pPr>
            <a:fld id="{4C59A1FA-EC93-4353-9808-213AC624542C}"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142484779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1181BA80-7A33-445D-9411-16415008B738}"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308381602"/>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noChangeArrowheads="1"/>
          </p:cNvSpPr>
          <p:nvPr>
            <p:ph type="sldNum" sz="quarter" idx="10"/>
          </p:nvPr>
        </p:nvSpPr>
        <p:spPr>
          <a:ln/>
        </p:spPr>
        <p:txBody>
          <a:bodyPr/>
          <a:lstStyle>
            <a:lvl1pPr>
              <a:defRPr/>
            </a:lvl1pPr>
          </a:lstStyle>
          <a:p>
            <a:pPr>
              <a:defRPr/>
            </a:pPr>
            <a:fld id="{21BFB1BA-F19F-4B45-BC62-476FF265BB24}"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309637630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noChangeArrowheads="1"/>
          </p:cNvSpPr>
          <p:nvPr>
            <p:ph type="sldNum" sz="quarter" idx="10"/>
          </p:nvPr>
        </p:nvSpPr>
        <p:spPr>
          <a:ln/>
        </p:spPr>
        <p:txBody>
          <a:bodyPr/>
          <a:lstStyle>
            <a:lvl1pPr>
              <a:defRPr/>
            </a:lvl1pPr>
          </a:lstStyle>
          <a:p>
            <a:pPr>
              <a:defRPr/>
            </a:pPr>
            <a:fld id="{041CD90F-F9ED-4E61-98CA-A06005C94EAD}"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1243581417"/>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5"/>
          <p:cNvSpPr>
            <a:spLocks noGrp="1" noChangeArrowheads="1"/>
          </p:cNvSpPr>
          <p:nvPr>
            <p:ph type="sldNum" sz="quarter" idx="10"/>
          </p:nvPr>
        </p:nvSpPr>
        <p:spPr>
          <a:ln/>
        </p:spPr>
        <p:txBody>
          <a:bodyPr/>
          <a:lstStyle>
            <a:lvl1pPr>
              <a:defRPr/>
            </a:lvl1pPr>
          </a:lstStyle>
          <a:p>
            <a:pPr>
              <a:defRPr/>
            </a:pPr>
            <a:fld id="{93BFEF3B-B87D-4096-A5D5-FD6D2FFAEE8E}"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2471073545"/>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29413" y="44450"/>
            <a:ext cx="2090737" cy="6081713"/>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44450"/>
            <a:ext cx="6119813" cy="608171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5"/>
          <p:cNvSpPr>
            <a:spLocks noGrp="1" noChangeArrowheads="1"/>
          </p:cNvSpPr>
          <p:nvPr>
            <p:ph type="sldNum" sz="quarter" idx="10"/>
          </p:nvPr>
        </p:nvSpPr>
        <p:spPr>
          <a:ln/>
        </p:spPr>
        <p:txBody>
          <a:bodyPr/>
          <a:lstStyle>
            <a:lvl1pPr>
              <a:defRPr/>
            </a:lvl1pPr>
          </a:lstStyle>
          <a:p>
            <a:pPr>
              <a:defRPr/>
            </a:pPr>
            <a:fld id="{EB6E2E40-742F-47E2-92AF-34AE190B1758}" type="slidenum">
              <a:rPr lang="es-ES">
                <a:solidFill>
                  <a:srgbClr val="003300"/>
                </a:solidFill>
              </a:rPr>
              <a:pPr>
                <a:defRPr/>
              </a:pPr>
              <a:t>‹Nr.›</a:t>
            </a:fld>
            <a:endParaRPr lang="es-ES" dirty="0">
              <a:solidFill>
                <a:srgbClr val="003300"/>
              </a:solidFill>
            </a:endParaRPr>
          </a:p>
        </p:txBody>
      </p:sp>
    </p:spTree>
    <p:extLst>
      <p:ext uri="{BB962C8B-B14F-4D97-AF65-F5344CB8AC3E}">
        <p14:creationId xmlns:p14="http://schemas.microsoft.com/office/powerpoint/2010/main" val="33187044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32212361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Tree>
    <p:extLst>
      <p:ext uri="{BB962C8B-B14F-4D97-AF65-F5344CB8AC3E}">
        <p14:creationId xmlns:p14="http://schemas.microsoft.com/office/powerpoint/2010/main" val="7667484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32379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extLst>
      <p:ext uri="{BB962C8B-B14F-4D97-AF65-F5344CB8AC3E}">
        <p14:creationId xmlns:p14="http://schemas.microsoft.com/office/powerpoint/2010/main" val="1069880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33065862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dirty="0" smtClean="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extLst>
      <p:ext uri="{BB962C8B-B14F-4D97-AF65-F5344CB8AC3E}">
        <p14:creationId xmlns:p14="http://schemas.microsoft.com/office/powerpoint/2010/main" val="10481053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19265553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39344009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6"/>
          <p:cNvSpPr>
            <a:spLocks noGrp="1" noChangeArrowheads="1"/>
          </p:cNvSpPr>
          <p:nvPr>
            <p:ph type="sldNum" sz="quarter" idx="10"/>
          </p:nvPr>
        </p:nvSpPr>
        <p:spPr>
          <a:ln/>
        </p:spPr>
        <p:txBody>
          <a:bodyPr/>
          <a:lstStyle>
            <a:lvl1pPr>
              <a:defRPr/>
            </a:lvl1pPr>
          </a:lstStyle>
          <a:p>
            <a:pPr>
              <a:defRPr/>
            </a:pPr>
            <a:fld id="{FD1FDB11-FFBC-49AA-BFA9-976BF570FBB8}" type="slidenum">
              <a:rPr lang="es-ES"/>
              <a:pPr>
                <a:defRPr/>
              </a:pPr>
              <a:t>‹Nr.›</a:t>
            </a:fld>
            <a:endParaRPr lang="es-ES" dirty="0"/>
          </a:p>
        </p:txBody>
      </p:sp>
    </p:spTree>
    <p:extLst>
      <p:ext uri="{BB962C8B-B14F-4D97-AF65-F5344CB8AC3E}">
        <p14:creationId xmlns:p14="http://schemas.microsoft.com/office/powerpoint/2010/main" val="10267684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a:ln/>
        </p:spPr>
        <p:txBody>
          <a:bodyPr/>
          <a:lstStyle>
            <a:lvl1pPr>
              <a:defRPr/>
            </a:lvl1pPr>
          </a:lstStyle>
          <a:p>
            <a:pPr>
              <a:defRPr/>
            </a:pPr>
            <a:fld id="{76192E58-A275-4325-9569-759694B4FBA4}" type="slidenum">
              <a:rPr lang="es-ES"/>
              <a:pPr>
                <a:defRPr/>
              </a:pPr>
              <a:t>‹Nr.›</a:t>
            </a:fld>
            <a:endParaRPr lang="es-ES" dirty="0"/>
          </a:p>
        </p:txBody>
      </p:sp>
    </p:spTree>
    <p:extLst>
      <p:ext uri="{BB962C8B-B14F-4D97-AF65-F5344CB8AC3E}">
        <p14:creationId xmlns:p14="http://schemas.microsoft.com/office/powerpoint/2010/main" val="4191253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sldNum" sz="quarter" idx="10"/>
          </p:nvPr>
        </p:nvSpPr>
        <p:spPr>
          <a:ln/>
        </p:spPr>
        <p:txBody>
          <a:bodyPr/>
          <a:lstStyle>
            <a:lvl1pPr>
              <a:defRPr/>
            </a:lvl1pPr>
          </a:lstStyle>
          <a:p>
            <a:pPr>
              <a:defRPr/>
            </a:pPr>
            <a:fld id="{153D2A6E-E811-426E-BD40-885CEAF86F83}" type="slidenum">
              <a:rPr lang="es-ES"/>
              <a:pPr>
                <a:defRPr/>
              </a:pPr>
              <a:t>‹Nr.›</a:t>
            </a:fld>
            <a:endParaRPr lang="es-ES" dirty="0"/>
          </a:p>
        </p:txBody>
      </p:sp>
    </p:spTree>
    <p:extLst>
      <p:ext uri="{BB962C8B-B14F-4D97-AF65-F5344CB8AC3E}">
        <p14:creationId xmlns:p14="http://schemas.microsoft.com/office/powerpoint/2010/main" val="40522736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sldNum" sz="quarter" idx="10"/>
          </p:nvPr>
        </p:nvSpPr>
        <p:spPr>
          <a:ln/>
        </p:spPr>
        <p:txBody>
          <a:bodyPr/>
          <a:lstStyle>
            <a:lvl1pPr>
              <a:defRPr/>
            </a:lvl1pPr>
          </a:lstStyle>
          <a:p>
            <a:pPr>
              <a:defRPr/>
            </a:pPr>
            <a:fld id="{A3CE15E7-AAEE-4339-957C-7BE0070FB362}" type="slidenum">
              <a:rPr lang="es-ES"/>
              <a:pPr>
                <a:defRPr/>
              </a:pPr>
              <a:t>‹Nr.›</a:t>
            </a:fld>
            <a:endParaRPr lang="es-ES" dirty="0"/>
          </a:p>
        </p:txBody>
      </p:sp>
    </p:spTree>
    <p:extLst>
      <p:ext uri="{BB962C8B-B14F-4D97-AF65-F5344CB8AC3E}">
        <p14:creationId xmlns:p14="http://schemas.microsoft.com/office/powerpoint/2010/main" val="38466045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
          <p:cNvSpPr>
            <a:spLocks noGrp="1" noChangeArrowheads="1"/>
          </p:cNvSpPr>
          <p:nvPr>
            <p:ph type="sldNum" sz="quarter" idx="10"/>
          </p:nvPr>
        </p:nvSpPr>
        <p:spPr>
          <a:ln/>
        </p:spPr>
        <p:txBody>
          <a:bodyPr/>
          <a:lstStyle>
            <a:lvl1pPr>
              <a:defRPr/>
            </a:lvl1pPr>
          </a:lstStyle>
          <a:p>
            <a:pPr>
              <a:defRPr/>
            </a:pPr>
            <a:fld id="{38BAFBC5-3EEA-4764-8021-980727BDBB74}" type="slidenum">
              <a:rPr lang="es-ES"/>
              <a:pPr>
                <a:defRPr/>
              </a:pPr>
              <a:t>‹Nr.›</a:t>
            </a:fld>
            <a:endParaRPr lang="es-ES" dirty="0"/>
          </a:p>
        </p:txBody>
      </p:sp>
    </p:spTree>
    <p:extLst>
      <p:ext uri="{BB962C8B-B14F-4D97-AF65-F5344CB8AC3E}">
        <p14:creationId xmlns:p14="http://schemas.microsoft.com/office/powerpoint/2010/main" val="5053584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6"/>
          <p:cNvSpPr>
            <a:spLocks noGrp="1" noChangeArrowheads="1"/>
          </p:cNvSpPr>
          <p:nvPr>
            <p:ph type="sldNum" sz="quarter" idx="10"/>
          </p:nvPr>
        </p:nvSpPr>
        <p:spPr>
          <a:ln/>
        </p:spPr>
        <p:txBody>
          <a:bodyPr/>
          <a:lstStyle>
            <a:lvl1pPr>
              <a:defRPr/>
            </a:lvl1pPr>
          </a:lstStyle>
          <a:p>
            <a:pPr>
              <a:defRPr/>
            </a:pPr>
            <a:fld id="{034F410A-84F0-40FF-80DA-2B9209D692D4}" type="slidenum">
              <a:rPr lang="es-ES"/>
              <a:pPr>
                <a:defRPr/>
              </a:pPr>
              <a:t>‹Nr.›</a:t>
            </a:fld>
            <a:endParaRPr lang="es-ES" dirty="0"/>
          </a:p>
        </p:txBody>
      </p:sp>
    </p:spTree>
    <p:extLst>
      <p:ext uri="{BB962C8B-B14F-4D97-AF65-F5344CB8AC3E}">
        <p14:creationId xmlns:p14="http://schemas.microsoft.com/office/powerpoint/2010/main" val="4442613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752140F-5509-45FA-985A-43672480011D}" type="slidenum">
              <a:rPr lang="es-ES"/>
              <a:pPr>
                <a:defRPr/>
              </a:pPr>
              <a:t>‹Nr.›</a:t>
            </a:fld>
            <a:endParaRPr lang="es-ES" dirty="0"/>
          </a:p>
        </p:txBody>
      </p:sp>
    </p:spTree>
    <p:extLst>
      <p:ext uri="{BB962C8B-B14F-4D97-AF65-F5344CB8AC3E}">
        <p14:creationId xmlns:p14="http://schemas.microsoft.com/office/powerpoint/2010/main" val="3866981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extLst>
      <p:ext uri="{BB962C8B-B14F-4D97-AF65-F5344CB8AC3E}">
        <p14:creationId xmlns:p14="http://schemas.microsoft.com/office/powerpoint/2010/main" val="40980994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a:ln/>
        </p:spPr>
        <p:txBody>
          <a:bodyPr/>
          <a:lstStyle>
            <a:lvl1pPr>
              <a:defRPr/>
            </a:lvl1pPr>
          </a:lstStyle>
          <a:p>
            <a:pPr>
              <a:defRPr/>
            </a:pPr>
            <a:fld id="{19CFD0B5-1F16-4DA0-AD62-0F67D6334BA7}" type="slidenum">
              <a:rPr lang="es-ES"/>
              <a:pPr>
                <a:defRPr/>
              </a:pPr>
              <a:t>‹Nr.›</a:t>
            </a:fld>
            <a:endParaRPr lang="es-ES" dirty="0"/>
          </a:p>
        </p:txBody>
      </p:sp>
    </p:spTree>
    <p:extLst>
      <p:ext uri="{BB962C8B-B14F-4D97-AF65-F5344CB8AC3E}">
        <p14:creationId xmlns:p14="http://schemas.microsoft.com/office/powerpoint/2010/main" val="3909485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a:ln/>
        </p:spPr>
        <p:txBody>
          <a:bodyPr/>
          <a:lstStyle>
            <a:lvl1pPr>
              <a:defRPr/>
            </a:lvl1pPr>
          </a:lstStyle>
          <a:p>
            <a:pPr>
              <a:defRPr/>
            </a:pPr>
            <a:fld id="{82225931-1053-4D99-A6F7-119516E01CE6}" type="slidenum">
              <a:rPr lang="es-ES"/>
              <a:pPr>
                <a:defRPr/>
              </a:pPr>
              <a:t>‹Nr.›</a:t>
            </a:fld>
            <a:endParaRPr lang="es-ES" dirty="0"/>
          </a:p>
        </p:txBody>
      </p:sp>
    </p:spTree>
    <p:extLst>
      <p:ext uri="{BB962C8B-B14F-4D97-AF65-F5344CB8AC3E}">
        <p14:creationId xmlns:p14="http://schemas.microsoft.com/office/powerpoint/2010/main" val="13749590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a:ln/>
        </p:spPr>
        <p:txBody>
          <a:bodyPr/>
          <a:lstStyle>
            <a:lvl1pPr>
              <a:defRPr/>
            </a:lvl1pPr>
          </a:lstStyle>
          <a:p>
            <a:pPr>
              <a:defRPr/>
            </a:pPr>
            <a:fld id="{E9D536D8-CDC0-4D8D-ADCC-797803E920AC}" type="slidenum">
              <a:rPr lang="es-ES"/>
              <a:pPr>
                <a:defRPr/>
              </a:pPr>
              <a:t>‹Nr.›</a:t>
            </a:fld>
            <a:endParaRPr lang="es-ES" dirty="0"/>
          </a:p>
        </p:txBody>
      </p:sp>
    </p:spTree>
    <p:extLst>
      <p:ext uri="{BB962C8B-B14F-4D97-AF65-F5344CB8AC3E}">
        <p14:creationId xmlns:p14="http://schemas.microsoft.com/office/powerpoint/2010/main" val="384739729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77025" y="73025"/>
            <a:ext cx="2071688" cy="6053138"/>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73025"/>
            <a:ext cx="6067425" cy="60531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a:ln/>
        </p:spPr>
        <p:txBody>
          <a:bodyPr/>
          <a:lstStyle>
            <a:lvl1pPr>
              <a:defRPr/>
            </a:lvl1pPr>
          </a:lstStyle>
          <a:p>
            <a:pPr>
              <a:defRPr/>
            </a:pPr>
            <a:fld id="{48FAFAB0-8027-4626-8A1D-321BC996E267}" type="slidenum">
              <a:rPr lang="es-ES"/>
              <a:pPr>
                <a:defRPr/>
              </a:pPr>
              <a:t>‹Nr.›</a:t>
            </a:fld>
            <a:endParaRPr lang="es-ES" dirty="0"/>
          </a:p>
        </p:txBody>
      </p:sp>
    </p:spTree>
    <p:extLst>
      <p:ext uri="{BB962C8B-B14F-4D97-AF65-F5344CB8AC3E}">
        <p14:creationId xmlns:p14="http://schemas.microsoft.com/office/powerpoint/2010/main" val="174225123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AndTx" preserve="1">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519113" y="73025"/>
            <a:ext cx="8229600" cy="490538"/>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sldNum" sz="quarter" idx="10"/>
          </p:nvPr>
        </p:nvSpPr>
        <p:spPr>
          <a:ln/>
        </p:spPr>
        <p:txBody>
          <a:bodyPr/>
          <a:lstStyle>
            <a:lvl1pPr>
              <a:defRPr/>
            </a:lvl1pPr>
          </a:lstStyle>
          <a:p>
            <a:pPr>
              <a:defRPr/>
            </a:pPr>
            <a:fld id="{56190AFC-07C4-4146-AEC6-CF1E9DAB52C2}" type="slidenum">
              <a:rPr lang="es-ES"/>
              <a:pPr>
                <a:defRPr/>
              </a:pPr>
              <a:t>‹Nr.›</a:t>
            </a:fld>
            <a:endParaRPr lang="es-ES" dirty="0"/>
          </a:p>
        </p:txBody>
      </p:sp>
    </p:spTree>
    <p:extLst>
      <p:ext uri="{BB962C8B-B14F-4D97-AF65-F5344CB8AC3E}">
        <p14:creationId xmlns:p14="http://schemas.microsoft.com/office/powerpoint/2010/main" val="33012556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519113" y="73025"/>
            <a:ext cx="8229600" cy="490538"/>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600200"/>
            <a:ext cx="8229600" cy="4525963"/>
          </a:xfrm>
        </p:spPr>
        <p:txBody>
          <a:bodyPr/>
          <a:lstStyle/>
          <a:p>
            <a:pPr lvl="0"/>
            <a:endParaRPr lang="es-ES" noProof="0" dirty="0" smtClean="0"/>
          </a:p>
        </p:txBody>
      </p:sp>
      <p:sp>
        <p:nvSpPr>
          <p:cNvPr id="4" name="Rectangle 6"/>
          <p:cNvSpPr>
            <a:spLocks noGrp="1" noChangeArrowheads="1"/>
          </p:cNvSpPr>
          <p:nvPr>
            <p:ph type="sldNum" sz="quarter" idx="10"/>
          </p:nvPr>
        </p:nvSpPr>
        <p:spPr>
          <a:ln/>
        </p:spPr>
        <p:txBody>
          <a:bodyPr/>
          <a:lstStyle>
            <a:lvl1pPr>
              <a:defRPr/>
            </a:lvl1pPr>
          </a:lstStyle>
          <a:p>
            <a:pPr>
              <a:defRPr/>
            </a:pPr>
            <a:fld id="{4984C8FB-F1DB-49AB-9021-E6F7551C0A5F}" type="slidenum">
              <a:rPr lang="es-ES"/>
              <a:pPr>
                <a:defRPr/>
              </a:pPr>
              <a:t>‹Nr.›</a:t>
            </a:fld>
            <a:endParaRPr lang="es-ES" dirty="0"/>
          </a:p>
        </p:txBody>
      </p:sp>
    </p:spTree>
    <p:extLst>
      <p:ext uri="{BB962C8B-B14F-4D97-AF65-F5344CB8AC3E}">
        <p14:creationId xmlns:p14="http://schemas.microsoft.com/office/powerpoint/2010/main" val="19262855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5"/>
          <p:cNvSpPr>
            <a:spLocks noGrp="1" noChangeArrowheads="1"/>
          </p:cNvSpPr>
          <p:nvPr>
            <p:ph type="sldNum" sz="quarter" idx="10"/>
          </p:nvPr>
        </p:nvSpPr>
        <p:spPr>
          <a:ln/>
        </p:spPr>
        <p:txBody>
          <a:bodyPr/>
          <a:lstStyle>
            <a:lvl1pPr>
              <a:defRPr/>
            </a:lvl1pPr>
          </a:lstStyle>
          <a:p>
            <a:pPr>
              <a:defRPr/>
            </a:pPr>
            <a:fld id="{5E11180A-C6A3-4C60-8D44-BDE9D50A3DC0}" type="slidenum">
              <a:rPr lang="es-ES"/>
              <a:pPr>
                <a:defRPr/>
              </a:pPr>
              <a:t>‹Nr.›</a:t>
            </a:fld>
            <a:endParaRPr lang="es-ES" dirty="0"/>
          </a:p>
        </p:txBody>
      </p:sp>
    </p:spTree>
    <p:extLst>
      <p:ext uri="{BB962C8B-B14F-4D97-AF65-F5344CB8AC3E}">
        <p14:creationId xmlns:p14="http://schemas.microsoft.com/office/powerpoint/2010/main" val="111144883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5"/>
          <p:cNvSpPr>
            <a:spLocks noGrp="1" noChangeArrowheads="1"/>
          </p:cNvSpPr>
          <p:nvPr>
            <p:ph type="sldNum" sz="quarter" idx="10"/>
          </p:nvPr>
        </p:nvSpPr>
        <p:spPr>
          <a:ln/>
        </p:spPr>
        <p:txBody>
          <a:bodyPr/>
          <a:lstStyle>
            <a:lvl1pPr>
              <a:defRPr/>
            </a:lvl1pPr>
          </a:lstStyle>
          <a:p>
            <a:pPr>
              <a:defRPr/>
            </a:pPr>
            <a:fld id="{5A8B802B-C16E-465A-BE36-6EC578CD32E1}" type="slidenum">
              <a:rPr lang="es-ES"/>
              <a:pPr>
                <a:defRPr/>
              </a:pPr>
              <a:t>‹Nr.›</a:t>
            </a:fld>
            <a:endParaRPr lang="es-ES" dirty="0"/>
          </a:p>
        </p:txBody>
      </p:sp>
    </p:spTree>
    <p:extLst>
      <p:ext uri="{BB962C8B-B14F-4D97-AF65-F5344CB8AC3E}">
        <p14:creationId xmlns:p14="http://schemas.microsoft.com/office/powerpoint/2010/main" val="68591956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5"/>
          <p:cNvSpPr>
            <a:spLocks noGrp="1" noChangeArrowheads="1"/>
          </p:cNvSpPr>
          <p:nvPr>
            <p:ph type="sldNum" sz="quarter" idx="10"/>
          </p:nvPr>
        </p:nvSpPr>
        <p:spPr>
          <a:ln/>
        </p:spPr>
        <p:txBody>
          <a:bodyPr/>
          <a:lstStyle>
            <a:lvl1pPr>
              <a:defRPr/>
            </a:lvl1pPr>
          </a:lstStyle>
          <a:p>
            <a:pPr>
              <a:defRPr/>
            </a:pPr>
            <a:fld id="{80414545-F4B8-407A-B1F4-5C5685499076}" type="slidenum">
              <a:rPr lang="es-ES"/>
              <a:pPr>
                <a:defRPr/>
              </a:pPr>
              <a:t>‹Nr.›</a:t>
            </a:fld>
            <a:endParaRPr lang="es-ES" dirty="0"/>
          </a:p>
        </p:txBody>
      </p:sp>
    </p:spTree>
    <p:extLst>
      <p:ext uri="{BB962C8B-B14F-4D97-AF65-F5344CB8AC3E}">
        <p14:creationId xmlns:p14="http://schemas.microsoft.com/office/powerpoint/2010/main" val="40718019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5"/>
          <p:cNvSpPr>
            <a:spLocks noGrp="1" noChangeArrowheads="1"/>
          </p:cNvSpPr>
          <p:nvPr>
            <p:ph type="sldNum" sz="quarter" idx="10"/>
          </p:nvPr>
        </p:nvSpPr>
        <p:spPr>
          <a:ln/>
        </p:spPr>
        <p:txBody>
          <a:bodyPr/>
          <a:lstStyle>
            <a:lvl1pPr>
              <a:defRPr/>
            </a:lvl1pPr>
          </a:lstStyle>
          <a:p>
            <a:pPr>
              <a:defRPr/>
            </a:pPr>
            <a:fld id="{C043066A-182A-4E8F-96FE-A3963D78D88C}" type="slidenum">
              <a:rPr lang="es-ES"/>
              <a:pPr>
                <a:defRPr/>
              </a:pPr>
              <a:t>‹Nr.›</a:t>
            </a:fld>
            <a:endParaRPr lang="es-ES" dirty="0"/>
          </a:p>
        </p:txBody>
      </p:sp>
    </p:spTree>
    <p:extLst>
      <p:ext uri="{BB962C8B-B14F-4D97-AF65-F5344CB8AC3E}">
        <p14:creationId xmlns:p14="http://schemas.microsoft.com/office/powerpoint/2010/main" val="3296358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269742102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5"/>
          <p:cNvSpPr>
            <a:spLocks noGrp="1" noChangeArrowheads="1"/>
          </p:cNvSpPr>
          <p:nvPr>
            <p:ph type="sldNum" sz="quarter" idx="10"/>
          </p:nvPr>
        </p:nvSpPr>
        <p:spPr>
          <a:ln/>
        </p:spPr>
        <p:txBody>
          <a:bodyPr/>
          <a:lstStyle>
            <a:lvl1pPr>
              <a:defRPr/>
            </a:lvl1pPr>
          </a:lstStyle>
          <a:p>
            <a:pPr>
              <a:defRPr/>
            </a:pPr>
            <a:fld id="{5AC4AF3A-A6F3-4EFE-BBD8-C910AA1145DC}" type="slidenum">
              <a:rPr lang="es-ES"/>
              <a:pPr>
                <a:defRPr/>
              </a:pPr>
              <a:t>‹Nr.›</a:t>
            </a:fld>
            <a:endParaRPr lang="es-ES" dirty="0"/>
          </a:p>
        </p:txBody>
      </p:sp>
    </p:spTree>
    <p:extLst>
      <p:ext uri="{BB962C8B-B14F-4D97-AF65-F5344CB8AC3E}">
        <p14:creationId xmlns:p14="http://schemas.microsoft.com/office/powerpoint/2010/main" val="147558049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5"/>
          <p:cNvSpPr>
            <a:spLocks noGrp="1" noChangeArrowheads="1"/>
          </p:cNvSpPr>
          <p:nvPr>
            <p:ph type="sldNum" sz="quarter" idx="10"/>
          </p:nvPr>
        </p:nvSpPr>
        <p:spPr>
          <a:ln/>
        </p:spPr>
        <p:txBody>
          <a:bodyPr/>
          <a:lstStyle>
            <a:lvl1pPr>
              <a:defRPr/>
            </a:lvl1pPr>
          </a:lstStyle>
          <a:p>
            <a:pPr>
              <a:defRPr/>
            </a:pPr>
            <a:fld id="{4C59A1FA-EC93-4353-9808-213AC624542C}" type="slidenum">
              <a:rPr lang="es-ES"/>
              <a:pPr>
                <a:defRPr/>
              </a:pPr>
              <a:t>‹Nr.›</a:t>
            </a:fld>
            <a:endParaRPr lang="es-ES" dirty="0"/>
          </a:p>
        </p:txBody>
      </p:sp>
    </p:spTree>
    <p:extLst>
      <p:ext uri="{BB962C8B-B14F-4D97-AF65-F5344CB8AC3E}">
        <p14:creationId xmlns:p14="http://schemas.microsoft.com/office/powerpoint/2010/main" val="129044681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1181BA80-7A33-445D-9411-16415008B738}" type="slidenum">
              <a:rPr lang="es-ES"/>
              <a:pPr>
                <a:defRPr/>
              </a:pPr>
              <a:t>‹Nr.›</a:t>
            </a:fld>
            <a:endParaRPr lang="es-ES" dirty="0"/>
          </a:p>
        </p:txBody>
      </p:sp>
    </p:spTree>
    <p:extLst>
      <p:ext uri="{BB962C8B-B14F-4D97-AF65-F5344CB8AC3E}">
        <p14:creationId xmlns:p14="http://schemas.microsoft.com/office/powerpoint/2010/main" val="50696201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noChangeArrowheads="1"/>
          </p:cNvSpPr>
          <p:nvPr>
            <p:ph type="sldNum" sz="quarter" idx="10"/>
          </p:nvPr>
        </p:nvSpPr>
        <p:spPr>
          <a:ln/>
        </p:spPr>
        <p:txBody>
          <a:bodyPr/>
          <a:lstStyle>
            <a:lvl1pPr>
              <a:defRPr/>
            </a:lvl1pPr>
          </a:lstStyle>
          <a:p>
            <a:pPr>
              <a:defRPr/>
            </a:pPr>
            <a:fld id="{21BFB1BA-F19F-4B45-BC62-476FF265BB24}" type="slidenum">
              <a:rPr lang="es-ES"/>
              <a:pPr>
                <a:defRPr/>
              </a:pPr>
              <a:t>‹Nr.›</a:t>
            </a:fld>
            <a:endParaRPr lang="es-ES" dirty="0"/>
          </a:p>
        </p:txBody>
      </p:sp>
    </p:spTree>
    <p:extLst>
      <p:ext uri="{BB962C8B-B14F-4D97-AF65-F5344CB8AC3E}">
        <p14:creationId xmlns:p14="http://schemas.microsoft.com/office/powerpoint/2010/main" val="220087616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noChangeArrowheads="1"/>
          </p:cNvSpPr>
          <p:nvPr>
            <p:ph type="sldNum" sz="quarter" idx="10"/>
          </p:nvPr>
        </p:nvSpPr>
        <p:spPr>
          <a:ln/>
        </p:spPr>
        <p:txBody>
          <a:bodyPr/>
          <a:lstStyle>
            <a:lvl1pPr>
              <a:defRPr/>
            </a:lvl1pPr>
          </a:lstStyle>
          <a:p>
            <a:pPr>
              <a:defRPr/>
            </a:pPr>
            <a:fld id="{041CD90F-F9ED-4E61-98CA-A06005C94EAD}" type="slidenum">
              <a:rPr lang="es-ES"/>
              <a:pPr>
                <a:defRPr/>
              </a:pPr>
              <a:t>‹Nr.›</a:t>
            </a:fld>
            <a:endParaRPr lang="es-ES" dirty="0"/>
          </a:p>
        </p:txBody>
      </p:sp>
    </p:spTree>
    <p:extLst>
      <p:ext uri="{BB962C8B-B14F-4D97-AF65-F5344CB8AC3E}">
        <p14:creationId xmlns:p14="http://schemas.microsoft.com/office/powerpoint/2010/main" val="207452574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5"/>
          <p:cNvSpPr>
            <a:spLocks noGrp="1" noChangeArrowheads="1"/>
          </p:cNvSpPr>
          <p:nvPr>
            <p:ph type="sldNum" sz="quarter" idx="10"/>
          </p:nvPr>
        </p:nvSpPr>
        <p:spPr>
          <a:ln/>
        </p:spPr>
        <p:txBody>
          <a:bodyPr/>
          <a:lstStyle>
            <a:lvl1pPr>
              <a:defRPr/>
            </a:lvl1pPr>
          </a:lstStyle>
          <a:p>
            <a:pPr>
              <a:defRPr/>
            </a:pPr>
            <a:fld id="{93BFEF3B-B87D-4096-A5D5-FD6D2FFAEE8E}" type="slidenum">
              <a:rPr lang="es-ES"/>
              <a:pPr>
                <a:defRPr/>
              </a:pPr>
              <a:t>‹Nr.›</a:t>
            </a:fld>
            <a:endParaRPr lang="es-ES" dirty="0"/>
          </a:p>
        </p:txBody>
      </p:sp>
    </p:spTree>
    <p:extLst>
      <p:ext uri="{BB962C8B-B14F-4D97-AF65-F5344CB8AC3E}">
        <p14:creationId xmlns:p14="http://schemas.microsoft.com/office/powerpoint/2010/main" val="327038941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29413" y="44450"/>
            <a:ext cx="2090737" cy="6081713"/>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44450"/>
            <a:ext cx="6119813" cy="608171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5"/>
          <p:cNvSpPr>
            <a:spLocks noGrp="1" noChangeArrowheads="1"/>
          </p:cNvSpPr>
          <p:nvPr>
            <p:ph type="sldNum" sz="quarter" idx="10"/>
          </p:nvPr>
        </p:nvSpPr>
        <p:spPr>
          <a:ln/>
        </p:spPr>
        <p:txBody>
          <a:bodyPr/>
          <a:lstStyle>
            <a:lvl1pPr>
              <a:defRPr/>
            </a:lvl1pPr>
          </a:lstStyle>
          <a:p>
            <a:pPr>
              <a:defRPr/>
            </a:pPr>
            <a:fld id="{EB6E2E40-742F-47E2-92AF-34AE190B1758}" type="slidenum">
              <a:rPr lang="es-ES"/>
              <a:pPr>
                <a:defRPr/>
              </a:pPr>
              <a:t>‹Nr.›</a:t>
            </a:fld>
            <a:endParaRPr lang="es-ES" dirty="0"/>
          </a:p>
        </p:txBody>
      </p:sp>
    </p:spTree>
    <p:extLst>
      <p:ext uri="{BB962C8B-B14F-4D97-AF65-F5344CB8AC3E}">
        <p14:creationId xmlns:p14="http://schemas.microsoft.com/office/powerpoint/2010/main" val="202221550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6" name="Rectangle 6"/>
          <p:cNvSpPr>
            <a:spLocks noGrp="1" noChangeArrowheads="1"/>
          </p:cNvSpPr>
          <p:nvPr>
            <p:ph type="sldNum" sz="quarter" idx="12"/>
          </p:nvPr>
        </p:nvSpPr>
        <p:spPr>
          <a:ln/>
        </p:spPr>
        <p:txBody>
          <a:bodyPr/>
          <a:lstStyle>
            <a:lvl1pPr>
              <a:defRPr/>
            </a:lvl1pPr>
          </a:lstStyle>
          <a:p>
            <a:pPr>
              <a:defRPr/>
            </a:pPr>
            <a:fld id="{9F21E2C6-88F6-4078-AE57-0B787B83E457}" type="slidenum">
              <a:rPr lang="es-ES"/>
              <a:pPr>
                <a:defRPr/>
              </a:pPr>
              <a:t>‹Nr.›</a:t>
            </a:fld>
            <a:endParaRPr lang="es-ES" dirty="0"/>
          </a:p>
        </p:txBody>
      </p:sp>
    </p:spTree>
    <p:extLst>
      <p:ext uri="{BB962C8B-B14F-4D97-AF65-F5344CB8AC3E}">
        <p14:creationId xmlns:p14="http://schemas.microsoft.com/office/powerpoint/2010/main" val="47062212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6" name="Rectangle 6"/>
          <p:cNvSpPr>
            <a:spLocks noGrp="1" noChangeArrowheads="1"/>
          </p:cNvSpPr>
          <p:nvPr>
            <p:ph type="sldNum" sz="quarter" idx="12"/>
          </p:nvPr>
        </p:nvSpPr>
        <p:spPr>
          <a:ln/>
        </p:spPr>
        <p:txBody>
          <a:bodyPr/>
          <a:lstStyle>
            <a:lvl1pPr>
              <a:defRPr/>
            </a:lvl1pPr>
          </a:lstStyle>
          <a:p>
            <a:pPr>
              <a:defRPr/>
            </a:pPr>
            <a:fld id="{BB851B24-426E-40AC-B992-0D63222F8B6F}" type="slidenum">
              <a:rPr lang="es-ES"/>
              <a:pPr>
                <a:defRPr/>
              </a:pPr>
              <a:t>‹Nr.›</a:t>
            </a:fld>
            <a:endParaRPr lang="es-ES" dirty="0"/>
          </a:p>
        </p:txBody>
      </p:sp>
    </p:spTree>
    <p:extLst>
      <p:ext uri="{BB962C8B-B14F-4D97-AF65-F5344CB8AC3E}">
        <p14:creationId xmlns:p14="http://schemas.microsoft.com/office/powerpoint/2010/main" val="321914302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6" name="Rectangle 6"/>
          <p:cNvSpPr>
            <a:spLocks noGrp="1" noChangeArrowheads="1"/>
          </p:cNvSpPr>
          <p:nvPr>
            <p:ph type="sldNum" sz="quarter" idx="12"/>
          </p:nvPr>
        </p:nvSpPr>
        <p:spPr>
          <a:ln/>
        </p:spPr>
        <p:txBody>
          <a:bodyPr/>
          <a:lstStyle>
            <a:lvl1pPr>
              <a:defRPr/>
            </a:lvl1pPr>
          </a:lstStyle>
          <a:p>
            <a:pPr>
              <a:defRPr/>
            </a:pPr>
            <a:fld id="{E1775EDB-A9B6-473D-97EB-73F12FEF83FE}" type="slidenum">
              <a:rPr lang="es-ES"/>
              <a:pPr>
                <a:defRPr/>
              </a:pPr>
              <a:t>‹Nr.›</a:t>
            </a:fld>
            <a:endParaRPr lang="es-ES" dirty="0"/>
          </a:p>
        </p:txBody>
      </p:sp>
    </p:spTree>
    <p:extLst>
      <p:ext uri="{BB962C8B-B14F-4D97-AF65-F5344CB8AC3E}">
        <p14:creationId xmlns:p14="http://schemas.microsoft.com/office/powerpoint/2010/main" val="3578304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341071504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7" name="Rectangle 6"/>
          <p:cNvSpPr>
            <a:spLocks noGrp="1" noChangeArrowheads="1"/>
          </p:cNvSpPr>
          <p:nvPr>
            <p:ph type="sldNum" sz="quarter" idx="12"/>
          </p:nvPr>
        </p:nvSpPr>
        <p:spPr>
          <a:ln/>
        </p:spPr>
        <p:txBody>
          <a:bodyPr/>
          <a:lstStyle>
            <a:lvl1pPr>
              <a:defRPr/>
            </a:lvl1pPr>
          </a:lstStyle>
          <a:p>
            <a:pPr>
              <a:defRPr/>
            </a:pPr>
            <a:fld id="{C7BA07BE-514B-4B0D-9F91-293D48A391A1}" type="slidenum">
              <a:rPr lang="es-ES"/>
              <a:pPr>
                <a:defRPr/>
              </a:pPr>
              <a:t>‹Nr.›</a:t>
            </a:fld>
            <a:endParaRPr lang="es-ES" dirty="0"/>
          </a:p>
        </p:txBody>
      </p:sp>
    </p:spTree>
    <p:extLst>
      <p:ext uri="{BB962C8B-B14F-4D97-AF65-F5344CB8AC3E}">
        <p14:creationId xmlns:p14="http://schemas.microsoft.com/office/powerpoint/2010/main" val="64056423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9" name="Rectangle 6"/>
          <p:cNvSpPr>
            <a:spLocks noGrp="1" noChangeArrowheads="1"/>
          </p:cNvSpPr>
          <p:nvPr>
            <p:ph type="sldNum" sz="quarter" idx="12"/>
          </p:nvPr>
        </p:nvSpPr>
        <p:spPr>
          <a:ln/>
        </p:spPr>
        <p:txBody>
          <a:bodyPr/>
          <a:lstStyle>
            <a:lvl1pPr>
              <a:defRPr/>
            </a:lvl1pPr>
          </a:lstStyle>
          <a:p>
            <a:pPr>
              <a:defRPr/>
            </a:pPr>
            <a:fld id="{DBC82BA1-09DC-49A1-9599-C82BB866DB1D}" type="slidenum">
              <a:rPr lang="es-ES"/>
              <a:pPr>
                <a:defRPr/>
              </a:pPr>
              <a:t>‹Nr.›</a:t>
            </a:fld>
            <a:endParaRPr lang="es-ES" dirty="0"/>
          </a:p>
        </p:txBody>
      </p:sp>
    </p:spTree>
    <p:extLst>
      <p:ext uri="{BB962C8B-B14F-4D97-AF65-F5344CB8AC3E}">
        <p14:creationId xmlns:p14="http://schemas.microsoft.com/office/powerpoint/2010/main" val="173065242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5" name="Rectangle 6"/>
          <p:cNvSpPr>
            <a:spLocks noGrp="1" noChangeArrowheads="1"/>
          </p:cNvSpPr>
          <p:nvPr>
            <p:ph type="sldNum" sz="quarter" idx="12"/>
          </p:nvPr>
        </p:nvSpPr>
        <p:spPr>
          <a:ln/>
        </p:spPr>
        <p:txBody>
          <a:bodyPr/>
          <a:lstStyle>
            <a:lvl1pPr>
              <a:defRPr/>
            </a:lvl1pPr>
          </a:lstStyle>
          <a:p>
            <a:pPr>
              <a:defRPr/>
            </a:pPr>
            <a:fld id="{D5F1B706-1B02-4176-BF9A-AA1D2C9BD889}" type="slidenum">
              <a:rPr lang="es-ES"/>
              <a:pPr>
                <a:defRPr/>
              </a:pPr>
              <a:t>‹Nr.›</a:t>
            </a:fld>
            <a:endParaRPr lang="es-ES" dirty="0"/>
          </a:p>
        </p:txBody>
      </p:sp>
    </p:spTree>
    <p:extLst>
      <p:ext uri="{BB962C8B-B14F-4D97-AF65-F5344CB8AC3E}">
        <p14:creationId xmlns:p14="http://schemas.microsoft.com/office/powerpoint/2010/main" val="279549215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4" name="Rectangle 6"/>
          <p:cNvSpPr>
            <a:spLocks noGrp="1" noChangeArrowheads="1"/>
          </p:cNvSpPr>
          <p:nvPr>
            <p:ph type="sldNum" sz="quarter" idx="12"/>
          </p:nvPr>
        </p:nvSpPr>
        <p:spPr>
          <a:ln/>
        </p:spPr>
        <p:txBody>
          <a:bodyPr/>
          <a:lstStyle>
            <a:lvl1pPr>
              <a:defRPr/>
            </a:lvl1pPr>
          </a:lstStyle>
          <a:p>
            <a:pPr>
              <a:defRPr/>
            </a:pPr>
            <a:fld id="{EA5BAB97-EB68-4150-9280-3FC3C0175AEB}" type="slidenum">
              <a:rPr lang="es-ES"/>
              <a:pPr>
                <a:defRPr/>
              </a:pPr>
              <a:t>‹Nr.›</a:t>
            </a:fld>
            <a:endParaRPr lang="es-ES" dirty="0"/>
          </a:p>
        </p:txBody>
      </p:sp>
    </p:spTree>
    <p:extLst>
      <p:ext uri="{BB962C8B-B14F-4D97-AF65-F5344CB8AC3E}">
        <p14:creationId xmlns:p14="http://schemas.microsoft.com/office/powerpoint/2010/main" val="12647045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7" name="Rectangle 6"/>
          <p:cNvSpPr>
            <a:spLocks noGrp="1" noChangeArrowheads="1"/>
          </p:cNvSpPr>
          <p:nvPr>
            <p:ph type="sldNum" sz="quarter" idx="12"/>
          </p:nvPr>
        </p:nvSpPr>
        <p:spPr>
          <a:ln/>
        </p:spPr>
        <p:txBody>
          <a:bodyPr/>
          <a:lstStyle>
            <a:lvl1pPr>
              <a:defRPr/>
            </a:lvl1pPr>
          </a:lstStyle>
          <a:p>
            <a:pPr>
              <a:defRPr/>
            </a:pPr>
            <a:fld id="{6AA8EE58-DD89-4879-A370-C3C886A79E78}" type="slidenum">
              <a:rPr lang="es-ES"/>
              <a:pPr>
                <a:defRPr/>
              </a:pPr>
              <a:t>‹Nr.›</a:t>
            </a:fld>
            <a:endParaRPr lang="es-ES" dirty="0"/>
          </a:p>
        </p:txBody>
      </p:sp>
    </p:spTree>
    <p:extLst>
      <p:ext uri="{BB962C8B-B14F-4D97-AF65-F5344CB8AC3E}">
        <p14:creationId xmlns:p14="http://schemas.microsoft.com/office/powerpoint/2010/main" val="409939880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7" name="Rectangle 6"/>
          <p:cNvSpPr>
            <a:spLocks noGrp="1" noChangeArrowheads="1"/>
          </p:cNvSpPr>
          <p:nvPr>
            <p:ph type="sldNum" sz="quarter" idx="12"/>
          </p:nvPr>
        </p:nvSpPr>
        <p:spPr>
          <a:ln/>
        </p:spPr>
        <p:txBody>
          <a:bodyPr/>
          <a:lstStyle>
            <a:lvl1pPr>
              <a:defRPr/>
            </a:lvl1pPr>
          </a:lstStyle>
          <a:p>
            <a:pPr>
              <a:defRPr/>
            </a:pPr>
            <a:fld id="{FA9EACC2-AF5D-4EE5-B605-C44682AC59CD}" type="slidenum">
              <a:rPr lang="es-ES"/>
              <a:pPr>
                <a:defRPr/>
              </a:pPr>
              <a:t>‹Nr.›</a:t>
            </a:fld>
            <a:endParaRPr lang="es-ES" dirty="0"/>
          </a:p>
        </p:txBody>
      </p:sp>
    </p:spTree>
    <p:extLst>
      <p:ext uri="{BB962C8B-B14F-4D97-AF65-F5344CB8AC3E}">
        <p14:creationId xmlns:p14="http://schemas.microsoft.com/office/powerpoint/2010/main" val="329189902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6" name="Rectangle 6"/>
          <p:cNvSpPr>
            <a:spLocks noGrp="1" noChangeArrowheads="1"/>
          </p:cNvSpPr>
          <p:nvPr>
            <p:ph type="sldNum" sz="quarter" idx="12"/>
          </p:nvPr>
        </p:nvSpPr>
        <p:spPr>
          <a:ln/>
        </p:spPr>
        <p:txBody>
          <a:bodyPr/>
          <a:lstStyle>
            <a:lvl1pPr>
              <a:defRPr/>
            </a:lvl1pPr>
          </a:lstStyle>
          <a:p>
            <a:pPr>
              <a:defRPr/>
            </a:pPr>
            <a:fld id="{5DEF7141-59E8-4195-AC10-18B980231AFE}" type="slidenum">
              <a:rPr lang="es-ES"/>
              <a:pPr>
                <a:defRPr/>
              </a:pPr>
              <a:t>‹Nr.›</a:t>
            </a:fld>
            <a:endParaRPr lang="es-ES" dirty="0"/>
          </a:p>
        </p:txBody>
      </p:sp>
    </p:spTree>
    <p:extLst>
      <p:ext uri="{BB962C8B-B14F-4D97-AF65-F5344CB8AC3E}">
        <p14:creationId xmlns:p14="http://schemas.microsoft.com/office/powerpoint/2010/main" val="370789647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6" name="Rectangle 6"/>
          <p:cNvSpPr>
            <a:spLocks noGrp="1" noChangeArrowheads="1"/>
          </p:cNvSpPr>
          <p:nvPr>
            <p:ph type="sldNum" sz="quarter" idx="12"/>
          </p:nvPr>
        </p:nvSpPr>
        <p:spPr>
          <a:ln/>
        </p:spPr>
        <p:txBody>
          <a:bodyPr/>
          <a:lstStyle>
            <a:lvl1pPr>
              <a:defRPr/>
            </a:lvl1pPr>
          </a:lstStyle>
          <a:p>
            <a:pPr>
              <a:defRPr/>
            </a:pPr>
            <a:fld id="{3B7D6291-68EE-4F4E-98EF-8556B8BE4062}" type="slidenum">
              <a:rPr lang="es-ES"/>
              <a:pPr>
                <a:defRPr/>
              </a:pPr>
              <a:t>‹Nr.›</a:t>
            </a:fld>
            <a:endParaRPr lang="es-ES" dirty="0"/>
          </a:p>
        </p:txBody>
      </p:sp>
    </p:spTree>
    <p:extLst>
      <p:ext uri="{BB962C8B-B14F-4D97-AF65-F5344CB8AC3E}">
        <p14:creationId xmlns:p14="http://schemas.microsoft.com/office/powerpoint/2010/main" val="161565516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6"/>
          <p:cNvSpPr>
            <a:spLocks noGrp="1" noChangeArrowheads="1"/>
          </p:cNvSpPr>
          <p:nvPr>
            <p:ph type="sldNum" sz="quarter" idx="10"/>
          </p:nvPr>
        </p:nvSpPr>
        <p:spPr>
          <a:ln/>
        </p:spPr>
        <p:txBody>
          <a:bodyPr/>
          <a:lstStyle>
            <a:lvl1pPr>
              <a:defRPr/>
            </a:lvl1pPr>
          </a:lstStyle>
          <a:p>
            <a:pPr>
              <a:defRPr/>
            </a:pPr>
            <a:fld id="{E4C91DFA-4003-4D95-8EFF-05A45F4739B8}" type="slidenum">
              <a:rPr lang="es-ES"/>
              <a:pPr>
                <a:defRPr/>
              </a:pPr>
              <a:t>‹Nr.›</a:t>
            </a:fld>
            <a:endParaRPr lang="es-ES" dirty="0"/>
          </a:p>
        </p:txBody>
      </p:sp>
    </p:spTree>
    <p:extLst>
      <p:ext uri="{BB962C8B-B14F-4D97-AF65-F5344CB8AC3E}">
        <p14:creationId xmlns:p14="http://schemas.microsoft.com/office/powerpoint/2010/main" val="33624443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a:ln/>
        </p:spPr>
        <p:txBody>
          <a:bodyPr/>
          <a:lstStyle>
            <a:lvl1pPr>
              <a:defRPr/>
            </a:lvl1pPr>
          </a:lstStyle>
          <a:p>
            <a:pPr>
              <a:defRPr/>
            </a:pPr>
            <a:fld id="{F97B0FA9-188E-4082-89BC-6F6EF817004F}" type="slidenum">
              <a:rPr lang="es-ES"/>
              <a:pPr>
                <a:defRPr/>
              </a:pPr>
              <a:t>‹Nr.›</a:t>
            </a:fld>
            <a:endParaRPr lang="es-ES" dirty="0"/>
          </a:p>
        </p:txBody>
      </p:sp>
    </p:spTree>
    <p:extLst>
      <p:ext uri="{BB962C8B-B14F-4D97-AF65-F5344CB8AC3E}">
        <p14:creationId xmlns:p14="http://schemas.microsoft.com/office/powerpoint/2010/main" val="1253312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Tree>
    <p:extLst>
      <p:ext uri="{BB962C8B-B14F-4D97-AF65-F5344CB8AC3E}">
        <p14:creationId xmlns:p14="http://schemas.microsoft.com/office/powerpoint/2010/main" val="312707090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sldNum" sz="quarter" idx="10"/>
          </p:nvPr>
        </p:nvSpPr>
        <p:spPr>
          <a:ln/>
        </p:spPr>
        <p:txBody>
          <a:bodyPr/>
          <a:lstStyle>
            <a:lvl1pPr>
              <a:defRPr/>
            </a:lvl1pPr>
          </a:lstStyle>
          <a:p>
            <a:pPr>
              <a:defRPr/>
            </a:pPr>
            <a:fld id="{8416B5BD-D2F5-485D-B468-E6C4AB516422}" type="slidenum">
              <a:rPr lang="es-ES"/>
              <a:pPr>
                <a:defRPr/>
              </a:pPr>
              <a:t>‹Nr.›</a:t>
            </a:fld>
            <a:endParaRPr lang="es-ES" dirty="0"/>
          </a:p>
        </p:txBody>
      </p:sp>
    </p:spTree>
    <p:extLst>
      <p:ext uri="{BB962C8B-B14F-4D97-AF65-F5344CB8AC3E}">
        <p14:creationId xmlns:p14="http://schemas.microsoft.com/office/powerpoint/2010/main" val="393294968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sldNum" sz="quarter" idx="10"/>
          </p:nvPr>
        </p:nvSpPr>
        <p:spPr>
          <a:ln/>
        </p:spPr>
        <p:txBody>
          <a:bodyPr/>
          <a:lstStyle>
            <a:lvl1pPr>
              <a:defRPr/>
            </a:lvl1pPr>
          </a:lstStyle>
          <a:p>
            <a:pPr>
              <a:defRPr/>
            </a:pPr>
            <a:fld id="{8FB9B2D5-CF20-4FEC-ABC6-1A0C24AA8E62}" type="slidenum">
              <a:rPr lang="es-ES"/>
              <a:pPr>
                <a:defRPr/>
              </a:pPr>
              <a:t>‹Nr.›</a:t>
            </a:fld>
            <a:endParaRPr lang="es-ES" dirty="0"/>
          </a:p>
        </p:txBody>
      </p:sp>
    </p:spTree>
    <p:extLst>
      <p:ext uri="{BB962C8B-B14F-4D97-AF65-F5344CB8AC3E}">
        <p14:creationId xmlns:p14="http://schemas.microsoft.com/office/powerpoint/2010/main" val="17235896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
          <p:cNvSpPr>
            <a:spLocks noGrp="1" noChangeArrowheads="1"/>
          </p:cNvSpPr>
          <p:nvPr>
            <p:ph type="sldNum" sz="quarter" idx="10"/>
          </p:nvPr>
        </p:nvSpPr>
        <p:spPr>
          <a:ln/>
        </p:spPr>
        <p:txBody>
          <a:bodyPr/>
          <a:lstStyle>
            <a:lvl1pPr>
              <a:defRPr/>
            </a:lvl1pPr>
          </a:lstStyle>
          <a:p>
            <a:pPr>
              <a:defRPr/>
            </a:pPr>
            <a:fld id="{E52F8D07-A7AA-4BB4-8FD6-DE876B499B2F}" type="slidenum">
              <a:rPr lang="es-ES"/>
              <a:pPr>
                <a:defRPr/>
              </a:pPr>
              <a:t>‹Nr.›</a:t>
            </a:fld>
            <a:endParaRPr lang="es-ES" dirty="0"/>
          </a:p>
        </p:txBody>
      </p:sp>
    </p:spTree>
    <p:extLst>
      <p:ext uri="{BB962C8B-B14F-4D97-AF65-F5344CB8AC3E}">
        <p14:creationId xmlns:p14="http://schemas.microsoft.com/office/powerpoint/2010/main" val="384539787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6"/>
          <p:cNvSpPr>
            <a:spLocks noGrp="1" noChangeArrowheads="1"/>
          </p:cNvSpPr>
          <p:nvPr>
            <p:ph type="sldNum" sz="quarter" idx="10"/>
          </p:nvPr>
        </p:nvSpPr>
        <p:spPr>
          <a:ln/>
        </p:spPr>
        <p:txBody>
          <a:bodyPr/>
          <a:lstStyle>
            <a:lvl1pPr>
              <a:defRPr/>
            </a:lvl1pPr>
          </a:lstStyle>
          <a:p>
            <a:pPr>
              <a:defRPr/>
            </a:pPr>
            <a:fld id="{CA666A83-8692-4B2F-B1F7-659067179954}" type="slidenum">
              <a:rPr lang="es-ES"/>
              <a:pPr>
                <a:defRPr/>
              </a:pPr>
              <a:t>‹Nr.›</a:t>
            </a:fld>
            <a:endParaRPr lang="es-ES" dirty="0"/>
          </a:p>
        </p:txBody>
      </p:sp>
    </p:spTree>
    <p:extLst>
      <p:ext uri="{BB962C8B-B14F-4D97-AF65-F5344CB8AC3E}">
        <p14:creationId xmlns:p14="http://schemas.microsoft.com/office/powerpoint/2010/main" val="399496332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21FF8DAE-7444-481B-B68D-DBFA0DF7C837}" type="slidenum">
              <a:rPr lang="es-ES"/>
              <a:pPr>
                <a:defRPr/>
              </a:pPr>
              <a:t>‹Nr.›</a:t>
            </a:fld>
            <a:endParaRPr lang="es-ES" dirty="0"/>
          </a:p>
        </p:txBody>
      </p:sp>
    </p:spTree>
    <p:extLst>
      <p:ext uri="{BB962C8B-B14F-4D97-AF65-F5344CB8AC3E}">
        <p14:creationId xmlns:p14="http://schemas.microsoft.com/office/powerpoint/2010/main" val="362168379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a:ln/>
        </p:spPr>
        <p:txBody>
          <a:bodyPr/>
          <a:lstStyle>
            <a:lvl1pPr>
              <a:defRPr/>
            </a:lvl1pPr>
          </a:lstStyle>
          <a:p>
            <a:pPr>
              <a:defRPr/>
            </a:pPr>
            <a:fld id="{43160159-9A3F-41BC-A40D-FA111FDCF160}" type="slidenum">
              <a:rPr lang="es-ES"/>
              <a:pPr>
                <a:defRPr/>
              </a:pPr>
              <a:t>‹Nr.›</a:t>
            </a:fld>
            <a:endParaRPr lang="es-ES" dirty="0"/>
          </a:p>
        </p:txBody>
      </p:sp>
    </p:spTree>
    <p:extLst>
      <p:ext uri="{BB962C8B-B14F-4D97-AF65-F5344CB8AC3E}">
        <p14:creationId xmlns:p14="http://schemas.microsoft.com/office/powerpoint/2010/main" val="414167999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a:ln/>
        </p:spPr>
        <p:txBody>
          <a:bodyPr/>
          <a:lstStyle>
            <a:lvl1pPr>
              <a:defRPr/>
            </a:lvl1pPr>
          </a:lstStyle>
          <a:p>
            <a:pPr>
              <a:defRPr/>
            </a:pPr>
            <a:fld id="{7145F3BC-02CC-4741-8F5F-E5F769B574D5}" type="slidenum">
              <a:rPr lang="es-ES"/>
              <a:pPr>
                <a:defRPr/>
              </a:pPr>
              <a:t>‹Nr.›</a:t>
            </a:fld>
            <a:endParaRPr lang="es-ES" dirty="0"/>
          </a:p>
        </p:txBody>
      </p:sp>
    </p:spTree>
    <p:extLst>
      <p:ext uri="{BB962C8B-B14F-4D97-AF65-F5344CB8AC3E}">
        <p14:creationId xmlns:p14="http://schemas.microsoft.com/office/powerpoint/2010/main" val="211640189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a:ln/>
        </p:spPr>
        <p:txBody>
          <a:bodyPr/>
          <a:lstStyle>
            <a:lvl1pPr>
              <a:defRPr/>
            </a:lvl1pPr>
          </a:lstStyle>
          <a:p>
            <a:pPr>
              <a:defRPr/>
            </a:pPr>
            <a:fld id="{855D848C-AE98-4B60-833E-6B17E63C3D2A}" type="slidenum">
              <a:rPr lang="es-ES"/>
              <a:pPr>
                <a:defRPr/>
              </a:pPr>
              <a:t>‹Nr.›</a:t>
            </a:fld>
            <a:endParaRPr lang="es-ES" dirty="0"/>
          </a:p>
        </p:txBody>
      </p:sp>
    </p:spTree>
    <p:extLst>
      <p:ext uri="{BB962C8B-B14F-4D97-AF65-F5344CB8AC3E}">
        <p14:creationId xmlns:p14="http://schemas.microsoft.com/office/powerpoint/2010/main" val="52115875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87313"/>
            <a:ext cx="2057400" cy="603885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87313"/>
            <a:ext cx="6019800" cy="60388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a:ln/>
        </p:spPr>
        <p:txBody>
          <a:bodyPr/>
          <a:lstStyle>
            <a:lvl1pPr>
              <a:defRPr/>
            </a:lvl1pPr>
          </a:lstStyle>
          <a:p>
            <a:pPr>
              <a:defRPr/>
            </a:pPr>
            <a:fld id="{03C568D3-2126-43CC-9FCD-33AA001CAE24}" type="slidenum">
              <a:rPr lang="es-ES"/>
              <a:pPr>
                <a:defRPr/>
              </a:pPr>
              <a:t>‹Nr.›</a:t>
            </a:fld>
            <a:endParaRPr lang="es-ES" dirty="0"/>
          </a:p>
        </p:txBody>
      </p:sp>
    </p:spTree>
    <p:extLst>
      <p:ext uri="{BB962C8B-B14F-4D97-AF65-F5344CB8AC3E}">
        <p14:creationId xmlns:p14="http://schemas.microsoft.com/office/powerpoint/2010/main" val="263582028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AndTx" preserve="1">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87313"/>
            <a:ext cx="8229600" cy="490537"/>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sldNum" sz="quarter" idx="10"/>
          </p:nvPr>
        </p:nvSpPr>
        <p:spPr>
          <a:ln/>
        </p:spPr>
        <p:txBody>
          <a:bodyPr/>
          <a:lstStyle>
            <a:lvl1pPr>
              <a:defRPr/>
            </a:lvl1pPr>
          </a:lstStyle>
          <a:p>
            <a:pPr>
              <a:defRPr/>
            </a:pPr>
            <a:fld id="{DE49E914-8024-4516-898E-C3018FE62C5B}" type="slidenum">
              <a:rPr lang="es-ES"/>
              <a:pPr>
                <a:defRPr/>
              </a:pPr>
              <a:t>‹Nr.›</a:t>
            </a:fld>
            <a:endParaRPr lang="es-ES" dirty="0"/>
          </a:p>
        </p:txBody>
      </p:sp>
    </p:spTree>
    <p:extLst>
      <p:ext uri="{BB962C8B-B14F-4D97-AF65-F5344CB8AC3E}">
        <p14:creationId xmlns:p14="http://schemas.microsoft.com/office/powerpoint/2010/main" val="41819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014444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AR"/>
          </a:p>
        </p:txBody>
      </p:sp>
      <p:sp>
        <p:nvSpPr>
          <p:cNvPr id="4" name="Rectangle 5"/>
          <p:cNvSpPr>
            <a:spLocks noGrp="1" noChangeArrowheads="1"/>
          </p:cNvSpPr>
          <p:nvPr>
            <p:ph type="sldNum" sz="quarter" idx="10"/>
          </p:nvPr>
        </p:nvSpPr>
        <p:spPr/>
        <p:txBody>
          <a:bodyPr/>
          <a:lstStyle>
            <a:lvl1pPr>
              <a:defRPr>
                <a:latin typeface="Trebuchet MS" pitchFamily="34" charset="0"/>
              </a:defRPr>
            </a:lvl1pPr>
          </a:lstStyle>
          <a:p>
            <a:pPr>
              <a:defRPr/>
            </a:pPr>
            <a:fld id="{7460E6C4-6E60-47D0-BECB-39798930FCED}" type="slidenum">
              <a:rPr lang="es-ES"/>
              <a:pPr>
                <a:defRPr/>
              </a:pPr>
              <a:t>‹Nr.›</a:t>
            </a:fld>
            <a:endParaRPr lang="es-ES" dirty="0"/>
          </a:p>
        </p:txBody>
      </p:sp>
    </p:spTree>
    <p:extLst>
      <p:ext uri="{BB962C8B-B14F-4D97-AF65-F5344CB8AC3E}">
        <p14:creationId xmlns:p14="http://schemas.microsoft.com/office/powerpoint/2010/main" val="147459311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Rectangle 5"/>
          <p:cNvSpPr>
            <a:spLocks noGrp="1" noChangeArrowheads="1"/>
          </p:cNvSpPr>
          <p:nvPr>
            <p:ph type="sldNum" sz="quarter" idx="10"/>
          </p:nvPr>
        </p:nvSpPr>
        <p:spPr/>
        <p:txBody>
          <a:bodyPr/>
          <a:lstStyle>
            <a:lvl1pPr>
              <a:defRPr>
                <a:latin typeface="Trebuchet MS" pitchFamily="34" charset="0"/>
              </a:defRPr>
            </a:lvl1pPr>
          </a:lstStyle>
          <a:p>
            <a:pPr>
              <a:defRPr/>
            </a:pPr>
            <a:fld id="{969C3732-C716-4321-A025-50A672F136DC}" type="slidenum">
              <a:rPr lang="es-ES"/>
              <a:pPr>
                <a:defRPr/>
              </a:pPr>
              <a:t>‹Nr.›</a:t>
            </a:fld>
            <a:endParaRPr lang="es-ES" dirty="0"/>
          </a:p>
        </p:txBody>
      </p:sp>
    </p:spTree>
    <p:extLst>
      <p:ext uri="{BB962C8B-B14F-4D97-AF65-F5344CB8AC3E}">
        <p14:creationId xmlns:p14="http://schemas.microsoft.com/office/powerpoint/2010/main" val="116993558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5"/>
          <p:cNvSpPr>
            <a:spLocks noGrp="1" noChangeArrowheads="1"/>
          </p:cNvSpPr>
          <p:nvPr>
            <p:ph type="sldNum" sz="quarter" idx="10"/>
          </p:nvPr>
        </p:nvSpPr>
        <p:spPr/>
        <p:txBody>
          <a:bodyPr/>
          <a:lstStyle>
            <a:lvl1pPr>
              <a:defRPr>
                <a:latin typeface="Trebuchet MS" pitchFamily="34" charset="0"/>
              </a:defRPr>
            </a:lvl1pPr>
          </a:lstStyle>
          <a:p>
            <a:pPr>
              <a:defRPr/>
            </a:pPr>
            <a:fld id="{818C39D5-C2BB-41A9-ABF6-11EA177E3C01}" type="slidenum">
              <a:rPr lang="es-ES"/>
              <a:pPr>
                <a:defRPr/>
              </a:pPr>
              <a:t>‹Nr.›</a:t>
            </a:fld>
            <a:endParaRPr lang="es-ES" dirty="0"/>
          </a:p>
        </p:txBody>
      </p:sp>
    </p:spTree>
    <p:extLst>
      <p:ext uri="{BB962C8B-B14F-4D97-AF65-F5344CB8AC3E}">
        <p14:creationId xmlns:p14="http://schemas.microsoft.com/office/powerpoint/2010/main" val="167408479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Rectangle 5"/>
          <p:cNvSpPr>
            <a:spLocks noGrp="1" noChangeArrowheads="1"/>
          </p:cNvSpPr>
          <p:nvPr>
            <p:ph type="sldNum" sz="quarter" idx="10"/>
          </p:nvPr>
        </p:nvSpPr>
        <p:spPr/>
        <p:txBody>
          <a:bodyPr/>
          <a:lstStyle>
            <a:lvl1pPr>
              <a:defRPr>
                <a:latin typeface="Trebuchet MS" pitchFamily="34" charset="0"/>
              </a:defRPr>
            </a:lvl1pPr>
          </a:lstStyle>
          <a:p>
            <a:pPr>
              <a:defRPr/>
            </a:pPr>
            <a:fld id="{486CC5E9-FB52-4060-99DB-480C0DFBC799}" type="slidenum">
              <a:rPr lang="es-ES"/>
              <a:pPr>
                <a:defRPr/>
              </a:pPr>
              <a:t>‹Nr.›</a:t>
            </a:fld>
            <a:endParaRPr lang="es-ES" dirty="0"/>
          </a:p>
        </p:txBody>
      </p:sp>
    </p:spTree>
    <p:extLst>
      <p:ext uri="{BB962C8B-B14F-4D97-AF65-F5344CB8AC3E}">
        <p14:creationId xmlns:p14="http://schemas.microsoft.com/office/powerpoint/2010/main" val="138347348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Rectangle 5"/>
          <p:cNvSpPr>
            <a:spLocks noGrp="1" noChangeArrowheads="1"/>
          </p:cNvSpPr>
          <p:nvPr>
            <p:ph type="sldNum" sz="quarter" idx="10"/>
          </p:nvPr>
        </p:nvSpPr>
        <p:spPr/>
        <p:txBody>
          <a:bodyPr/>
          <a:lstStyle>
            <a:lvl1pPr>
              <a:defRPr>
                <a:latin typeface="Trebuchet MS" pitchFamily="34" charset="0"/>
              </a:defRPr>
            </a:lvl1pPr>
          </a:lstStyle>
          <a:p>
            <a:pPr>
              <a:defRPr/>
            </a:pPr>
            <a:fld id="{C9B9C22C-E86E-48B6-A628-A8A1300E94AD}" type="slidenum">
              <a:rPr lang="es-ES"/>
              <a:pPr>
                <a:defRPr/>
              </a:pPr>
              <a:t>‹Nr.›</a:t>
            </a:fld>
            <a:endParaRPr lang="es-ES" dirty="0"/>
          </a:p>
        </p:txBody>
      </p:sp>
    </p:spTree>
    <p:extLst>
      <p:ext uri="{BB962C8B-B14F-4D97-AF65-F5344CB8AC3E}">
        <p14:creationId xmlns:p14="http://schemas.microsoft.com/office/powerpoint/2010/main" val="76457091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Rectangle 5"/>
          <p:cNvSpPr>
            <a:spLocks noGrp="1" noChangeArrowheads="1"/>
          </p:cNvSpPr>
          <p:nvPr>
            <p:ph type="sldNum" sz="quarter" idx="10"/>
          </p:nvPr>
        </p:nvSpPr>
        <p:spPr/>
        <p:txBody>
          <a:bodyPr/>
          <a:lstStyle>
            <a:lvl1pPr>
              <a:defRPr>
                <a:latin typeface="Trebuchet MS" pitchFamily="34" charset="0"/>
              </a:defRPr>
            </a:lvl1pPr>
          </a:lstStyle>
          <a:p>
            <a:pPr>
              <a:defRPr/>
            </a:pPr>
            <a:fld id="{D8CE8C76-21AD-4023-A645-3A3A8E34EA67}" type="slidenum">
              <a:rPr lang="es-ES"/>
              <a:pPr>
                <a:defRPr/>
              </a:pPr>
              <a:t>‹Nr.›</a:t>
            </a:fld>
            <a:endParaRPr lang="es-ES" dirty="0"/>
          </a:p>
        </p:txBody>
      </p:sp>
    </p:spTree>
    <p:extLst>
      <p:ext uri="{BB962C8B-B14F-4D97-AF65-F5344CB8AC3E}">
        <p14:creationId xmlns:p14="http://schemas.microsoft.com/office/powerpoint/2010/main" val="257415105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p:txBody>
          <a:bodyPr/>
          <a:lstStyle>
            <a:lvl1pPr>
              <a:defRPr>
                <a:latin typeface="Trebuchet MS" pitchFamily="34" charset="0"/>
              </a:defRPr>
            </a:lvl1pPr>
          </a:lstStyle>
          <a:p>
            <a:pPr>
              <a:defRPr/>
            </a:pPr>
            <a:fld id="{9C9A0F67-CAF2-479C-997A-5C841BE188BE}" type="slidenum">
              <a:rPr lang="es-ES"/>
              <a:pPr>
                <a:defRPr/>
              </a:pPr>
              <a:t>‹Nr.›</a:t>
            </a:fld>
            <a:endParaRPr lang="es-ES" dirty="0"/>
          </a:p>
        </p:txBody>
      </p:sp>
    </p:spTree>
    <p:extLst>
      <p:ext uri="{BB962C8B-B14F-4D97-AF65-F5344CB8AC3E}">
        <p14:creationId xmlns:p14="http://schemas.microsoft.com/office/powerpoint/2010/main" val="217296631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noChangeArrowheads="1"/>
          </p:cNvSpPr>
          <p:nvPr>
            <p:ph type="sldNum" sz="quarter" idx="10"/>
          </p:nvPr>
        </p:nvSpPr>
        <p:spPr/>
        <p:txBody>
          <a:bodyPr/>
          <a:lstStyle>
            <a:lvl1pPr>
              <a:defRPr>
                <a:latin typeface="Trebuchet MS" pitchFamily="34" charset="0"/>
              </a:defRPr>
            </a:lvl1pPr>
          </a:lstStyle>
          <a:p>
            <a:pPr>
              <a:defRPr/>
            </a:pPr>
            <a:fld id="{95FA89CF-7433-4054-BE13-D743E6C6BE98}" type="slidenum">
              <a:rPr lang="es-ES"/>
              <a:pPr>
                <a:defRPr/>
              </a:pPr>
              <a:t>‹Nr.›</a:t>
            </a:fld>
            <a:endParaRPr lang="es-ES" dirty="0"/>
          </a:p>
        </p:txBody>
      </p:sp>
    </p:spTree>
    <p:extLst>
      <p:ext uri="{BB962C8B-B14F-4D97-AF65-F5344CB8AC3E}">
        <p14:creationId xmlns:p14="http://schemas.microsoft.com/office/powerpoint/2010/main" val="33315320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AR"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noChangeArrowheads="1"/>
          </p:cNvSpPr>
          <p:nvPr>
            <p:ph type="sldNum" sz="quarter" idx="10"/>
          </p:nvPr>
        </p:nvSpPr>
        <p:spPr/>
        <p:txBody>
          <a:bodyPr/>
          <a:lstStyle>
            <a:lvl1pPr>
              <a:defRPr>
                <a:latin typeface="Trebuchet MS" pitchFamily="34" charset="0"/>
              </a:defRPr>
            </a:lvl1pPr>
          </a:lstStyle>
          <a:p>
            <a:pPr>
              <a:defRPr/>
            </a:pPr>
            <a:fld id="{BE47F858-886F-44FF-806C-A37FADAEF174}" type="slidenum">
              <a:rPr lang="es-ES"/>
              <a:pPr>
                <a:defRPr/>
              </a:pPr>
              <a:t>‹Nr.›</a:t>
            </a:fld>
            <a:endParaRPr lang="es-ES" dirty="0"/>
          </a:p>
        </p:txBody>
      </p:sp>
    </p:spTree>
    <p:extLst>
      <p:ext uri="{BB962C8B-B14F-4D97-AF65-F5344CB8AC3E}">
        <p14:creationId xmlns:p14="http://schemas.microsoft.com/office/powerpoint/2010/main" val="167449647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Rectangle 5"/>
          <p:cNvSpPr>
            <a:spLocks noGrp="1" noChangeArrowheads="1"/>
          </p:cNvSpPr>
          <p:nvPr>
            <p:ph type="sldNum" sz="quarter" idx="10"/>
          </p:nvPr>
        </p:nvSpPr>
        <p:spPr/>
        <p:txBody>
          <a:bodyPr/>
          <a:lstStyle>
            <a:lvl1pPr>
              <a:defRPr>
                <a:latin typeface="Trebuchet MS" pitchFamily="34" charset="0"/>
              </a:defRPr>
            </a:lvl1pPr>
          </a:lstStyle>
          <a:p>
            <a:pPr>
              <a:defRPr/>
            </a:pPr>
            <a:fld id="{74BDDC20-B7DA-409F-B678-4B3564667675}" type="slidenum">
              <a:rPr lang="es-ES"/>
              <a:pPr>
                <a:defRPr/>
              </a:pPr>
              <a:t>‹Nr.›</a:t>
            </a:fld>
            <a:endParaRPr lang="es-ES" dirty="0"/>
          </a:p>
        </p:txBody>
      </p:sp>
    </p:spTree>
    <p:extLst>
      <p:ext uri="{BB962C8B-B14F-4D97-AF65-F5344CB8AC3E}">
        <p14:creationId xmlns:p14="http://schemas.microsoft.com/office/powerpoint/2010/main" val="2873892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extLst>
      <p:ext uri="{BB962C8B-B14F-4D97-AF65-F5344CB8AC3E}">
        <p14:creationId xmlns:p14="http://schemas.microsoft.com/office/powerpoint/2010/main" val="18020563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44450"/>
            <a:ext cx="2057400" cy="6081713"/>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44450"/>
            <a:ext cx="6019800" cy="608171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Rectangle 5"/>
          <p:cNvSpPr>
            <a:spLocks noGrp="1" noChangeArrowheads="1"/>
          </p:cNvSpPr>
          <p:nvPr>
            <p:ph type="sldNum" sz="quarter" idx="10"/>
          </p:nvPr>
        </p:nvSpPr>
        <p:spPr/>
        <p:txBody>
          <a:bodyPr/>
          <a:lstStyle>
            <a:lvl1pPr>
              <a:defRPr>
                <a:latin typeface="Trebuchet MS" pitchFamily="34" charset="0"/>
              </a:defRPr>
            </a:lvl1pPr>
          </a:lstStyle>
          <a:p>
            <a:pPr>
              <a:defRPr/>
            </a:pPr>
            <a:fld id="{2297D3BA-D109-44AD-9A84-8AA702A0BB7B}" type="slidenum">
              <a:rPr lang="es-ES"/>
              <a:pPr>
                <a:defRPr/>
              </a:pPr>
              <a:t>‹Nr.›</a:t>
            </a:fld>
            <a:endParaRPr lang="es-ES" dirty="0"/>
          </a:p>
        </p:txBody>
      </p:sp>
    </p:spTree>
    <p:extLst>
      <p:ext uri="{BB962C8B-B14F-4D97-AF65-F5344CB8AC3E}">
        <p14:creationId xmlns:p14="http://schemas.microsoft.com/office/powerpoint/2010/main" val="354173341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6"/>
          <p:cNvSpPr>
            <a:spLocks noGrp="1" noChangeArrowheads="1"/>
          </p:cNvSpPr>
          <p:nvPr>
            <p:ph type="sldNum" sz="quarter" idx="10"/>
          </p:nvPr>
        </p:nvSpPr>
        <p:spPr/>
        <p:txBody>
          <a:bodyPr/>
          <a:lstStyle>
            <a:lvl1pPr>
              <a:defRPr>
                <a:latin typeface="Trebuchet MS" pitchFamily="34" charset="0"/>
              </a:defRPr>
            </a:lvl1pPr>
          </a:lstStyle>
          <a:p>
            <a:pPr>
              <a:defRPr/>
            </a:pPr>
            <a:fld id="{4D275EE2-45E1-40CB-B80B-224B7C91E566}" type="slidenum">
              <a:rPr lang="es-ES"/>
              <a:pPr>
                <a:defRPr/>
              </a:pPr>
              <a:t>‹Nr.›</a:t>
            </a:fld>
            <a:endParaRPr lang="es-ES" dirty="0"/>
          </a:p>
        </p:txBody>
      </p:sp>
    </p:spTree>
    <p:extLst>
      <p:ext uri="{BB962C8B-B14F-4D97-AF65-F5344CB8AC3E}">
        <p14:creationId xmlns:p14="http://schemas.microsoft.com/office/powerpoint/2010/main" val="21818743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p:txBody>
          <a:bodyPr/>
          <a:lstStyle>
            <a:lvl1pPr>
              <a:defRPr>
                <a:latin typeface="Trebuchet MS" pitchFamily="34" charset="0"/>
              </a:defRPr>
            </a:lvl1pPr>
          </a:lstStyle>
          <a:p>
            <a:pPr>
              <a:defRPr/>
            </a:pPr>
            <a:fld id="{AB415ACF-8954-40C2-887E-C9DA04CF93AD}" type="slidenum">
              <a:rPr lang="es-ES"/>
              <a:pPr>
                <a:defRPr/>
              </a:pPr>
              <a:t>‹Nr.›</a:t>
            </a:fld>
            <a:endParaRPr lang="es-ES" dirty="0"/>
          </a:p>
        </p:txBody>
      </p:sp>
    </p:spTree>
    <p:extLst>
      <p:ext uri="{BB962C8B-B14F-4D97-AF65-F5344CB8AC3E}">
        <p14:creationId xmlns:p14="http://schemas.microsoft.com/office/powerpoint/2010/main" val="294068842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sldNum" sz="quarter" idx="10"/>
          </p:nvPr>
        </p:nvSpPr>
        <p:spPr/>
        <p:txBody>
          <a:bodyPr/>
          <a:lstStyle>
            <a:lvl1pPr>
              <a:defRPr>
                <a:latin typeface="Trebuchet MS" pitchFamily="34" charset="0"/>
              </a:defRPr>
            </a:lvl1pPr>
          </a:lstStyle>
          <a:p>
            <a:pPr>
              <a:defRPr/>
            </a:pPr>
            <a:fld id="{DD47D21A-38AC-448E-A07F-5D778B41770E}" type="slidenum">
              <a:rPr lang="es-ES"/>
              <a:pPr>
                <a:defRPr/>
              </a:pPr>
              <a:t>‹Nr.›</a:t>
            </a:fld>
            <a:endParaRPr lang="es-ES" dirty="0"/>
          </a:p>
        </p:txBody>
      </p:sp>
    </p:spTree>
    <p:extLst>
      <p:ext uri="{BB962C8B-B14F-4D97-AF65-F5344CB8AC3E}">
        <p14:creationId xmlns:p14="http://schemas.microsoft.com/office/powerpoint/2010/main" val="44310392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sldNum" sz="quarter" idx="10"/>
          </p:nvPr>
        </p:nvSpPr>
        <p:spPr/>
        <p:txBody>
          <a:bodyPr/>
          <a:lstStyle>
            <a:lvl1pPr>
              <a:defRPr>
                <a:latin typeface="Trebuchet MS" pitchFamily="34" charset="0"/>
              </a:defRPr>
            </a:lvl1pPr>
          </a:lstStyle>
          <a:p>
            <a:pPr>
              <a:defRPr/>
            </a:pPr>
            <a:fld id="{E0952F83-97E5-401B-BBA5-6A4BEB9262D8}" type="slidenum">
              <a:rPr lang="es-ES"/>
              <a:pPr>
                <a:defRPr/>
              </a:pPr>
              <a:t>‹Nr.›</a:t>
            </a:fld>
            <a:endParaRPr lang="es-ES" dirty="0"/>
          </a:p>
        </p:txBody>
      </p:sp>
    </p:spTree>
    <p:extLst>
      <p:ext uri="{BB962C8B-B14F-4D97-AF65-F5344CB8AC3E}">
        <p14:creationId xmlns:p14="http://schemas.microsoft.com/office/powerpoint/2010/main" val="172752938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
          <p:cNvSpPr>
            <a:spLocks noGrp="1" noChangeArrowheads="1"/>
          </p:cNvSpPr>
          <p:nvPr>
            <p:ph type="sldNum" sz="quarter" idx="10"/>
          </p:nvPr>
        </p:nvSpPr>
        <p:spPr/>
        <p:txBody>
          <a:bodyPr/>
          <a:lstStyle>
            <a:lvl1pPr>
              <a:defRPr>
                <a:latin typeface="Trebuchet MS" pitchFamily="34" charset="0"/>
              </a:defRPr>
            </a:lvl1pPr>
          </a:lstStyle>
          <a:p>
            <a:pPr>
              <a:defRPr/>
            </a:pPr>
            <a:fld id="{515BB8C9-1F25-4D02-873C-905B0906363A}" type="slidenum">
              <a:rPr lang="es-ES"/>
              <a:pPr>
                <a:defRPr/>
              </a:pPr>
              <a:t>‹Nr.›</a:t>
            </a:fld>
            <a:endParaRPr lang="es-ES" dirty="0"/>
          </a:p>
        </p:txBody>
      </p:sp>
    </p:spTree>
    <p:extLst>
      <p:ext uri="{BB962C8B-B14F-4D97-AF65-F5344CB8AC3E}">
        <p14:creationId xmlns:p14="http://schemas.microsoft.com/office/powerpoint/2010/main" val="61059060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6"/>
          <p:cNvSpPr>
            <a:spLocks noGrp="1" noChangeArrowheads="1"/>
          </p:cNvSpPr>
          <p:nvPr>
            <p:ph type="sldNum" sz="quarter" idx="10"/>
          </p:nvPr>
        </p:nvSpPr>
        <p:spPr/>
        <p:txBody>
          <a:bodyPr/>
          <a:lstStyle>
            <a:lvl1pPr>
              <a:defRPr>
                <a:latin typeface="Trebuchet MS" pitchFamily="34" charset="0"/>
              </a:defRPr>
            </a:lvl1pPr>
          </a:lstStyle>
          <a:p>
            <a:pPr>
              <a:defRPr/>
            </a:pPr>
            <a:fld id="{FF0FC3B3-60FB-4226-A30B-8C95EC7E81AA}" type="slidenum">
              <a:rPr lang="es-ES"/>
              <a:pPr>
                <a:defRPr/>
              </a:pPr>
              <a:t>‹Nr.›</a:t>
            </a:fld>
            <a:endParaRPr lang="es-ES" dirty="0"/>
          </a:p>
        </p:txBody>
      </p:sp>
    </p:spTree>
    <p:extLst>
      <p:ext uri="{BB962C8B-B14F-4D97-AF65-F5344CB8AC3E}">
        <p14:creationId xmlns:p14="http://schemas.microsoft.com/office/powerpoint/2010/main" val="288141164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defRPr>
                <a:latin typeface="Trebuchet MS" pitchFamily="34" charset="0"/>
              </a:defRPr>
            </a:lvl1pPr>
          </a:lstStyle>
          <a:p>
            <a:pPr>
              <a:defRPr/>
            </a:pPr>
            <a:fld id="{B1C7F018-797E-427D-8F60-D0594EA699FB}" type="slidenum">
              <a:rPr lang="es-ES"/>
              <a:pPr>
                <a:defRPr/>
              </a:pPr>
              <a:t>‹Nr.›</a:t>
            </a:fld>
            <a:endParaRPr lang="es-ES" dirty="0"/>
          </a:p>
        </p:txBody>
      </p:sp>
    </p:spTree>
    <p:extLst>
      <p:ext uri="{BB962C8B-B14F-4D97-AF65-F5344CB8AC3E}">
        <p14:creationId xmlns:p14="http://schemas.microsoft.com/office/powerpoint/2010/main" val="118581113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p:txBody>
          <a:bodyPr/>
          <a:lstStyle>
            <a:lvl1pPr>
              <a:defRPr>
                <a:latin typeface="Trebuchet MS" pitchFamily="34" charset="0"/>
              </a:defRPr>
            </a:lvl1pPr>
          </a:lstStyle>
          <a:p>
            <a:pPr>
              <a:defRPr/>
            </a:pPr>
            <a:fld id="{900D6817-1D39-4635-841E-C91CDE4C8F08}" type="slidenum">
              <a:rPr lang="es-ES"/>
              <a:pPr>
                <a:defRPr/>
              </a:pPr>
              <a:t>‹Nr.›</a:t>
            </a:fld>
            <a:endParaRPr lang="es-ES" dirty="0"/>
          </a:p>
        </p:txBody>
      </p:sp>
    </p:spTree>
    <p:extLst>
      <p:ext uri="{BB962C8B-B14F-4D97-AF65-F5344CB8AC3E}">
        <p14:creationId xmlns:p14="http://schemas.microsoft.com/office/powerpoint/2010/main" val="217297014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p:txBody>
          <a:bodyPr/>
          <a:lstStyle>
            <a:lvl1pPr>
              <a:defRPr>
                <a:latin typeface="Trebuchet MS" pitchFamily="34" charset="0"/>
              </a:defRPr>
            </a:lvl1pPr>
          </a:lstStyle>
          <a:p>
            <a:pPr>
              <a:defRPr/>
            </a:pPr>
            <a:fld id="{7606EB52-D187-4E7E-ADB8-7BE85B778F57}" type="slidenum">
              <a:rPr lang="es-ES"/>
              <a:pPr>
                <a:defRPr/>
              </a:pPr>
              <a:t>‹Nr.›</a:t>
            </a:fld>
            <a:endParaRPr lang="es-ES" dirty="0"/>
          </a:p>
        </p:txBody>
      </p:sp>
    </p:spTree>
    <p:extLst>
      <p:ext uri="{BB962C8B-B14F-4D97-AF65-F5344CB8AC3E}">
        <p14:creationId xmlns:p14="http://schemas.microsoft.com/office/powerpoint/2010/main" val="4206912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dirty="0" smtClean="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extLst>
      <p:ext uri="{BB962C8B-B14F-4D97-AF65-F5344CB8AC3E}">
        <p14:creationId xmlns:p14="http://schemas.microsoft.com/office/powerpoint/2010/main" val="128580919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p:txBody>
          <a:bodyPr/>
          <a:lstStyle>
            <a:lvl1pPr>
              <a:defRPr>
                <a:latin typeface="Trebuchet MS" pitchFamily="34" charset="0"/>
              </a:defRPr>
            </a:lvl1pPr>
          </a:lstStyle>
          <a:p>
            <a:pPr>
              <a:defRPr/>
            </a:pPr>
            <a:fld id="{D324C36A-0066-43C1-813E-223883BADBBE}" type="slidenum">
              <a:rPr lang="es-ES"/>
              <a:pPr>
                <a:defRPr/>
              </a:pPr>
              <a:t>‹Nr.›</a:t>
            </a:fld>
            <a:endParaRPr lang="es-ES" dirty="0"/>
          </a:p>
        </p:txBody>
      </p:sp>
    </p:spTree>
    <p:extLst>
      <p:ext uri="{BB962C8B-B14F-4D97-AF65-F5344CB8AC3E}">
        <p14:creationId xmlns:p14="http://schemas.microsoft.com/office/powerpoint/2010/main" val="82256766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77025" y="73025"/>
            <a:ext cx="2071688" cy="6053138"/>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73025"/>
            <a:ext cx="6067425" cy="60531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p:txBody>
          <a:bodyPr/>
          <a:lstStyle>
            <a:lvl1pPr>
              <a:defRPr>
                <a:latin typeface="Trebuchet MS" pitchFamily="34" charset="0"/>
              </a:defRPr>
            </a:lvl1pPr>
          </a:lstStyle>
          <a:p>
            <a:pPr>
              <a:defRPr/>
            </a:pPr>
            <a:fld id="{B2F3F255-1E05-489E-ADF7-FD680946E0CD}" type="slidenum">
              <a:rPr lang="es-ES"/>
              <a:pPr>
                <a:defRPr/>
              </a:pPr>
              <a:t>‹Nr.›</a:t>
            </a:fld>
            <a:endParaRPr lang="es-ES" dirty="0"/>
          </a:p>
        </p:txBody>
      </p:sp>
    </p:spTree>
    <p:extLst>
      <p:ext uri="{BB962C8B-B14F-4D97-AF65-F5344CB8AC3E}">
        <p14:creationId xmlns:p14="http://schemas.microsoft.com/office/powerpoint/2010/main" val="159677412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AndTx" preserve="1">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519113" y="73025"/>
            <a:ext cx="8229600" cy="490538"/>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sldNum" sz="quarter" idx="10"/>
          </p:nvPr>
        </p:nvSpPr>
        <p:spPr/>
        <p:txBody>
          <a:bodyPr/>
          <a:lstStyle>
            <a:lvl1pPr>
              <a:defRPr>
                <a:latin typeface="Trebuchet MS" pitchFamily="34" charset="0"/>
              </a:defRPr>
            </a:lvl1pPr>
          </a:lstStyle>
          <a:p>
            <a:pPr>
              <a:defRPr/>
            </a:pPr>
            <a:fld id="{80817DE3-ECC1-4FFA-9BC3-8589F223036E}" type="slidenum">
              <a:rPr lang="es-ES"/>
              <a:pPr>
                <a:defRPr/>
              </a:pPr>
              <a:t>‹Nr.›</a:t>
            </a:fld>
            <a:endParaRPr lang="es-ES" dirty="0"/>
          </a:p>
        </p:txBody>
      </p:sp>
    </p:spTree>
    <p:extLst>
      <p:ext uri="{BB962C8B-B14F-4D97-AF65-F5344CB8AC3E}">
        <p14:creationId xmlns:p14="http://schemas.microsoft.com/office/powerpoint/2010/main" val="162370182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519113" y="73025"/>
            <a:ext cx="8229600" cy="490538"/>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600200"/>
            <a:ext cx="8229600" cy="4525963"/>
          </a:xfrm>
        </p:spPr>
        <p:txBody>
          <a:bodyPr/>
          <a:lstStyle/>
          <a:p>
            <a:pPr lvl="0"/>
            <a:endParaRPr lang="es-ES" noProof="0" dirty="0" smtClean="0"/>
          </a:p>
        </p:txBody>
      </p:sp>
      <p:sp>
        <p:nvSpPr>
          <p:cNvPr id="4" name="Rectangle 6"/>
          <p:cNvSpPr>
            <a:spLocks noGrp="1" noChangeArrowheads="1"/>
          </p:cNvSpPr>
          <p:nvPr>
            <p:ph type="sldNum" sz="quarter" idx="10"/>
          </p:nvPr>
        </p:nvSpPr>
        <p:spPr/>
        <p:txBody>
          <a:bodyPr/>
          <a:lstStyle>
            <a:lvl1pPr>
              <a:defRPr>
                <a:latin typeface="Trebuchet MS" pitchFamily="34" charset="0"/>
              </a:defRPr>
            </a:lvl1pPr>
          </a:lstStyle>
          <a:p>
            <a:pPr>
              <a:defRPr/>
            </a:pPr>
            <a:fld id="{E77ED121-A3A7-4AB2-AD5D-1C0D55C08872}" type="slidenum">
              <a:rPr lang="es-ES"/>
              <a:pPr>
                <a:defRPr/>
              </a:pPr>
              <a:t>‹Nr.›</a:t>
            </a:fld>
            <a:endParaRPr lang="es-ES" dirty="0"/>
          </a:p>
        </p:txBody>
      </p:sp>
    </p:spTree>
    <p:extLst>
      <p:ext uri="{BB962C8B-B14F-4D97-AF65-F5344CB8AC3E}">
        <p14:creationId xmlns:p14="http://schemas.microsoft.com/office/powerpoint/2010/main" val="279467218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6"/>
          <p:cNvSpPr>
            <a:spLocks noGrp="1" noChangeArrowheads="1"/>
          </p:cNvSpPr>
          <p:nvPr>
            <p:ph type="sldNum" sz="quarter" idx="10"/>
          </p:nvPr>
        </p:nvSpPr>
        <p:spPr/>
        <p:txBody>
          <a:bodyPr/>
          <a:lstStyle>
            <a:lvl1pPr>
              <a:defRPr>
                <a:latin typeface="Trebuchet MS" pitchFamily="34" charset="0"/>
              </a:defRPr>
            </a:lvl1pPr>
          </a:lstStyle>
          <a:p>
            <a:pPr>
              <a:defRPr/>
            </a:pPr>
            <a:fld id="{4D275EE2-45E1-40CB-B80B-224B7C91E566}" type="slidenum">
              <a:rPr lang="es-ES"/>
              <a:pPr>
                <a:defRPr/>
              </a:pPr>
              <a:t>‹Nr.›</a:t>
            </a:fld>
            <a:endParaRPr lang="es-ES" dirty="0"/>
          </a:p>
        </p:txBody>
      </p:sp>
    </p:spTree>
    <p:extLst>
      <p:ext uri="{BB962C8B-B14F-4D97-AF65-F5344CB8AC3E}">
        <p14:creationId xmlns:p14="http://schemas.microsoft.com/office/powerpoint/2010/main" val="397911191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p:txBody>
          <a:bodyPr/>
          <a:lstStyle>
            <a:lvl1pPr>
              <a:defRPr>
                <a:latin typeface="Trebuchet MS" pitchFamily="34" charset="0"/>
              </a:defRPr>
            </a:lvl1pPr>
          </a:lstStyle>
          <a:p>
            <a:pPr>
              <a:defRPr/>
            </a:pPr>
            <a:fld id="{AB415ACF-8954-40C2-887E-C9DA04CF93AD}" type="slidenum">
              <a:rPr lang="es-ES"/>
              <a:pPr>
                <a:defRPr/>
              </a:pPr>
              <a:t>‹Nr.›</a:t>
            </a:fld>
            <a:endParaRPr lang="es-ES" dirty="0"/>
          </a:p>
        </p:txBody>
      </p:sp>
    </p:spTree>
    <p:extLst>
      <p:ext uri="{BB962C8B-B14F-4D97-AF65-F5344CB8AC3E}">
        <p14:creationId xmlns:p14="http://schemas.microsoft.com/office/powerpoint/2010/main" val="284666992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sldNum" sz="quarter" idx="10"/>
          </p:nvPr>
        </p:nvSpPr>
        <p:spPr/>
        <p:txBody>
          <a:bodyPr/>
          <a:lstStyle>
            <a:lvl1pPr>
              <a:defRPr>
                <a:latin typeface="Trebuchet MS" pitchFamily="34" charset="0"/>
              </a:defRPr>
            </a:lvl1pPr>
          </a:lstStyle>
          <a:p>
            <a:pPr>
              <a:defRPr/>
            </a:pPr>
            <a:fld id="{DD47D21A-38AC-448E-A07F-5D778B41770E}" type="slidenum">
              <a:rPr lang="es-ES"/>
              <a:pPr>
                <a:defRPr/>
              </a:pPr>
              <a:t>‹Nr.›</a:t>
            </a:fld>
            <a:endParaRPr lang="es-ES" dirty="0"/>
          </a:p>
        </p:txBody>
      </p:sp>
    </p:spTree>
    <p:extLst>
      <p:ext uri="{BB962C8B-B14F-4D97-AF65-F5344CB8AC3E}">
        <p14:creationId xmlns:p14="http://schemas.microsoft.com/office/powerpoint/2010/main" val="132399297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sldNum" sz="quarter" idx="10"/>
          </p:nvPr>
        </p:nvSpPr>
        <p:spPr/>
        <p:txBody>
          <a:bodyPr/>
          <a:lstStyle>
            <a:lvl1pPr>
              <a:defRPr>
                <a:latin typeface="Trebuchet MS" pitchFamily="34" charset="0"/>
              </a:defRPr>
            </a:lvl1pPr>
          </a:lstStyle>
          <a:p>
            <a:pPr>
              <a:defRPr/>
            </a:pPr>
            <a:fld id="{E0952F83-97E5-401B-BBA5-6A4BEB9262D8}" type="slidenum">
              <a:rPr lang="es-ES"/>
              <a:pPr>
                <a:defRPr/>
              </a:pPr>
              <a:t>‹Nr.›</a:t>
            </a:fld>
            <a:endParaRPr lang="es-ES" dirty="0"/>
          </a:p>
        </p:txBody>
      </p:sp>
    </p:spTree>
    <p:extLst>
      <p:ext uri="{BB962C8B-B14F-4D97-AF65-F5344CB8AC3E}">
        <p14:creationId xmlns:p14="http://schemas.microsoft.com/office/powerpoint/2010/main" val="174464361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
          <p:cNvSpPr>
            <a:spLocks noGrp="1" noChangeArrowheads="1"/>
          </p:cNvSpPr>
          <p:nvPr>
            <p:ph type="sldNum" sz="quarter" idx="10"/>
          </p:nvPr>
        </p:nvSpPr>
        <p:spPr/>
        <p:txBody>
          <a:bodyPr/>
          <a:lstStyle>
            <a:lvl1pPr>
              <a:defRPr>
                <a:latin typeface="Trebuchet MS" pitchFamily="34" charset="0"/>
              </a:defRPr>
            </a:lvl1pPr>
          </a:lstStyle>
          <a:p>
            <a:pPr>
              <a:defRPr/>
            </a:pPr>
            <a:fld id="{515BB8C9-1F25-4D02-873C-905B0906363A}" type="slidenum">
              <a:rPr lang="es-ES"/>
              <a:pPr>
                <a:defRPr/>
              </a:pPr>
              <a:t>‹Nr.›</a:t>
            </a:fld>
            <a:endParaRPr lang="es-ES" dirty="0"/>
          </a:p>
        </p:txBody>
      </p:sp>
    </p:spTree>
    <p:extLst>
      <p:ext uri="{BB962C8B-B14F-4D97-AF65-F5344CB8AC3E}">
        <p14:creationId xmlns:p14="http://schemas.microsoft.com/office/powerpoint/2010/main" val="227293718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6"/>
          <p:cNvSpPr>
            <a:spLocks noGrp="1" noChangeArrowheads="1"/>
          </p:cNvSpPr>
          <p:nvPr>
            <p:ph type="sldNum" sz="quarter" idx="10"/>
          </p:nvPr>
        </p:nvSpPr>
        <p:spPr/>
        <p:txBody>
          <a:bodyPr/>
          <a:lstStyle>
            <a:lvl1pPr>
              <a:defRPr>
                <a:latin typeface="Trebuchet MS" pitchFamily="34" charset="0"/>
              </a:defRPr>
            </a:lvl1pPr>
          </a:lstStyle>
          <a:p>
            <a:pPr>
              <a:defRPr/>
            </a:pPr>
            <a:fld id="{FF0FC3B3-60FB-4226-A30B-8C95EC7E81AA}" type="slidenum">
              <a:rPr lang="es-ES"/>
              <a:pPr>
                <a:defRPr/>
              </a:pPr>
              <a:t>‹Nr.›</a:t>
            </a:fld>
            <a:endParaRPr lang="es-ES" dirty="0"/>
          </a:p>
        </p:txBody>
      </p:sp>
    </p:spTree>
    <p:extLst>
      <p:ext uri="{BB962C8B-B14F-4D97-AF65-F5344CB8AC3E}">
        <p14:creationId xmlns:p14="http://schemas.microsoft.com/office/powerpoint/2010/main" val="5004291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7.xml"/><Relationship Id="rId12" Type="http://schemas.openxmlformats.org/officeDocument/2006/relationships/slideLayout" Target="../slideLayouts/slideLayout118.xml"/><Relationship Id="rId13" Type="http://schemas.openxmlformats.org/officeDocument/2006/relationships/slideLayout" Target="../slideLayouts/slideLayout119.xml"/><Relationship Id="rId14" Type="http://schemas.openxmlformats.org/officeDocument/2006/relationships/theme" Target="../theme/theme10.xml"/><Relationship Id="rId15" Type="http://schemas.openxmlformats.org/officeDocument/2006/relationships/image" Target="../media/image3.jpeg"/><Relationship Id="rId16" Type="http://schemas.openxmlformats.org/officeDocument/2006/relationships/image" Target="../media/image4.jpeg"/><Relationship Id="rId17" Type="http://schemas.openxmlformats.org/officeDocument/2006/relationships/slide" Target="../slides/slide2.xml"/><Relationship Id="rId1" Type="http://schemas.openxmlformats.org/officeDocument/2006/relationships/slideLayout" Target="../slideLayouts/slideLayout107.xml"/><Relationship Id="rId2" Type="http://schemas.openxmlformats.org/officeDocument/2006/relationships/slideLayout" Target="../slideLayouts/slideLayout108.xml"/><Relationship Id="rId3" Type="http://schemas.openxmlformats.org/officeDocument/2006/relationships/slideLayout" Target="../slideLayouts/slideLayout109.xml"/><Relationship Id="rId4" Type="http://schemas.openxmlformats.org/officeDocument/2006/relationships/slideLayout" Target="../slideLayouts/slideLayout110.xml"/><Relationship Id="rId5" Type="http://schemas.openxmlformats.org/officeDocument/2006/relationships/slideLayout" Target="../slideLayouts/slideLayout111.xml"/><Relationship Id="rId6" Type="http://schemas.openxmlformats.org/officeDocument/2006/relationships/slideLayout" Target="../slideLayouts/slideLayout112.xml"/><Relationship Id="rId7" Type="http://schemas.openxmlformats.org/officeDocument/2006/relationships/slideLayout" Target="../slideLayouts/slideLayout113.xml"/><Relationship Id="rId8" Type="http://schemas.openxmlformats.org/officeDocument/2006/relationships/slideLayout" Target="../slideLayouts/slideLayout114.xml"/><Relationship Id="rId9" Type="http://schemas.openxmlformats.org/officeDocument/2006/relationships/slideLayout" Target="../slideLayouts/slideLayout115.xml"/><Relationship Id="rId10" Type="http://schemas.openxmlformats.org/officeDocument/2006/relationships/slideLayout" Target="../slideLayouts/slideLayout116.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30.xml"/><Relationship Id="rId12" Type="http://schemas.openxmlformats.org/officeDocument/2006/relationships/slideLayout" Target="../slideLayouts/slideLayout131.xml"/><Relationship Id="rId13" Type="http://schemas.openxmlformats.org/officeDocument/2006/relationships/theme" Target="../theme/theme11.xml"/><Relationship Id="rId14" Type="http://schemas.openxmlformats.org/officeDocument/2006/relationships/image" Target="../media/image3.jpeg"/><Relationship Id="rId15" Type="http://schemas.openxmlformats.org/officeDocument/2006/relationships/image" Target="../media/image4.jpeg"/><Relationship Id="rId16" Type="http://schemas.openxmlformats.org/officeDocument/2006/relationships/slide" Target="../slides/slide2.xml"/><Relationship Id="rId17" Type="http://schemas.openxmlformats.org/officeDocument/2006/relationships/image" Target="../media/image5.png"/><Relationship Id="rId1" Type="http://schemas.openxmlformats.org/officeDocument/2006/relationships/slideLayout" Target="../slideLayouts/slideLayout120.xml"/><Relationship Id="rId2" Type="http://schemas.openxmlformats.org/officeDocument/2006/relationships/slideLayout" Target="../slideLayouts/slideLayout121.xml"/><Relationship Id="rId3" Type="http://schemas.openxmlformats.org/officeDocument/2006/relationships/slideLayout" Target="../slideLayouts/slideLayout122.xml"/><Relationship Id="rId4" Type="http://schemas.openxmlformats.org/officeDocument/2006/relationships/slideLayout" Target="../slideLayouts/slideLayout123.xml"/><Relationship Id="rId5" Type="http://schemas.openxmlformats.org/officeDocument/2006/relationships/slideLayout" Target="../slideLayouts/slideLayout124.xml"/><Relationship Id="rId6" Type="http://schemas.openxmlformats.org/officeDocument/2006/relationships/slideLayout" Target="../slideLayouts/slideLayout125.xml"/><Relationship Id="rId7" Type="http://schemas.openxmlformats.org/officeDocument/2006/relationships/slideLayout" Target="../slideLayouts/slideLayout126.xml"/><Relationship Id="rId8" Type="http://schemas.openxmlformats.org/officeDocument/2006/relationships/slideLayout" Target="../slideLayouts/slideLayout127.xml"/><Relationship Id="rId9" Type="http://schemas.openxmlformats.org/officeDocument/2006/relationships/slideLayout" Target="../slideLayouts/slideLayout128.xml"/><Relationship Id="rId10" Type="http://schemas.openxmlformats.org/officeDocument/2006/relationships/slideLayout" Target="../slideLayouts/slideLayout129.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42.xml"/><Relationship Id="rId12" Type="http://schemas.openxmlformats.org/officeDocument/2006/relationships/slideLayout" Target="../slideLayouts/slideLayout143.xml"/><Relationship Id="rId13" Type="http://schemas.openxmlformats.org/officeDocument/2006/relationships/slideLayout" Target="../slideLayouts/slideLayout144.xml"/><Relationship Id="rId14" Type="http://schemas.openxmlformats.org/officeDocument/2006/relationships/slideLayout" Target="../slideLayouts/slideLayout145.xml"/><Relationship Id="rId15" Type="http://schemas.openxmlformats.org/officeDocument/2006/relationships/slideLayout" Target="../slideLayouts/slideLayout146.xml"/><Relationship Id="rId16" Type="http://schemas.openxmlformats.org/officeDocument/2006/relationships/theme" Target="../theme/theme12.xml"/><Relationship Id="rId17" Type="http://schemas.openxmlformats.org/officeDocument/2006/relationships/image" Target="../media/image3.jpeg"/><Relationship Id="rId18" Type="http://schemas.openxmlformats.org/officeDocument/2006/relationships/image" Target="../media/image4.jpeg"/><Relationship Id="rId19" Type="http://schemas.openxmlformats.org/officeDocument/2006/relationships/slide" Target="../slides/slide14.xml"/><Relationship Id="rId1" Type="http://schemas.openxmlformats.org/officeDocument/2006/relationships/slideLayout" Target="../slideLayouts/slideLayout132.xml"/><Relationship Id="rId2" Type="http://schemas.openxmlformats.org/officeDocument/2006/relationships/slideLayout" Target="../slideLayouts/slideLayout133.xml"/><Relationship Id="rId3" Type="http://schemas.openxmlformats.org/officeDocument/2006/relationships/slideLayout" Target="../slideLayouts/slideLayout134.xml"/><Relationship Id="rId4" Type="http://schemas.openxmlformats.org/officeDocument/2006/relationships/slideLayout" Target="../slideLayouts/slideLayout135.xml"/><Relationship Id="rId5" Type="http://schemas.openxmlformats.org/officeDocument/2006/relationships/slideLayout" Target="../slideLayouts/slideLayout136.xml"/><Relationship Id="rId6" Type="http://schemas.openxmlformats.org/officeDocument/2006/relationships/slideLayout" Target="../slideLayouts/slideLayout137.xml"/><Relationship Id="rId7" Type="http://schemas.openxmlformats.org/officeDocument/2006/relationships/slideLayout" Target="../slideLayouts/slideLayout138.xml"/><Relationship Id="rId8" Type="http://schemas.openxmlformats.org/officeDocument/2006/relationships/slideLayout" Target="../slideLayouts/slideLayout139.xml"/><Relationship Id="rId9" Type="http://schemas.openxmlformats.org/officeDocument/2006/relationships/slideLayout" Target="../slideLayouts/slideLayout140.xml"/><Relationship Id="rId10" Type="http://schemas.openxmlformats.org/officeDocument/2006/relationships/slideLayout" Target="../slideLayouts/slideLayout141.xml"/></Relationships>
</file>

<file path=ppt/slideMasters/_rels/slideMaster13.xml.rels><?xml version="1.0" encoding="UTF-8" standalone="yes"?>
<Relationships xmlns="http://schemas.openxmlformats.org/package/2006/relationships"><Relationship Id="rId11" Type="http://schemas.openxmlformats.org/officeDocument/2006/relationships/slideLayout" Target="../slideLayouts/slideLayout157.xml"/><Relationship Id="rId12" Type="http://schemas.openxmlformats.org/officeDocument/2006/relationships/theme" Target="../theme/theme13.xml"/><Relationship Id="rId13" Type="http://schemas.openxmlformats.org/officeDocument/2006/relationships/image" Target="../media/image3.jpeg"/><Relationship Id="rId14" Type="http://schemas.openxmlformats.org/officeDocument/2006/relationships/image" Target="../media/image4.jpeg"/><Relationship Id="rId15" Type="http://schemas.openxmlformats.org/officeDocument/2006/relationships/slide" Target="../slides/slide2.xml"/><Relationship Id="rId16" Type="http://schemas.openxmlformats.org/officeDocument/2006/relationships/image" Target="../media/image5.png"/><Relationship Id="rId1" Type="http://schemas.openxmlformats.org/officeDocument/2006/relationships/slideLayout" Target="../slideLayouts/slideLayout147.xml"/><Relationship Id="rId2" Type="http://schemas.openxmlformats.org/officeDocument/2006/relationships/slideLayout" Target="../slideLayouts/slideLayout148.xml"/><Relationship Id="rId3" Type="http://schemas.openxmlformats.org/officeDocument/2006/relationships/slideLayout" Target="../slideLayouts/slideLayout149.xml"/><Relationship Id="rId4" Type="http://schemas.openxmlformats.org/officeDocument/2006/relationships/slideLayout" Target="../slideLayouts/slideLayout150.xml"/><Relationship Id="rId5" Type="http://schemas.openxmlformats.org/officeDocument/2006/relationships/slideLayout" Target="../slideLayouts/slideLayout151.xml"/><Relationship Id="rId6" Type="http://schemas.openxmlformats.org/officeDocument/2006/relationships/slideLayout" Target="../slideLayouts/slideLayout152.xml"/><Relationship Id="rId7" Type="http://schemas.openxmlformats.org/officeDocument/2006/relationships/slideLayout" Target="../slideLayouts/slideLayout153.xml"/><Relationship Id="rId8" Type="http://schemas.openxmlformats.org/officeDocument/2006/relationships/slideLayout" Target="../slideLayouts/slideLayout154.xml"/><Relationship Id="rId9" Type="http://schemas.openxmlformats.org/officeDocument/2006/relationships/slideLayout" Target="../slideLayouts/slideLayout155.xml"/><Relationship Id="rId10" Type="http://schemas.openxmlformats.org/officeDocument/2006/relationships/slideLayout" Target="../slideLayouts/slideLayout156.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2.jpe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slideLayout" Target="../slideLayouts/slideLayout35.xml"/><Relationship Id="rId14" Type="http://schemas.openxmlformats.org/officeDocument/2006/relationships/theme" Target="../theme/theme3.xml"/><Relationship Id="rId15" Type="http://schemas.openxmlformats.org/officeDocument/2006/relationships/image" Target="../media/image3.jpeg"/><Relationship Id="rId16" Type="http://schemas.openxmlformats.org/officeDocument/2006/relationships/image" Target="../media/image4.jpeg"/><Relationship Id="rId17" Type="http://schemas.openxmlformats.org/officeDocument/2006/relationships/slide" Target="../slides/slide2.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6.xml"/><Relationship Id="rId12" Type="http://schemas.openxmlformats.org/officeDocument/2006/relationships/theme" Target="../theme/theme4.xml"/><Relationship Id="rId13" Type="http://schemas.openxmlformats.org/officeDocument/2006/relationships/image" Target="../media/image3.jpeg"/><Relationship Id="rId14" Type="http://schemas.openxmlformats.org/officeDocument/2006/relationships/image" Target="../media/image4.jpeg"/><Relationship Id="rId15" Type="http://schemas.openxmlformats.org/officeDocument/2006/relationships/slide" Target="../slides/slide2.xml"/><Relationship Id="rId16" Type="http://schemas.openxmlformats.org/officeDocument/2006/relationships/image" Target="../media/image5.png"/><Relationship Id="rId1" Type="http://schemas.openxmlformats.org/officeDocument/2006/relationships/slideLayout" Target="../slideLayouts/slideLayout36.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7.xml"/><Relationship Id="rId12" Type="http://schemas.openxmlformats.org/officeDocument/2006/relationships/theme" Target="../theme/theme5.xml"/><Relationship Id="rId1" Type="http://schemas.openxmlformats.org/officeDocument/2006/relationships/slideLayout" Target="../slideLayouts/slideLayout47.xml"/><Relationship Id="rId2" Type="http://schemas.openxmlformats.org/officeDocument/2006/relationships/slideLayout" Target="../slideLayouts/slideLayout48.xml"/><Relationship Id="rId3" Type="http://schemas.openxmlformats.org/officeDocument/2006/relationships/slideLayout" Target="../slideLayouts/slideLayout49.xml"/><Relationship Id="rId4" Type="http://schemas.openxmlformats.org/officeDocument/2006/relationships/slideLayout" Target="../slideLayouts/slideLayout50.xml"/><Relationship Id="rId5" Type="http://schemas.openxmlformats.org/officeDocument/2006/relationships/slideLayout" Target="../slideLayouts/slideLayout51.xml"/><Relationship Id="rId6" Type="http://schemas.openxmlformats.org/officeDocument/2006/relationships/slideLayout" Target="../slideLayouts/slideLayout52.xml"/><Relationship Id="rId7" Type="http://schemas.openxmlformats.org/officeDocument/2006/relationships/slideLayout" Target="../slideLayouts/slideLayout53.xml"/><Relationship Id="rId8" Type="http://schemas.openxmlformats.org/officeDocument/2006/relationships/slideLayout" Target="../slideLayouts/slideLayout54.xml"/><Relationship Id="rId9" Type="http://schemas.openxmlformats.org/officeDocument/2006/relationships/slideLayout" Target="../slideLayouts/slideLayout55.xml"/><Relationship Id="rId10"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8.xml"/><Relationship Id="rId12" Type="http://schemas.openxmlformats.org/officeDocument/2006/relationships/slideLayout" Target="../slideLayouts/slideLayout69.xml"/><Relationship Id="rId13" Type="http://schemas.openxmlformats.org/officeDocument/2006/relationships/theme" Target="../theme/theme6.xml"/><Relationship Id="rId14" Type="http://schemas.openxmlformats.org/officeDocument/2006/relationships/image" Target="../media/image3.jpeg"/><Relationship Id="rId15" Type="http://schemas.openxmlformats.org/officeDocument/2006/relationships/image" Target="../media/image4.jpeg"/><Relationship Id="rId16" Type="http://schemas.openxmlformats.org/officeDocument/2006/relationships/slide" Target="../slides/slide4.xml"/><Relationship Id="rId1" Type="http://schemas.openxmlformats.org/officeDocument/2006/relationships/slideLayout" Target="../slideLayouts/slideLayout58.xml"/><Relationship Id="rId2" Type="http://schemas.openxmlformats.org/officeDocument/2006/relationships/slideLayout" Target="../slideLayouts/slideLayout59.xml"/><Relationship Id="rId3" Type="http://schemas.openxmlformats.org/officeDocument/2006/relationships/slideLayout" Target="../slideLayouts/slideLayout60.xml"/><Relationship Id="rId4" Type="http://schemas.openxmlformats.org/officeDocument/2006/relationships/slideLayout" Target="../slideLayouts/slideLayout61.xml"/><Relationship Id="rId5" Type="http://schemas.openxmlformats.org/officeDocument/2006/relationships/slideLayout" Target="../slideLayouts/slideLayout62.xml"/><Relationship Id="rId6" Type="http://schemas.openxmlformats.org/officeDocument/2006/relationships/slideLayout" Target="../slideLayouts/slideLayout63.xml"/><Relationship Id="rId7" Type="http://schemas.openxmlformats.org/officeDocument/2006/relationships/slideLayout" Target="../slideLayouts/slideLayout64.xml"/><Relationship Id="rId8" Type="http://schemas.openxmlformats.org/officeDocument/2006/relationships/slideLayout" Target="../slideLayouts/slideLayout65.xml"/><Relationship Id="rId9" Type="http://schemas.openxmlformats.org/officeDocument/2006/relationships/slideLayout" Target="../slideLayouts/slideLayout66.xml"/><Relationship Id="rId10" Type="http://schemas.openxmlformats.org/officeDocument/2006/relationships/slideLayout" Target="../slideLayouts/slideLayout67.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80.xml"/><Relationship Id="rId12" Type="http://schemas.openxmlformats.org/officeDocument/2006/relationships/theme" Target="../theme/theme7.xml"/><Relationship Id="rId13" Type="http://schemas.openxmlformats.org/officeDocument/2006/relationships/image" Target="../media/image3.jpeg"/><Relationship Id="rId14" Type="http://schemas.openxmlformats.org/officeDocument/2006/relationships/image" Target="../media/image6.jpeg"/><Relationship Id="rId15" Type="http://schemas.openxmlformats.org/officeDocument/2006/relationships/image" Target="../media/image5.png"/><Relationship Id="rId1" Type="http://schemas.openxmlformats.org/officeDocument/2006/relationships/slideLayout" Target="../slideLayouts/slideLayout70.xml"/><Relationship Id="rId2" Type="http://schemas.openxmlformats.org/officeDocument/2006/relationships/slideLayout" Target="../slideLayouts/slideLayout71.xml"/><Relationship Id="rId3" Type="http://schemas.openxmlformats.org/officeDocument/2006/relationships/slideLayout" Target="../slideLayouts/slideLayout72.xml"/><Relationship Id="rId4" Type="http://schemas.openxmlformats.org/officeDocument/2006/relationships/slideLayout" Target="../slideLayouts/slideLayout73.xml"/><Relationship Id="rId5" Type="http://schemas.openxmlformats.org/officeDocument/2006/relationships/slideLayout" Target="../slideLayouts/slideLayout74.xml"/><Relationship Id="rId6" Type="http://schemas.openxmlformats.org/officeDocument/2006/relationships/slideLayout" Target="../slideLayouts/slideLayout75.xml"/><Relationship Id="rId7" Type="http://schemas.openxmlformats.org/officeDocument/2006/relationships/slideLayout" Target="../slideLayouts/slideLayout76.xml"/><Relationship Id="rId8" Type="http://schemas.openxmlformats.org/officeDocument/2006/relationships/slideLayout" Target="../slideLayouts/slideLayout77.xml"/><Relationship Id="rId9" Type="http://schemas.openxmlformats.org/officeDocument/2006/relationships/slideLayout" Target="../slideLayouts/slideLayout78.xml"/><Relationship Id="rId10" Type="http://schemas.openxmlformats.org/officeDocument/2006/relationships/slideLayout" Target="../slideLayouts/slideLayout79.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91.xml"/><Relationship Id="rId12" Type="http://schemas.openxmlformats.org/officeDocument/2006/relationships/slideLayout" Target="../slideLayouts/slideLayout92.xml"/><Relationship Id="rId13" Type="http://schemas.openxmlformats.org/officeDocument/2006/relationships/slideLayout" Target="../slideLayouts/slideLayout93.xml"/><Relationship Id="rId14" Type="http://schemas.openxmlformats.org/officeDocument/2006/relationships/theme" Target="../theme/theme8.xml"/><Relationship Id="rId15" Type="http://schemas.openxmlformats.org/officeDocument/2006/relationships/image" Target="../media/image3.jpeg"/><Relationship Id="rId16" Type="http://schemas.openxmlformats.org/officeDocument/2006/relationships/image" Target="../media/image4.jpeg"/><Relationship Id="rId17" Type="http://schemas.openxmlformats.org/officeDocument/2006/relationships/slide" Target="../slides/slide2.xml"/><Relationship Id="rId1" Type="http://schemas.openxmlformats.org/officeDocument/2006/relationships/slideLayout" Target="../slideLayouts/slideLayout81.xml"/><Relationship Id="rId2" Type="http://schemas.openxmlformats.org/officeDocument/2006/relationships/slideLayout" Target="../slideLayouts/slideLayout82.xml"/><Relationship Id="rId3" Type="http://schemas.openxmlformats.org/officeDocument/2006/relationships/slideLayout" Target="../slideLayouts/slideLayout83.xml"/><Relationship Id="rId4" Type="http://schemas.openxmlformats.org/officeDocument/2006/relationships/slideLayout" Target="../slideLayouts/slideLayout84.xml"/><Relationship Id="rId5" Type="http://schemas.openxmlformats.org/officeDocument/2006/relationships/slideLayout" Target="../slideLayouts/slideLayout85.xml"/><Relationship Id="rId6" Type="http://schemas.openxmlformats.org/officeDocument/2006/relationships/slideLayout" Target="../slideLayouts/slideLayout86.xml"/><Relationship Id="rId7" Type="http://schemas.openxmlformats.org/officeDocument/2006/relationships/slideLayout" Target="../slideLayouts/slideLayout87.xml"/><Relationship Id="rId8" Type="http://schemas.openxmlformats.org/officeDocument/2006/relationships/slideLayout" Target="../slideLayouts/slideLayout88.xml"/><Relationship Id="rId9" Type="http://schemas.openxmlformats.org/officeDocument/2006/relationships/slideLayout" Target="../slideLayouts/slideLayout89.xml"/><Relationship Id="rId10" Type="http://schemas.openxmlformats.org/officeDocument/2006/relationships/slideLayout" Target="../slideLayouts/slideLayout90.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104.xml"/><Relationship Id="rId12" Type="http://schemas.openxmlformats.org/officeDocument/2006/relationships/slideLayout" Target="../slideLayouts/slideLayout105.xml"/><Relationship Id="rId13" Type="http://schemas.openxmlformats.org/officeDocument/2006/relationships/slideLayout" Target="../slideLayouts/slideLayout106.xml"/><Relationship Id="rId14" Type="http://schemas.openxmlformats.org/officeDocument/2006/relationships/theme" Target="../theme/theme9.xml"/><Relationship Id="rId15" Type="http://schemas.openxmlformats.org/officeDocument/2006/relationships/image" Target="../media/image3.jpeg"/><Relationship Id="rId16" Type="http://schemas.openxmlformats.org/officeDocument/2006/relationships/image" Target="../media/image4.jpeg"/><Relationship Id="rId17" Type="http://schemas.openxmlformats.org/officeDocument/2006/relationships/slide" Target="../slides/slide2.xml"/><Relationship Id="rId1" Type="http://schemas.openxmlformats.org/officeDocument/2006/relationships/slideLayout" Target="../slideLayouts/slideLayout94.xml"/><Relationship Id="rId2" Type="http://schemas.openxmlformats.org/officeDocument/2006/relationships/slideLayout" Target="../slideLayouts/slideLayout95.xml"/><Relationship Id="rId3" Type="http://schemas.openxmlformats.org/officeDocument/2006/relationships/slideLayout" Target="../slideLayouts/slideLayout96.xml"/><Relationship Id="rId4" Type="http://schemas.openxmlformats.org/officeDocument/2006/relationships/slideLayout" Target="../slideLayouts/slideLayout97.xml"/><Relationship Id="rId5" Type="http://schemas.openxmlformats.org/officeDocument/2006/relationships/slideLayout" Target="../slideLayouts/slideLayout98.xml"/><Relationship Id="rId6" Type="http://schemas.openxmlformats.org/officeDocument/2006/relationships/slideLayout" Target="../slideLayouts/slideLayout99.xml"/><Relationship Id="rId7" Type="http://schemas.openxmlformats.org/officeDocument/2006/relationships/slideLayout" Target="../slideLayouts/slideLayout100.xml"/><Relationship Id="rId8" Type="http://schemas.openxmlformats.org/officeDocument/2006/relationships/slideLayout" Target="../slideLayouts/slideLayout101.xml"/><Relationship Id="rId9" Type="http://schemas.openxmlformats.org/officeDocument/2006/relationships/slideLayout" Target="../slideLayouts/slideLayout102.xml"/><Relationship Id="rId10" Type="http://schemas.openxmlformats.org/officeDocument/2006/relationships/slideLayout" Target="../slideLayouts/slideLayout10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diapo_carátula_esp"/>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0638" y="-7938"/>
            <a:ext cx="9140825" cy="6854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409" r:id="rId1"/>
    <p:sldLayoutId id="2147485410" r:id="rId2"/>
    <p:sldLayoutId id="2147485411" r:id="rId3"/>
    <p:sldLayoutId id="2147485412" r:id="rId4"/>
    <p:sldLayoutId id="2147485413" r:id="rId5"/>
    <p:sldLayoutId id="2147485414" r:id="rId6"/>
    <p:sldLayoutId id="2147485415" r:id="rId7"/>
    <p:sldLayoutId id="2147485416" r:id="rId8"/>
    <p:sldLayoutId id="2147485417" r:id="rId9"/>
    <p:sldLayoutId id="2147485418" r:id="rId10"/>
    <p:sldLayoutId id="2147485419" r:id="rId11"/>
  </p:sldLayoutIdLst>
  <p:timing>
    <p:tnLst>
      <p:par>
        <p:cTn xmlns:p14="http://schemas.microsoft.com/office/powerpoint/2010/main" id="1" dur="indefinite" restart="never" nodeType="tmRoot"/>
      </p:par>
    </p:tnLst>
  </p:timing>
  <p:txStyles>
    <p:titleStyle>
      <a:lvl1pPr algn="r" rtl="0" eaLnBrk="0" fontAlgn="base" hangingPunct="0">
        <a:spcBef>
          <a:spcPct val="0"/>
        </a:spcBef>
        <a:spcAft>
          <a:spcPct val="0"/>
        </a:spcAft>
        <a:defRPr sz="1400" b="1">
          <a:solidFill>
            <a:schemeClr val="tx2"/>
          </a:solidFill>
          <a:latin typeface="+mj-lt"/>
          <a:ea typeface="+mj-ea"/>
          <a:cs typeface="+mj-cs"/>
        </a:defRPr>
      </a:lvl1pPr>
      <a:lvl2pPr algn="r" rtl="0" eaLnBrk="0" fontAlgn="base" hangingPunct="0">
        <a:spcBef>
          <a:spcPct val="0"/>
        </a:spcBef>
        <a:spcAft>
          <a:spcPct val="0"/>
        </a:spcAft>
        <a:defRPr sz="1400" b="1">
          <a:solidFill>
            <a:schemeClr val="tx2"/>
          </a:solidFill>
          <a:latin typeface="Trebuchet MS" pitchFamily="34" charset="0"/>
        </a:defRPr>
      </a:lvl2pPr>
      <a:lvl3pPr algn="r" rtl="0" eaLnBrk="0" fontAlgn="base" hangingPunct="0">
        <a:spcBef>
          <a:spcPct val="0"/>
        </a:spcBef>
        <a:spcAft>
          <a:spcPct val="0"/>
        </a:spcAft>
        <a:defRPr sz="1400" b="1">
          <a:solidFill>
            <a:schemeClr val="tx2"/>
          </a:solidFill>
          <a:latin typeface="Trebuchet MS" pitchFamily="34" charset="0"/>
        </a:defRPr>
      </a:lvl3pPr>
      <a:lvl4pPr algn="r" rtl="0" eaLnBrk="0" fontAlgn="base" hangingPunct="0">
        <a:spcBef>
          <a:spcPct val="0"/>
        </a:spcBef>
        <a:spcAft>
          <a:spcPct val="0"/>
        </a:spcAft>
        <a:defRPr sz="1400" b="1">
          <a:solidFill>
            <a:schemeClr val="tx2"/>
          </a:solidFill>
          <a:latin typeface="Trebuchet MS" pitchFamily="34" charset="0"/>
        </a:defRPr>
      </a:lvl4pPr>
      <a:lvl5pPr algn="r" rtl="0" eaLnBrk="0" fontAlgn="base" hangingPunct="0">
        <a:spcBef>
          <a:spcPct val="0"/>
        </a:spcBef>
        <a:spcAft>
          <a:spcPct val="0"/>
        </a:spcAft>
        <a:defRPr sz="1400" b="1">
          <a:solidFill>
            <a:schemeClr val="tx2"/>
          </a:solidFill>
          <a:latin typeface="Trebuchet MS" pitchFamily="34" charset="0"/>
        </a:defRPr>
      </a:lvl5pPr>
      <a:lvl6pPr marL="457200" algn="r" rtl="0" fontAlgn="base">
        <a:spcBef>
          <a:spcPct val="0"/>
        </a:spcBef>
        <a:spcAft>
          <a:spcPct val="0"/>
        </a:spcAft>
        <a:defRPr sz="1400" b="1">
          <a:solidFill>
            <a:schemeClr val="tx2"/>
          </a:solidFill>
          <a:latin typeface="Trebuchet MS" pitchFamily="34" charset="0"/>
        </a:defRPr>
      </a:lvl6pPr>
      <a:lvl7pPr marL="914400" algn="r" rtl="0" fontAlgn="base">
        <a:spcBef>
          <a:spcPct val="0"/>
        </a:spcBef>
        <a:spcAft>
          <a:spcPct val="0"/>
        </a:spcAft>
        <a:defRPr sz="1400" b="1">
          <a:solidFill>
            <a:schemeClr val="tx2"/>
          </a:solidFill>
          <a:latin typeface="Trebuchet MS" pitchFamily="34" charset="0"/>
        </a:defRPr>
      </a:lvl7pPr>
      <a:lvl8pPr marL="1371600" algn="r" rtl="0" fontAlgn="base">
        <a:spcBef>
          <a:spcPct val="0"/>
        </a:spcBef>
        <a:spcAft>
          <a:spcPct val="0"/>
        </a:spcAft>
        <a:defRPr sz="1400" b="1">
          <a:solidFill>
            <a:schemeClr val="tx2"/>
          </a:solidFill>
          <a:latin typeface="Trebuchet MS" pitchFamily="34" charset="0"/>
        </a:defRPr>
      </a:lvl8pPr>
      <a:lvl9pPr marL="1828800" algn="r" rtl="0" fontAlgn="base">
        <a:spcBef>
          <a:spcPct val="0"/>
        </a:spcBef>
        <a:spcAft>
          <a:spcPct val="0"/>
        </a:spcAft>
        <a:defRPr sz="1400" b="1">
          <a:solidFill>
            <a:schemeClr val="tx2"/>
          </a:solidFill>
          <a:latin typeface="Trebuchet MS" pitchFamily="34" charset="0"/>
        </a:defRPr>
      </a:lvl9pPr>
    </p:titleStyle>
    <p:bodyStyle>
      <a:lvl1pPr marL="342900" indent="-342900" algn="l" rtl="0" eaLnBrk="0" fontAlgn="base" hangingPunct="0">
        <a:spcBef>
          <a:spcPct val="20000"/>
        </a:spcBef>
        <a:spcAft>
          <a:spcPct val="0"/>
        </a:spcAft>
        <a:buClr>
          <a:srgbClr val="DE2A00"/>
        </a:buClr>
        <a:buFont typeface="Wingdings" pitchFamily="2" charset="2"/>
        <a:buChar char="q"/>
        <a:defRPr sz="1400" b="1">
          <a:solidFill>
            <a:schemeClr val="tx1"/>
          </a:solidFill>
          <a:latin typeface="+mn-lt"/>
          <a:ea typeface="+mn-ea"/>
          <a:cs typeface="+mn-cs"/>
        </a:defRPr>
      </a:lvl1pPr>
      <a:lvl2pPr marL="742950" indent="-285750" algn="l" rtl="0" eaLnBrk="0" fontAlgn="base" hangingPunct="0">
        <a:spcBef>
          <a:spcPct val="20000"/>
        </a:spcBef>
        <a:spcAft>
          <a:spcPct val="0"/>
        </a:spcAft>
        <a:buClr>
          <a:srgbClr val="DE2A00"/>
        </a:buClr>
        <a:buFont typeface="Wingdings" pitchFamily="2" charset="2"/>
        <a:buChar char="§"/>
        <a:defRPr sz="1400">
          <a:solidFill>
            <a:schemeClr val="tx1"/>
          </a:solidFill>
          <a:latin typeface="+mn-lt"/>
        </a:defRPr>
      </a:lvl2pPr>
      <a:lvl3pPr marL="11430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3pPr>
      <a:lvl4pPr marL="16002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4pPr>
      <a:lvl5pPr marL="20574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5pPr>
      <a:lvl6pPr marL="25146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6pPr>
      <a:lvl7pPr marL="29718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7pPr>
      <a:lvl8pPr marL="34290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8pPr>
      <a:lvl9pPr marL="38862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descr="diapo_separador_blanco"/>
          <p:cNvPicPr>
            <a:picLocks noChangeAspect="1" noChangeArrowheads="1"/>
          </p:cNvPicPr>
          <p:nvPr/>
        </p:nvPicPr>
        <p:blipFill>
          <a:blip r:embed="rId15" cstate="print"/>
          <a:srcRect l="6686" t="22719" r="63373" b="-46"/>
          <a:stretch>
            <a:fillRect/>
          </a:stretch>
        </p:blipFill>
        <p:spPr bwMode="auto">
          <a:xfrm>
            <a:off x="34925" y="792163"/>
            <a:ext cx="2736850" cy="5300662"/>
          </a:xfrm>
          <a:prstGeom prst="rect">
            <a:avLst/>
          </a:prstGeom>
          <a:noFill/>
          <a:ln w="9525">
            <a:noFill/>
            <a:miter lim="800000"/>
            <a:headEnd/>
            <a:tailEnd/>
          </a:ln>
        </p:spPr>
      </p:pic>
      <p:sp>
        <p:nvSpPr>
          <p:cNvPr id="5123" name="Rectangle 3"/>
          <p:cNvSpPr>
            <a:spLocks noGrp="1" noChangeArrowheads="1"/>
          </p:cNvSpPr>
          <p:nvPr>
            <p:ph type="title"/>
          </p:nvPr>
        </p:nvSpPr>
        <p:spPr bwMode="auto">
          <a:xfrm>
            <a:off x="457200" y="87313"/>
            <a:ext cx="8229600" cy="4905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a:t>
            </a:r>
          </a:p>
        </p:txBody>
      </p:sp>
      <p:sp>
        <p:nvSpPr>
          <p:cNvPr id="5124" name="Rectangle 4"/>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105925" name="Rectangle 5"/>
          <p:cNvSpPr>
            <a:spLocks noGrp="1" noChangeArrowheads="1"/>
          </p:cNvSpPr>
          <p:nvPr>
            <p:ph type="sldNum" sz="quarter" idx="4"/>
          </p:nvPr>
        </p:nvSpPr>
        <p:spPr bwMode="auto">
          <a:xfrm>
            <a:off x="3492500" y="6453188"/>
            <a:ext cx="1512888"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b="0"/>
            </a:lvl1pPr>
          </a:lstStyle>
          <a:p>
            <a:pPr>
              <a:defRPr/>
            </a:pPr>
            <a:fld id="{1E8C7EEC-22CA-4FF8-B3E0-0D33EDC8145A}" type="slidenum">
              <a:rPr lang="es-ES">
                <a:solidFill>
                  <a:srgbClr val="003300"/>
                </a:solidFill>
              </a:rPr>
              <a:pPr>
                <a:defRPr/>
              </a:pPr>
              <a:t>‹Nr.›</a:t>
            </a:fld>
            <a:endParaRPr lang="es-ES" dirty="0">
              <a:solidFill>
                <a:srgbClr val="003300"/>
              </a:solidFill>
            </a:endParaRPr>
          </a:p>
        </p:txBody>
      </p:sp>
      <p:sp>
        <p:nvSpPr>
          <p:cNvPr id="1105926" name="Line 6"/>
          <p:cNvSpPr>
            <a:spLocks noChangeShapeType="1"/>
          </p:cNvSpPr>
          <p:nvPr/>
        </p:nvSpPr>
        <p:spPr bwMode="auto">
          <a:xfrm>
            <a:off x="2627313" y="476250"/>
            <a:ext cx="6121400" cy="0"/>
          </a:xfrm>
          <a:prstGeom prst="line">
            <a:avLst/>
          </a:prstGeom>
          <a:noFill/>
          <a:ln w="12700">
            <a:solidFill>
              <a:srgbClr val="808080"/>
            </a:solidFill>
            <a:round/>
            <a:headEnd/>
            <a:tailEnd/>
          </a:ln>
          <a:effectLst/>
        </p:spPr>
        <p:txBody>
          <a:bodyPr/>
          <a:lstStyle/>
          <a:p>
            <a:pPr algn="ctr">
              <a:defRPr/>
            </a:pPr>
            <a:endParaRPr lang="es-ES" b="1" dirty="0">
              <a:solidFill>
                <a:srgbClr val="003300"/>
              </a:solidFill>
            </a:endParaRPr>
          </a:p>
        </p:txBody>
      </p:sp>
      <p:sp>
        <p:nvSpPr>
          <p:cNvPr id="1105927" name="Line 7"/>
          <p:cNvSpPr>
            <a:spLocks noChangeShapeType="1"/>
          </p:cNvSpPr>
          <p:nvPr/>
        </p:nvSpPr>
        <p:spPr bwMode="auto">
          <a:xfrm>
            <a:off x="2627313" y="6381750"/>
            <a:ext cx="6121400" cy="0"/>
          </a:xfrm>
          <a:prstGeom prst="line">
            <a:avLst/>
          </a:prstGeom>
          <a:noFill/>
          <a:ln w="12700">
            <a:solidFill>
              <a:srgbClr val="808080"/>
            </a:solidFill>
            <a:round/>
            <a:headEnd/>
            <a:tailEnd/>
          </a:ln>
          <a:effectLst/>
        </p:spPr>
        <p:txBody>
          <a:bodyPr/>
          <a:lstStyle/>
          <a:p>
            <a:pPr algn="ctr">
              <a:defRPr/>
            </a:pPr>
            <a:endParaRPr lang="es-ES" b="1" dirty="0">
              <a:solidFill>
                <a:srgbClr val="003300"/>
              </a:solidFill>
            </a:endParaRPr>
          </a:p>
        </p:txBody>
      </p:sp>
      <p:pic>
        <p:nvPicPr>
          <p:cNvPr id="5128" name="Picture 8" descr="indice"/>
          <p:cNvPicPr>
            <a:picLocks noChangeAspect="1" noChangeArrowheads="1"/>
          </p:cNvPicPr>
          <p:nvPr/>
        </p:nvPicPr>
        <p:blipFill>
          <a:blip r:embed="rId16" cstate="print"/>
          <a:srcRect/>
          <a:stretch>
            <a:fillRect/>
          </a:stretch>
        </p:blipFill>
        <p:spPr bwMode="auto">
          <a:xfrm>
            <a:off x="8499475" y="6399213"/>
            <a:ext cx="252413" cy="260350"/>
          </a:xfrm>
          <a:prstGeom prst="rect">
            <a:avLst/>
          </a:prstGeom>
          <a:noFill/>
          <a:ln w="9525">
            <a:noFill/>
            <a:miter lim="800000"/>
            <a:headEnd/>
            <a:tailEnd/>
          </a:ln>
        </p:spPr>
      </p:pic>
      <p:sp>
        <p:nvSpPr>
          <p:cNvPr id="1105929" name="Text Box 9"/>
          <p:cNvSpPr txBox="1">
            <a:spLocks noChangeArrowheads="1"/>
          </p:cNvSpPr>
          <p:nvPr/>
        </p:nvSpPr>
        <p:spPr bwMode="auto">
          <a:xfrm>
            <a:off x="8405813" y="6629400"/>
            <a:ext cx="431800" cy="184150"/>
          </a:xfrm>
          <a:prstGeom prst="rect">
            <a:avLst/>
          </a:prstGeom>
          <a:noFill/>
          <a:ln w="9525">
            <a:noFill/>
            <a:miter lim="800000"/>
            <a:headEnd/>
            <a:tailEnd/>
          </a:ln>
          <a:effectLst/>
        </p:spPr>
        <p:txBody>
          <a:bodyPr>
            <a:spAutoFit/>
          </a:bodyPr>
          <a:lstStyle/>
          <a:p>
            <a:pPr>
              <a:defRPr/>
            </a:pPr>
            <a:r>
              <a:rPr lang="es-ES" sz="600" u="sng" dirty="0">
                <a:solidFill>
                  <a:srgbClr val="B2B2B2"/>
                </a:solidFill>
                <a:latin typeface="Calibri" pitchFamily="34" charset="0"/>
              </a:rPr>
              <a:t>índice</a:t>
            </a:r>
          </a:p>
        </p:txBody>
      </p:sp>
      <p:sp>
        <p:nvSpPr>
          <p:cNvPr id="1105930" name="Rectangle 10">
            <a:hlinkClick r:id="rId17" action="ppaction://hlinksldjump"/>
          </p:cNvPr>
          <p:cNvSpPr>
            <a:spLocks noChangeArrowheads="1"/>
          </p:cNvSpPr>
          <p:nvPr/>
        </p:nvSpPr>
        <p:spPr bwMode="auto">
          <a:xfrm>
            <a:off x="8466138" y="6381750"/>
            <a:ext cx="358775" cy="476250"/>
          </a:xfrm>
          <a:prstGeom prst="rect">
            <a:avLst/>
          </a:prstGeom>
          <a:noFill/>
          <a:ln w="9525">
            <a:noFill/>
            <a:miter lim="800000"/>
            <a:headEnd/>
            <a:tailEnd/>
          </a:ln>
          <a:effectLst/>
        </p:spPr>
        <p:txBody>
          <a:bodyPr wrap="none" anchor="ctr"/>
          <a:lstStyle/>
          <a:p>
            <a:pPr algn="ctr">
              <a:defRPr/>
            </a:pPr>
            <a:endParaRPr lang="es-ES_tradnl" sz="1800" dirty="0">
              <a:solidFill>
                <a:srgbClr val="003300"/>
              </a:solidFill>
            </a:endParaRPr>
          </a:p>
        </p:txBody>
      </p:sp>
    </p:spTree>
    <p:extLst>
      <p:ext uri="{BB962C8B-B14F-4D97-AF65-F5344CB8AC3E}">
        <p14:creationId xmlns:p14="http://schemas.microsoft.com/office/powerpoint/2010/main" val="1103345981"/>
      </p:ext>
    </p:extLst>
  </p:cSld>
  <p:clrMap bg1="lt1" tx1="dk1" bg2="lt2" tx2="dk2" accent1="accent1" accent2="accent2" accent3="accent3" accent4="accent4" accent5="accent5" accent6="accent6" hlink="hlink" folHlink="folHlink"/>
  <p:sldLayoutIdLst>
    <p:sldLayoutId id="2147485611" r:id="rId1"/>
    <p:sldLayoutId id="2147485612" r:id="rId2"/>
    <p:sldLayoutId id="2147485613" r:id="rId3"/>
    <p:sldLayoutId id="2147485614" r:id="rId4"/>
    <p:sldLayoutId id="2147485615" r:id="rId5"/>
    <p:sldLayoutId id="2147485616" r:id="rId6"/>
    <p:sldLayoutId id="2147485617" r:id="rId7"/>
    <p:sldLayoutId id="2147485618" r:id="rId8"/>
    <p:sldLayoutId id="2147485619" r:id="rId9"/>
    <p:sldLayoutId id="2147485620" r:id="rId10"/>
    <p:sldLayoutId id="2147485621" r:id="rId11"/>
    <p:sldLayoutId id="2147485622" r:id="rId12"/>
    <p:sldLayoutId id="2147485623" r:id="rId13"/>
  </p:sldLayoutIdLst>
  <p:timing>
    <p:tnLst>
      <p:par>
        <p:cTn xmlns:p14="http://schemas.microsoft.com/office/powerpoint/2010/main" id="1" dur="indefinite" restart="never" nodeType="tmRoot"/>
      </p:par>
    </p:tnLst>
  </p:timing>
  <p:hf hdr="0" ftr="0" dt="0"/>
  <p:txStyles>
    <p:titleStyle>
      <a:lvl1pPr algn="r" rtl="0" eaLnBrk="0" fontAlgn="base" hangingPunct="0">
        <a:spcBef>
          <a:spcPct val="0"/>
        </a:spcBef>
        <a:spcAft>
          <a:spcPct val="0"/>
        </a:spcAft>
        <a:defRPr sz="1400" b="1">
          <a:solidFill>
            <a:schemeClr val="tx2"/>
          </a:solidFill>
          <a:latin typeface="Arial" charset="0"/>
          <a:ea typeface="+mj-ea"/>
          <a:cs typeface="+mj-cs"/>
        </a:defRPr>
      </a:lvl1pPr>
      <a:lvl2pPr algn="r" rtl="0" eaLnBrk="0" fontAlgn="base" hangingPunct="0">
        <a:spcBef>
          <a:spcPct val="0"/>
        </a:spcBef>
        <a:spcAft>
          <a:spcPct val="0"/>
        </a:spcAft>
        <a:defRPr sz="1400" b="1">
          <a:solidFill>
            <a:schemeClr val="tx2"/>
          </a:solidFill>
          <a:latin typeface="Arial" charset="0"/>
        </a:defRPr>
      </a:lvl2pPr>
      <a:lvl3pPr algn="r" rtl="0" eaLnBrk="0" fontAlgn="base" hangingPunct="0">
        <a:spcBef>
          <a:spcPct val="0"/>
        </a:spcBef>
        <a:spcAft>
          <a:spcPct val="0"/>
        </a:spcAft>
        <a:defRPr sz="1400" b="1">
          <a:solidFill>
            <a:schemeClr val="tx2"/>
          </a:solidFill>
          <a:latin typeface="Arial" charset="0"/>
        </a:defRPr>
      </a:lvl3pPr>
      <a:lvl4pPr algn="r" rtl="0" eaLnBrk="0" fontAlgn="base" hangingPunct="0">
        <a:spcBef>
          <a:spcPct val="0"/>
        </a:spcBef>
        <a:spcAft>
          <a:spcPct val="0"/>
        </a:spcAft>
        <a:defRPr sz="1400" b="1">
          <a:solidFill>
            <a:schemeClr val="tx2"/>
          </a:solidFill>
          <a:latin typeface="Arial" charset="0"/>
        </a:defRPr>
      </a:lvl4pPr>
      <a:lvl5pPr algn="r" rtl="0" eaLnBrk="0" fontAlgn="base" hangingPunct="0">
        <a:spcBef>
          <a:spcPct val="0"/>
        </a:spcBef>
        <a:spcAft>
          <a:spcPct val="0"/>
        </a:spcAft>
        <a:defRPr sz="1400" b="1">
          <a:solidFill>
            <a:schemeClr val="tx2"/>
          </a:solidFill>
          <a:latin typeface="Arial" charset="0"/>
        </a:defRPr>
      </a:lvl5pPr>
      <a:lvl6pPr marL="457200" algn="r" rtl="0" fontAlgn="base">
        <a:spcBef>
          <a:spcPct val="0"/>
        </a:spcBef>
        <a:spcAft>
          <a:spcPct val="0"/>
        </a:spcAft>
        <a:defRPr sz="1400" b="1">
          <a:solidFill>
            <a:schemeClr val="tx2"/>
          </a:solidFill>
          <a:latin typeface="Trebuchet MS" pitchFamily="34" charset="0"/>
        </a:defRPr>
      </a:lvl6pPr>
      <a:lvl7pPr marL="914400" algn="r" rtl="0" fontAlgn="base">
        <a:spcBef>
          <a:spcPct val="0"/>
        </a:spcBef>
        <a:spcAft>
          <a:spcPct val="0"/>
        </a:spcAft>
        <a:defRPr sz="1400" b="1">
          <a:solidFill>
            <a:schemeClr val="tx2"/>
          </a:solidFill>
          <a:latin typeface="Trebuchet MS" pitchFamily="34" charset="0"/>
        </a:defRPr>
      </a:lvl7pPr>
      <a:lvl8pPr marL="1371600" algn="r" rtl="0" fontAlgn="base">
        <a:spcBef>
          <a:spcPct val="0"/>
        </a:spcBef>
        <a:spcAft>
          <a:spcPct val="0"/>
        </a:spcAft>
        <a:defRPr sz="1400" b="1">
          <a:solidFill>
            <a:schemeClr val="tx2"/>
          </a:solidFill>
          <a:latin typeface="Trebuchet MS" pitchFamily="34" charset="0"/>
        </a:defRPr>
      </a:lvl8pPr>
      <a:lvl9pPr marL="1828800" algn="r" rtl="0" fontAlgn="base">
        <a:spcBef>
          <a:spcPct val="0"/>
        </a:spcBef>
        <a:spcAft>
          <a:spcPct val="0"/>
        </a:spcAft>
        <a:defRPr sz="1400" b="1">
          <a:solidFill>
            <a:schemeClr val="tx2"/>
          </a:solidFill>
          <a:latin typeface="Trebuchet MS" pitchFamily="34" charset="0"/>
        </a:defRPr>
      </a:lvl9pPr>
    </p:titleStyle>
    <p:bodyStyle>
      <a:lvl1pPr marL="342900" indent="-342900" algn="l" rtl="0" eaLnBrk="0" fontAlgn="base" hangingPunct="0">
        <a:spcBef>
          <a:spcPct val="20000"/>
        </a:spcBef>
        <a:spcAft>
          <a:spcPct val="0"/>
        </a:spcAft>
        <a:buClr>
          <a:srgbClr val="DE2A00"/>
        </a:buClr>
        <a:buFont typeface="Wingdings" pitchFamily="2" charset="2"/>
        <a:buChar char="q"/>
        <a:defRPr sz="1400" b="1">
          <a:solidFill>
            <a:schemeClr val="tx1"/>
          </a:solidFill>
          <a:latin typeface="Arial" charset="0"/>
          <a:ea typeface="+mn-ea"/>
          <a:cs typeface="+mn-cs"/>
        </a:defRPr>
      </a:lvl1pPr>
      <a:lvl2pPr marL="742950" indent="-285750" algn="l" rtl="0" eaLnBrk="0" fontAlgn="base" hangingPunct="0">
        <a:spcBef>
          <a:spcPct val="20000"/>
        </a:spcBef>
        <a:spcAft>
          <a:spcPct val="0"/>
        </a:spcAft>
        <a:buClr>
          <a:srgbClr val="DE2A00"/>
        </a:buClr>
        <a:buFont typeface="Wingdings" pitchFamily="2" charset="2"/>
        <a:buChar char="§"/>
        <a:defRPr sz="1400">
          <a:solidFill>
            <a:schemeClr val="tx1"/>
          </a:solidFill>
          <a:latin typeface="Arial" charset="0"/>
        </a:defRPr>
      </a:lvl2pPr>
      <a:lvl3pPr marL="11430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Arial" charset="0"/>
        </a:defRPr>
      </a:lvl3pPr>
      <a:lvl4pPr marL="16002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Arial" charset="0"/>
        </a:defRPr>
      </a:lvl4pPr>
      <a:lvl5pPr marL="20574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Arial" charset="0"/>
        </a:defRPr>
      </a:lvl5pPr>
      <a:lvl6pPr marL="25146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6pPr>
      <a:lvl7pPr marL="29718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7pPr>
      <a:lvl8pPr marL="34290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8pPr>
      <a:lvl9pPr marL="38862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429506" name="Picture 2" descr="diapo_separador_blanco"/>
          <p:cNvPicPr>
            <a:picLocks noChangeAspect="1" noChangeArrowheads="1"/>
          </p:cNvPicPr>
          <p:nvPr/>
        </p:nvPicPr>
        <p:blipFill>
          <a:blip r:embed="rId14" cstate="print"/>
          <a:srcRect l="6686" t="22719" r="63373" b="-46"/>
          <a:stretch>
            <a:fillRect/>
          </a:stretch>
        </p:blipFill>
        <p:spPr bwMode="auto">
          <a:xfrm>
            <a:off x="34925" y="792163"/>
            <a:ext cx="2736850" cy="5300662"/>
          </a:xfrm>
          <a:prstGeom prst="rect">
            <a:avLst/>
          </a:prstGeom>
          <a:noFill/>
          <a:ln w="9525">
            <a:noFill/>
            <a:miter lim="800000"/>
            <a:headEnd/>
            <a:tailEnd/>
          </a:ln>
        </p:spPr>
      </p:pic>
      <p:sp>
        <p:nvSpPr>
          <p:cNvPr id="1429507" name="Rectangle 3"/>
          <p:cNvSpPr>
            <a:spLocks noGrp="1" noChangeArrowheads="1"/>
          </p:cNvSpPr>
          <p:nvPr>
            <p:ph type="title"/>
          </p:nvPr>
        </p:nvSpPr>
        <p:spPr bwMode="auto">
          <a:xfrm>
            <a:off x="457200" y="44450"/>
            <a:ext cx="8229600" cy="4905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429508" name="Rectangle 4"/>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429509" name="Rectangle 5"/>
          <p:cNvSpPr>
            <a:spLocks noGrp="1" noChangeArrowheads="1"/>
          </p:cNvSpPr>
          <p:nvPr>
            <p:ph type="sldNum" sz="quarter" idx="4"/>
          </p:nvPr>
        </p:nvSpPr>
        <p:spPr bwMode="auto">
          <a:xfrm>
            <a:off x="3492500" y="6453188"/>
            <a:ext cx="1512888"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Frutiger Linotype" pitchFamily="34" charset="0"/>
              </a:defRPr>
            </a:lvl1pPr>
          </a:lstStyle>
          <a:p>
            <a:pPr algn="ctr"/>
            <a:fld id="{A192DB3F-1483-4420-9D6B-8BF3F8F236F0}" type="slidenum">
              <a:rPr lang="es-ES">
                <a:solidFill>
                  <a:srgbClr val="003300"/>
                </a:solidFill>
              </a:rPr>
              <a:pPr algn="ctr"/>
              <a:t>‹Nr.›</a:t>
            </a:fld>
            <a:endParaRPr lang="es-ES" dirty="0">
              <a:solidFill>
                <a:srgbClr val="003300"/>
              </a:solidFill>
            </a:endParaRPr>
          </a:p>
        </p:txBody>
      </p:sp>
      <p:sp>
        <p:nvSpPr>
          <p:cNvPr id="1429510" name="Line 6"/>
          <p:cNvSpPr>
            <a:spLocks noChangeShapeType="1"/>
          </p:cNvSpPr>
          <p:nvPr/>
        </p:nvSpPr>
        <p:spPr bwMode="auto">
          <a:xfrm>
            <a:off x="2627313" y="476250"/>
            <a:ext cx="6121400" cy="0"/>
          </a:xfrm>
          <a:prstGeom prst="line">
            <a:avLst/>
          </a:prstGeom>
          <a:noFill/>
          <a:ln w="12700">
            <a:solidFill>
              <a:srgbClr val="808080"/>
            </a:solidFill>
            <a:round/>
            <a:headEnd/>
            <a:tailEnd/>
          </a:ln>
          <a:effectLst/>
        </p:spPr>
        <p:txBody>
          <a:bodyPr/>
          <a:lstStyle/>
          <a:p>
            <a:pPr algn="ctr"/>
            <a:endParaRPr lang="es-ES" sz="1800" dirty="0">
              <a:solidFill>
                <a:srgbClr val="003300"/>
              </a:solidFill>
              <a:latin typeface="Arial" charset="0"/>
            </a:endParaRPr>
          </a:p>
        </p:txBody>
      </p:sp>
      <p:sp>
        <p:nvSpPr>
          <p:cNvPr id="1429511" name="Line 7"/>
          <p:cNvSpPr>
            <a:spLocks noChangeShapeType="1"/>
          </p:cNvSpPr>
          <p:nvPr/>
        </p:nvSpPr>
        <p:spPr bwMode="auto">
          <a:xfrm>
            <a:off x="2627313" y="6381750"/>
            <a:ext cx="6121400" cy="0"/>
          </a:xfrm>
          <a:prstGeom prst="line">
            <a:avLst/>
          </a:prstGeom>
          <a:noFill/>
          <a:ln w="12700">
            <a:solidFill>
              <a:srgbClr val="808080"/>
            </a:solidFill>
            <a:round/>
            <a:headEnd/>
            <a:tailEnd/>
          </a:ln>
          <a:effectLst/>
        </p:spPr>
        <p:txBody>
          <a:bodyPr/>
          <a:lstStyle/>
          <a:p>
            <a:pPr algn="ctr"/>
            <a:endParaRPr lang="es-ES" sz="1800" dirty="0">
              <a:solidFill>
                <a:srgbClr val="003300"/>
              </a:solidFill>
              <a:latin typeface="Arial" charset="0"/>
            </a:endParaRPr>
          </a:p>
        </p:txBody>
      </p:sp>
      <p:pic>
        <p:nvPicPr>
          <p:cNvPr id="1429512" name="Picture 8" descr="indice"/>
          <p:cNvPicPr>
            <a:picLocks noChangeAspect="1" noChangeArrowheads="1"/>
          </p:cNvPicPr>
          <p:nvPr/>
        </p:nvPicPr>
        <p:blipFill>
          <a:blip r:embed="rId15" cstate="print"/>
          <a:srcRect/>
          <a:stretch>
            <a:fillRect/>
          </a:stretch>
        </p:blipFill>
        <p:spPr bwMode="auto">
          <a:xfrm>
            <a:off x="8499475" y="6399213"/>
            <a:ext cx="252413" cy="260350"/>
          </a:xfrm>
          <a:prstGeom prst="rect">
            <a:avLst/>
          </a:prstGeom>
          <a:noFill/>
        </p:spPr>
      </p:pic>
      <p:sp>
        <p:nvSpPr>
          <p:cNvPr id="1429513" name="Text Box 9"/>
          <p:cNvSpPr txBox="1">
            <a:spLocks noChangeArrowheads="1"/>
          </p:cNvSpPr>
          <p:nvPr/>
        </p:nvSpPr>
        <p:spPr bwMode="auto">
          <a:xfrm>
            <a:off x="8405813" y="6629400"/>
            <a:ext cx="431800" cy="184150"/>
          </a:xfrm>
          <a:prstGeom prst="rect">
            <a:avLst/>
          </a:prstGeom>
          <a:noFill/>
          <a:ln w="9525">
            <a:noFill/>
            <a:miter lim="800000"/>
            <a:headEnd/>
            <a:tailEnd/>
          </a:ln>
          <a:effectLst/>
        </p:spPr>
        <p:txBody>
          <a:bodyPr>
            <a:spAutoFit/>
          </a:bodyPr>
          <a:lstStyle/>
          <a:p>
            <a:r>
              <a:rPr lang="es-ES" sz="600" u="sng" dirty="0">
                <a:solidFill>
                  <a:srgbClr val="B2B2B2"/>
                </a:solidFill>
                <a:latin typeface="Verdana" pitchFamily="34" charset="0"/>
              </a:rPr>
              <a:t>índice</a:t>
            </a:r>
          </a:p>
        </p:txBody>
      </p:sp>
      <p:sp>
        <p:nvSpPr>
          <p:cNvPr id="1429514" name="Rectangle 10">
            <a:hlinkClick r:id="rId16" action="ppaction://hlinksldjump"/>
          </p:cNvPr>
          <p:cNvSpPr>
            <a:spLocks noChangeArrowheads="1"/>
          </p:cNvSpPr>
          <p:nvPr/>
        </p:nvSpPr>
        <p:spPr bwMode="auto">
          <a:xfrm>
            <a:off x="8466138" y="6381750"/>
            <a:ext cx="358775" cy="476250"/>
          </a:xfrm>
          <a:prstGeom prst="rect">
            <a:avLst/>
          </a:prstGeom>
          <a:noFill/>
          <a:ln w="9525">
            <a:noFill/>
            <a:miter lim="800000"/>
            <a:headEnd/>
            <a:tailEnd/>
          </a:ln>
          <a:effectLst/>
        </p:spPr>
        <p:txBody>
          <a:bodyPr wrap="none" anchor="ctr"/>
          <a:lstStyle/>
          <a:p>
            <a:pPr algn="ctr"/>
            <a:endParaRPr lang="es-ES" sz="1800" dirty="0">
              <a:solidFill>
                <a:srgbClr val="003300"/>
              </a:solidFill>
              <a:latin typeface="Arial" charset="0"/>
            </a:endParaRPr>
          </a:p>
        </p:txBody>
      </p:sp>
      <p:pic>
        <p:nvPicPr>
          <p:cNvPr id="1429515" name="Picture 11"/>
          <p:cNvPicPr>
            <a:picLocks noChangeAspect="1" noChangeArrowheads="1"/>
          </p:cNvPicPr>
          <p:nvPr/>
        </p:nvPicPr>
        <p:blipFill>
          <a:blip r:embed="rId17" cstate="print"/>
          <a:srcRect/>
          <a:stretch>
            <a:fillRect/>
          </a:stretch>
        </p:blipFill>
        <p:spPr bwMode="auto">
          <a:xfrm>
            <a:off x="215900" y="115888"/>
            <a:ext cx="2052638" cy="488950"/>
          </a:xfrm>
          <a:prstGeom prst="rect">
            <a:avLst/>
          </a:prstGeom>
          <a:noFill/>
          <a:ln w="9525">
            <a:noFill/>
            <a:miter lim="800000"/>
            <a:headEnd/>
            <a:tailEnd/>
          </a:ln>
          <a:effectLst/>
        </p:spPr>
      </p:pic>
    </p:spTree>
    <p:extLst>
      <p:ext uri="{BB962C8B-B14F-4D97-AF65-F5344CB8AC3E}">
        <p14:creationId xmlns:p14="http://schemas.microsoft.com/office/powerpoint/2010/main" val="2843667132"/>
      </p:ext>
    </p:extLst>
  </p:cSld>
  <p:clrMap bg1="lt1" tx1="dk1" bg2="lt2" tx2="dk2" accent1="accent1" accent2="accent2" accent3="accent3" accent4="accent4" accent5="accent5" accent6="accent6" hlink="hlink" folHlink="folHlink"/>
  <p:sldLayoutIdLst>
    <p:sldLayoutId id="2147485638" r:id="rId1"/>
    <p:sldLayoutId id="2147485639" r:id="rId2"/>
    <p:sldLayoutId id="2147485640" r:id="rId3"/>
    <p:sldLayoutId id="2147485641" r:id="rId4"/>
    <p:sldLayoutId id="2147485642" r:id="rId5"/>
    <p:sldLayoutId id="2147485643" r:id="rId6"/>
    <p:sldLayoutId id="2147485644" r:id="rId7"/>
    <p:sldLayoutId id="2147485645" r:id="rId8"/>
    <p:sldLayoutId id="2147485646" r:id="rId9"/>
    <p:sldLayoutId id="2147485647" r:id="rId10"/>
    <p:sldLayoutId id="2147485648" r:id="rId11"/>
    <p:sldLayoutId id="2147485649" r:id="rId12"/>
  </p:sldLayoutIdLs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1429515"/>
                                        </p:tgtEl>
                                        <p:attrNameLst>
                                          <p:attrName>style.visibility</p:attrName>
                                        </p:attrNameLst>
                                      </p:cBhvr>
                                      <p:to>
                                        <p:strVal val="visible"/>
                                      </p:to>
                                    </p:set>
                                    <p:anim calcmode="lin" valueType="num">
                                      <p:cBhvr>
                                        <p:cTn id="7" dur="600" fill="hold"/>
                                        <p:tgtEl>
                                          <p:spTgt spid="1429515"/>
                                        </p:tgtEl>
                                        <p:attrNameLst>
                                          <p:attrName>ppt_w</p:attrName>
                                        </p:attrNameLst>
                                      </p:cBhvr>
                                      <p:tavLst>
                                        <p:tav tm="0">
                                          <p:val>
                                            <p:fltVal val="0"/>
                                          </p:val>
                                        </p:tav>
                                        <p:tav tm="100000">
                                          <p:val>
                                            <p:strVal val="#ppt_w"/>
                                          </p:val>
                                        </p:tav>
                                      </p:tavLst>
                                    </p:anim>
                                    <p:anim calcmode="lin" valueType="num">
                                      <p:cBhvr>
                                        <p:cTn id="8" dur="600" fill="hold"/>
                                        <p:tgtEl>
                                          <p:spTgt spid="1429515"/>
                                        </p:tgtEl>
                                        <p:attrNameLst>
                                          <p:attrName>ppt_h</p:attrName>
                                        </p:attrNameLst>
                                      </p:cBhvr>
                                      <p:tavLst>
                                        <p:tav tm="0">
                                          <p:val>
                                            <p:fltVal val="0"/>
                                          </p:val>
                                        </p:tav>
                                        <p:tav tm="100000">
                                          <p:val>
                                            <p:strVal val="#ppt_h"/>
                                          </p:val>
                                        </p:tav>
                                      </p:tavLst>
                                    </p:anim>
                                    <p:animEffect transition="in" filter="fade">
                                      <p:cBhvr>
                                        <p:cTn id="9" dur="600"/>
                                        <p:tgtEl>
                                          <p:spTgt spid="14295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ftr="0" dt="0"/>
  <p:txStyles>
    <p:titleStyle>
      <a:lvl1pPr algn="r" rtl="0" fontAlgn="base">
        <a:spcBef>
          <a:spcPct val="0"/>
        </a:spcBef>
        <a:spcAft>
          <a:spcPct val="0"/>
        </a:spcAft>
        <a:defRPr sz="1400" b="1">
          <a:solidFill>
            <a:schemeClr val="tx2"/>
          </a:solidFill>
          <a:latin typeface="+mj-lt"/>
          <a:ea typeface="+mj-ea"/>
          <a:cs typeface="+mj-cs"/>
        </a:defRPr>
      </a:lvl1pPr>
      <a:lvl2pPr algn="r" rtl="0" fontAlgn="base">
        <a:spcBef>
          <a:spcPct val="0"/>
        </a:spcBef>
        <a:spcAft>
          <a:spcPct val="0"/>
        </a:spcAft>
        <a:defRPr sz="1400" b="1">
          <a:solidFill>
            <a:schemeClr val="tx2"/>
          </a:solidFill>
          <a:latin typeface="Trebuchet MS" pitchFamily="34" charset="0"/>
        </a:defRPr>
      </a:lvl2pPr>
      <a:lvl3pPr algn="r" rtl="0" fontAlgn="base">
        <a:spcBef>
          <a:spcPct val="0"/>
        </a:spcBef>
        <a:spcAft>
          <a:spcPct val="0"/>
        </a:spcAft>
        <a:defRPr sz="1400" b="1">
          <a:solidFill>
            <a:schemeClr val="tx2"/>
          </a:solidFill>
          <a:latin typeface="Trebuchet MS" pitchFamily="34" charset="0"/>
        </a:defRPr>
      </a:lvl3pPr>
      <a:lvl4pPr algn="r" rtl="0" fontAlgn="base">
        <a:spcBef>
          <a:spcPct val="0"/>
        </a:spcBef>
        <a:spcAft>
          <a:spcPct val="0"/>
        </a:spcAft>
        <a:defRPr sz="1400" b="1">
          <a:solidFill>
            <a:schemeClr val="tx2"/>
          </a:solidFill>
          <a:latin typeface="Trebuchet MS" pitchFamily="34" charset="0"/>
        </a:defRPr>
      </a:lvl4pPr>
      <a:lvl5pPr algn="r" rtl="0" fontAlgn="base">
        <a:spcBef>
          <a:spcPct val="0"/>
        </a:spcBef>
        <a:spcAft>
          <a:spcPct val="0"/>
        </a:spcAft>
        <a:defRPr sz="1400" b="1">
          <a:solidFill>
            <a:schemeClr val="tx2"/>
          </a:solidFill>
          <a:latin typeface="Trebuchet MS" pitchFamily="34" charset="0"/>
        </a:defRPr>
      </a:lvl5pPr>
      <a:lvl6pPr marL="457200" algn="r" rtl="0" fontAlgn="base">
        <a:spcBef>
          <a:spcPct val="0"/>
        </a:spcBef>
        <a:spcAft>
          <a:spcPct val="0"/>
        </a:spcAft>
        <a:defRPr sz="1400" b="1">
          <a:solidFill>
            <a:schemeClr val="tx2"/>
          </a:solidFill>
          <a:latin typeface="Trebuchet MS" pitchFamily="34" charset="0"/>
        </a:defRPr>
      </a:lvl6pPr>
      <a:lvl7pPr marL="914400" algn="r" rtl="0" fontAlgn="base">
        <a:spcBef>
          <a:spcPct val="0"/>
        </a:spcBef>
        <a:spcAft>
          <a:spcPct val="0"/>
        </a:spcAft>
        <a:defRPr sz="1400" b="1">
          <a:solidFill>
            <a:schemeClr val="tx2"/>
          </a:solidFill>
          <a:latin typeface="Trebuchet MS" pitchFamily="34" charset="0"/>
        </a:defRPr>
      </a:lvl7pPr>
      <a:lvl8pPr marL="1371600" algn="r" rtl="0" fontAlgn="base">
        <a:spcBef>
          <a:spcPct val="0"/>
        </a:spcBef>
        <a:spcAft>
          <a:spcPct val="0"/>
        </a:spcAft>
        <a:defRPr sz="1400" b="1">
          <a:solidFill>
            <a:schemeClr val="tx2"/>
          </a:solidFill>
          <a:latin typeface="Trebuchet MS" pitchFamily="34" charset="0"/>
        </a:defRPr>
      </a:lvl8pPr>
      <a:lvl9pPr marL="1828800" algn="r" rtl="0" fontAlgn="base">
        <a:spcBef>
          <a:spcPct val="0"/>
        </a:spcBef>
        <a:spcAft>
          <a:spcPct val="0"/>
        </a:spcAft>
        <a:defRPr sz="1400" b="1">
          <a:solidFill>
            <a:schemeClr val="tx2"/>
          </a:solidFill>
          <a:latin typeface="Trebuchet MS" pitchFamily="34" charset="0"/>
        </a:defRPr>
      </a:lvl9pPr>
    </p:titleStyle>
    <p:bodyStyle>
      <a:lvl1pPr marL="342900" indent="-342900" algn="l" rtl="0" fontAlgn="base">
        <a:spcBef>
          <a:spcPct val="20000"/>
        </a:spcBef>
        <a:spcAft>
          <a:spcPct val="0"/>
        </a:spcAft>
        <a:buClr>
          <a:srgbClr val="DE2A00"/>
        </a:buClr>
        <a:buFont typeface="Wingdings" pitchFamily="2" charset="2"/>
        <a:buChar char="q"/>
        <a:defRPr sz="1400" b="1">
          <a:solidFill>
            <a:schemeClr val="tx1"/>
          </a:solidFill>
          <a:latin typeface="+mn-lt"/>
          <a:ea typeface="+mn-ea"/>
          <a:cs typeface="+mn-cs"/>
        </a:defRPr>
      </a:lvl1pPr>
      <a:lvl2pPr marL="742950" indent="-285750" algn="l" rtl="0" fontAlgn="base">
        <a:spcBef>
          <a:spcPct val="20000"/>
        </a:spcBef>
        <a:spcAft>
          <a:spcPct val="0"/>
        </a:spcAft>
        <a:buClr>
          <a:srgbClr val="DE2A00"/>
        </a:buClr>
        <a:buFont typeface="Wingdings" pitchFamily="2" charset="2"/>
        <a:buChar char="§"/>
        <a:defRPr sz="1400">
          <a:solidFill>
            <a:schemeClr val="tx1"/>
          </a:solidFill>
          <a:latin typeface="+mn-lt"/>
        </a:defRPr>
      </a:lvl2pPr>
      <a:lvl3pPr marL="11430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3pPr>
      <a:lvl4pPr marL="16002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4pPr>
      <a:lvl5pPr marL="20574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5pPr>
      <a:lvl6pPr marL="25146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6pPr>
      <a:lvl7pPr marL="29718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7pPr>
      <a:lvl8pPr marL="34290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8pPr>
      <a:lvl9pPr marL="38862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39" descr="diapo_separador_blanco"/>
          <p:cNvPicPr>
            <a:picLocks noChangeAspect="1" noChangeArrowheads="1"/>
          </p:cNvPicPr>
          <p:nvPr/>
        </p:nvPicPr>
        <p:blipFill>
          <a:blip r:embed="rId17" cstate="print">
            <a:extLst>
              <a:ext uri="{28A0092B-C50C-407E-A947-70E740481C1C}">
                <a14:useLocalDpi xmlns:a14="http://schemas.microsoft.com/office/drawing/2010/main" val="0"/>
              </a:ext>
            </a:extLst>
          </a:blip>
          <a:srcRect l="6686" t="22719" r="63373" b="-46"/>
          <a:stretch>
            <a:fillRect/>
          </a:stretch>
        </p:blipFill>
        <p:spPr bwMode="auto">
          <a:xfrm>
            <a:off x="34925" y="792163"/>
            <a:ext cx="2736850" cy="530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2"/>
          <p:cNvSpPr>
            <a:spLocks noGrp="1" noChangeArrowheads="1"/>
          </p:cNvSpPr>
          <p:nvPr>
            <p:ph type="title"/>
          </p:nvPr>
        </p:nvSpPr>
        <p:spPr bwMode="auto">
          <a:xfrm>
            <a:off x="457200" y="87313"/>
            <a:ext cx="82296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a:t>
            </a:r>
          </a:p>
        </p:txBody>
      </p:sp>
      <p:sp>
        <p:nvSpPr>
          <p:cNvPr id="3076"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30" name="Rectangle 6"/>
          <p:cNvSpPr>
            <a:spLocks noGrp="1" noChangeArrowheads="1"/>
          </p:cNvSpPr>
          <p:nvPr>
            <p:ph type="sldNum" sz="quarter" idx="4"/>
          </p:nvPr>
        </p:nvSpPr>
        <p:spPr bwMode="auto">
          <a:xfrm>
            <a:off x="3492500" y="6453188"/>
            <a:ext cx="1512888"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mn-lt"/>
              </a:defRPr>
            </a:lvl1pPr>
          </a:lstStyle>
          <a:p>
            <a:pPr algn="ctr">
              <a:defRPr/>
            </a:pPr>
            <a:fld id="{6E64ECF4-CAAF-4752-9D1F-B2A98BF63457}" type="slidenum">
              <a:rPr lang="es-ES">
                <a:solidFill>
                  <a:srgbClr val="003300"/>
                </a:solidFill>
              </a:rPr>
              <a:pPr algn="ctr">
                <a:defRPr/>
              </a:pPr>
              <a:t>‹Nr.›</a:t>
            </a:fld>
            <a:endParaRPr lang="es-ES" dirty="0">
              <a:solidFill>
                <a:srgbClr val="003300"/>
              </a:solidFill>
            </a:endParaRPr>
          </a:p>
        </p:txBody>
      </p:sp>
      <p:sp>
        <p:nvSpPr>
          <p:cNvPr id="1053" name="Line 29"/>
          <p:cNvSpPr>
            <a:spLocks noChangeShapeType="1"/>
          </p:cNvSpPr>
          <p:nvPr/>
        </p:nvSpPr>
        <p:spPr bwMode="auto">
          <a:xfrm>
            <a:off x="2627313" y="476250"/>
            <a:ext cx="6121400" cy="0"/>
          </a:xfrm>
          <a:prstGeom prst="line">
            <a:avLst/>
          </a:prstGeom>
          <a:noFill/>
          <a:ln w="12700">
            <a:solidFill>
              <a:srgbClr val="808080"/>
            </a:solidFill>
            <a:round/>
            <a:headEnd/>
            <a:tailEnd/>
          </a:ln>
          <a:effectLst/>
        </p:spPr>
        <p:txBody>
          <a:bodyPr/>
          <a:lstStyle/>
          <a:p>
            <a:pPr algn="ctr">
              <a:defRPr/>
            </a:pPr>
            <a:endParaRPr lang="es-ES_tradnl" sz="1800" dirty="0">
              <a:solidFill>
                <a:srgbClr val="003300"/>
              </a:solidFill>
              <a:latin typeface="Arial" charset="0"/>
            </a:endParaRPr>
          </a:p>
        </p:txBody>
      </p:sp>
      <p:sp>
        <p:nvSpPr>
          <p:cNvPr id="1054" name="Line 30"/>
          <p:cNvSpPr>
            <a:spLocks noChangeShapeType="1"/>
          </p:cNvSpPr>
          <p:nvPr/>
        </p:nvSpPr>
        <p:spPr bwMode="auto">
          <a:xfrm>
            <a:off x="2627313" y="6381750"/>
            <a:ext cx="6121400" cy="0"/>
          </a:xfrm>
          <a:prstGeom prst="line">
            <a:avLst/>
          </a:prstGeom>
          <a:noFill/>
          <a:ln w="12700">
            <a:solidFill>
              <a:srgbClr val="808080"/>
            </a:solidFill>
            <a:round/>
            <a:headEnd/>
            <a:tailEnd/>
          </a:ln>
          <a:effectLst/>
        </p:spPr>
        <p:txBody>
          <a:bodyPr/>
          <a:lstStyle/>
          <a:p>
            <a:pPr algn="ctr">
              <a:defRPr/>
            </a:pPr>
            <a:endParaRPr lang="es-ES_tradnl" sz="1800" dirty="0">
              <a:solidFill>
                <a:srgbClr val="003300"/>
              </a:solidFill>
              <a:latin typeface="Arial" charset="0"/>
            </a:endParaRPr>
          </a:p>
        </p:txBody>
      </p:sp>
      <p:pic>
        <p:nvPicPr>
          <p:cNvPr id="3080" name="Picture 37" descr="indice"/>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8499475" y="6399213"/>
            <a:ext cx="25241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2" name="Text Box 38"/>
          <p:cNvSpPr txBox="1">
            <a:spLocks noChangeArrowheads="1"/>
          </p:cNvSpPr>
          <p:nvPr/>
        </p:nvSpPr>
        <p:spPr bwMode="auto">
          <a:xfrm>
            <a:off x="8405813" y="6629400"/>
            <a:ext cx="431800" cy="184150"/>
          </a:xfrm>
          <a:prstGeom prst="rect">
            <a:avLst/>
          </a:prstGeom>
          <a:noFill/>
          <a:ln w="9525">
            <a:noFill/>
            <a:miter lim="800000"/>
            <a:headEnd/>
            <a:tailEnd/>
          </a:ln>
          <a:effectLst/>
        </p:spPr>
        <p:txBody>
          <a:bodyPr>
            <a:spAutoFit/>
          </a:bodyPr>
          <a:lstStyle/>
          <a:p>
            <a:pPr>
              <a:defRPr/>
            </a:pPr>
            <a:r>
              <a:rPr lang="es-ES" sz="600" u="sng" dirty="0">
                <a:solidFill>
                  <a:srgbClr val="B2B2B2"/>
                </a:solidFill>
                <a:latin typeface="Verdana" pitchFamily="34" charset="0"/>
              </a:rPr>
              <a:t>índice</a:t>
            </a:r>
          </a:p>
        </p:txBody>
      </p:sp>
      <p:sp>
        <p:nvSpPr>
          <p:cNvPr id="1066" name="Rectangle 42">
            <a:hlinkClick r:id="rId19" action="ppaction://hlinksldjump"/>
          </p:cNvPr>
          <p:cNvSpPr>
            <a:spLocks noChangeArrowheads="1"/>
          </p:cNvSpPr>
          <p:nvPr/>
        </p:nvSpPr>
        <p:spPr bwMode="auto">
          <a:xfrm>
            <a:off x="8466138" y="6381750"/>
            <a:ext cx="358775" cy="476250"/>
          </a:xfrm>
          <a:prstGeom prst="rect">
            <a:avLst/>
          </a:prstGeom>
          <a:noFill/>
          <a:ln w="9525">
            <a:noFill/>
            <a:miter lim="800000"/>
            <a:headEnd/>
            <a:tailEnd/>
          </a:ln>
          <a:effectLst/>
        </p:spPr>
        <p:txBody>
          <a:bodyPr wrap="none" anchor="ctr"/>
          <a:lstStyle/>
          <a:p>
            <a:pPr algn="ctr">
              <a:defRPr/>
            </a:pPr>
            <a:endParaRPr lang="es-ES_tradnl" sz="1800" dirty="0">
              <a:solidFill>
                <a:srgbClr val="003300"/>
              </a:solidFill>
            </a:endParaRPr>
          </a:p>
        </p:txBody>
      </p:sp>
    </p:spTree>
    <p:extLst>
      <p:ext uri="{BB962C8B-B14F-4D97-AF65-F5344CB8AC3E}">
        <p14:creationId xmlns:p14="http://schemas.microsoft.com/office/powerpoint/2010/main" val="1011136922"/>
      </p:ext>
    </p:extLst>
  </p:cSld>
  <p:clrMap bg1="lt1" tx1="dk1" bg2="lt2" tx2="dk2" accent1="accent1" accent2="accent2" accent3="accent3" accent4="accent4" accent5="accent5" accent6="accent6" hlink="hlink" folHlink="folHlink"/>
  <p:sldLayoutIdLst>
    <p:sldLayoutId id="2147485651" r:id="rId1"/>
    <p:sldLayoutId id="2147485652" r:id="rId2"/>
    <p:sldLayoutId id="2147485653" r:id="rId3"/>
    <p:sldLayoutId id="2147485654" r:id="rId4"/>
    <p:sldLayoutId id="2147485655" r:id="rId5"/>
    <p:sldLayoutId id="2147485656" r:id="rId6"/>
    <p:sldLayoutId id="2147485657" r:id="rId7"/>
    <p:sldLayoutId id="2147485658" r:id="rId8"/>
    <p:sldLayoutId id="2147485659" r:id="rId9"/>
    <p:sldLayoutId id="2147485660" r:id="rId10"/>
    <p:sldLayoutId id="2147485661" r:id="rId11"/>
    <p:sldLayoutId id="2147485662" r:id="rId12"/>
    <p:sldLayoutId id="2147485663" r:id="rId13"/>
    <p:sldLayoutId id="2147485664" r:id="rId14"/>
    <p:sldLayoutId id="2147485665" r:id="rId15"/>
  </p:sldLayoutIdLst>
  <p:timing>
    <p:tnLst>
      <p:par>
        <p:cTn xmlns:p14="http://schemas.microsoft.com/office/powerpoint/2010/main" id="1" dur="indefinite" restart="never" nodeType="tmRoot"/>
      </p:par>
    </p:tnLst>
  </p:timing>
  <p:hf hdr="0" ftr="0" dt="0"/>
  <p:txStyles>
    <p:titleStyle>
      <a:lvl1pPr algn="r" rtl="0" eaLnBrk="0" fontAlgn="base" hangingPunct="0">
        <a:spcBef>
          <a:spcPct val="0"/>
        </a:spcBef>
        <a:spcAft>
          <a:spcPct val="0"/>
        </a:spcAft>
        <a:defRPr sz="1400" b="1">
          <a:solidFill>
            <a:schemeClr val="tx2"/>
          </a:solidFill>
          <a:latin typeface="+mj-lt"/>
          <a:ea typeface="+mj-ea"/>
          <a:cs typeface="+mj-cs"/>
        </a:defRPr>
      </a:lvl1pPr>
      <a:lvl2pPr algn="r" rtl="0" eaLnBrk="0" fontAlgn="base" hangingPunct="0">
        <a:spcBef>
          <a:spcPct val="0"/>
        </a:spcBef>
        <a:spcAft>
          <a:spcPct val="0"/>
        </a:spcAft>
        <a:defRPr sz="1400" b="1">
          <a:solidFill>
            <a:schemeClr val="tx2"/>
          </a:solidFill>
          <a:latin typeface="Trebuchet MS" pitchFamily="34" charset="0"/>
        </a:defRPr>
      </a:lvl2pPr>
      <a:lvl3pPr algn="r" rtl="0" eaLnBrk="0" fontAlgn="base" hangingPunct="0">
        <a:spcBef>
          <a:spcPct val="0"/>
        </a:spcBef>
        <a:spcAft>
          <a:spcPct val="0"/>
        </a:spcAft>
        <a:defRPr sz="1400" b="1">
          <a:solidFill>
            <a:schemeClr val="tx2"/>
          </a:solidFill>
          <a:latin typeface="Trebuchet MS" pitchFamily="34" charset="0"/>
        </a:defRPr>
      </a:lvl3pPr>
      <a:lvl4pPr algn="r" rtl="0" eaLnBrk="0" fontAlgn="base" hangingPunct="0">
        <a:spcBef>
          <a:spcPct val="0"/>
        </a:spcBef>
        <a:spcAft>
          <a:spcPct val="0"/>
        </a:spcAft>
        <a:defRPr sz="1400" b="1">
          <a:solidFill>
            <a:schemeClr val="tx2"/>
          </a:solidFill>
          <a:latin typeface="Trebuchet MS" pitchFamily="34" charset="0"/>
        </a:defRPr>
      </a:lvl4pPr>
      <a:lvl5pPr algn="r" rtl="0" eaLnBrk="0" fontAlgn="base" hangingPunct="0">
        <a:spcBef>
          <a:spcPct val="0"/>
        </a:spcBef>
        <a:spcAft>
          <a:spcPct val="0"/>
        </a:spcAft>
        <a:defRPr sz="1400" b="1">
          <a:solidFill>
            <a:schemeClr val="tx2"/>
          </a:solidFill>
          <a:latin typeface="Trebuchet MS" pitchFamily="34" charset="0"/>
        </a:defRPr>
      </a:lvl5pPr>
      <a:lvl6pPr marL="457200" algn="r" rtl="0" fontAlgn="base">
        <a:spcBef>
          <a:spcPct val="0"/>
        </a:spcBef>
        <a:spcAft>
          <a:spcPct val="0"/>
        </a:spcAft>
        <a:defRPr sz="1400" b="1">
          <a:solidFill>
            <a:schemeClr val="tx2"/>
          </a:solidFill>
          <a:latin typeface="Trebuchet MS" pitchFamily="34" charset="0"/>
        </a:defRPr>
      </a:lvl6pPr>
      <a:lvl7pPr marL="914400" algn="r" rtl="0" fontAlgn="base">
        <a:spcBef>
          <a:spcPct val="0"/>
        </a:spcBef>
        <a:spcAft>
          <a:spcPct val="0"/>
        </a:spcAft>
        <a:defRPr sz="1400" b="1">
          <a:solidFill>
            <a:schemeClr val="tx2"/>
          </a:solidFill>
          <a:latin typeface="Trebuchet MS" pitchFamily="34" charset="0"/>
        </a:defRPr>
      </a:lvl7pPr>
      <a:lvl8pPr marL="1371600" algn="r" rtl="0" fontAlgn="base">
        <a:spcBef>
          <a:spcPct val="0"/>
        </a:spcBef>
        <a:spcAft>
          <a:spcPct val="0"/>
        </a:spcAft>
        <a:defRPr sz="1400" b="1">
          <a:solidFill>
            <a:schemeClr val="tx2"/>
          </a:solidFill>
          <a:latin typeface="Trebuchet MS" pitchFamily="34" charset="0"/>
        </a:defRPr>
      </a:lvl8pPr>
      <a:lvl9pPr marL="1828800" algn="r" rtl="0" fontAlgn="base">
        <a:spcBef>
          <a:spcPct val="0"/>
        </a:spcBef>
        <a:spcAft>
          <a:spcPct val="0"/>
        </a:spcAft>
        <a:defRPr sz="1400" b="1">
          <a:solidFill>
            <a:schemeClr val="tx2"/>
          </a:solidFill>
          <a:latin typeface="Trebuchet MS" pitchFamily="34" charset="0"/>
        </a:defRPr>
      </a:lvl9pPr>
    </p:titleStyle>
    <p:bodyStyle>
      <a:lvl1pPr marL="342900" indent="-342900" algn="l" rtl="0" eaLnBrk="0" fontAlgn="base" hangingPunct="0">
        <a:spcBef>
          <a:spcPct val="20000"/>
        </a:spcBef>
        <a:spcAft>
          <a:spcPct val="0"/>
        </a:spcAft>
        <a:buClr>
          <a:srgbClr val="DE2A00"/>
        </a:buClr>
        <a:buFont typeface="Wingdings" pitchFamily="2" charset="2"/>
        <a:buChar char="q"/>
        <a:defRPr sz="1400" b="1">
          <a:solidFill>
            <a:schemeClr val="tx1"/>
          </a:solidFill>
          <a:latin typeface="+mn-lt"/>
          <a:ea typeface="+mn-ea"/>
          <a:cs typeface="+mn-cs"/>
        </a:defRPr>
      </a:lvl1pPr>
      <a:lvl2pPr marL="742950" indent="-285750" algn="l" rtl="0" eaLnBrk="0" fontAlgn="base" hangingPunct="0">
        <a:spcBef>
          <a:spcPct val="20000"/>
        </a:spcBef>
        <a:spcAft>
          <a:spcPct val="0"/>
        </a:spcAft>
        <a:buClr>
          <a:srgbClr val="DE2A00"/>
        </a:buClr>
        <a:buFont typeface="Wingdings" pitchFamily="2" charset="2"/>
        <a:buChar char="§"/>
        <a:defRPr sz="1400">
          <a:solidFill>
            <a:schemeClr val="tx1"/>
          </a:solidFill>
          <a:latin typeface="+mn-lt"/>
        </a:defRPr>
      </a:lvl2pPr>
      <a:lvl3pPr marL="11430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3pPr>
      <a:lvl4pPr marL="16002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4pPr>
      <a:lvl5pPr marL="20574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5pPr>
      <a:lvl6pPr marL="25146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6pPr>
      <a:lvl7pPr marL="29718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7pPr>
      <a:lvl8pPr marL="34290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8pPr>
      <a:lvl9pPr marL="38862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descr="diapo_separador_blanco"/>
          <p:cNvPicPr>
            <a:picLocks noChangeAspect="1" noChangeArrowheads="1"/>
          </p:cNvPicPr>
          <p:nvPr/>
        </p:nvPicPr>
        <p:blipFill>
          <a:blip r:embed="rId13">
            <a:extLst>
              <a:ext uri="{28A0092B-C50C-407E-A947-70E740481C1C}">
                <a14:useLocalDpi xmlns:a14="http://schemas.microsoft.com/office/drawing/2010/main" val="0"/>
              </a:ext>
            </a:extLst>
          </a:blip>
          <a:srcRect l="6686" t="22719" r="63373" b="-46"/>
          <a:stretch>
            <a:fillRect/>
          </a:stretch>
        </p:blipFill>
        <p:spPr bwMode="auto">
          <a:xfrm>
            <a:off x="34925" y="792163"/>
            <a:ext cx="2736850" cy="530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title"/>
          </p:nvPr>
        </p:nvSpPr>
        <p:spPr bwMode="auto">
          <a:xfrm>
            <a:off x="590550" y="44450"/>
            <a:ext cx="8229600"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a:t>
            </a:r>
          </a:p>
        </p:txBody>
      </p:sp>
      <p:sp>
        <p:nvSpPr>
          <p:cNvPr id="4100" name="Rectangle 4"/>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06597" name="Rectangle 5"/>
          <p:cNvSpPr>
            <a:spLocks noGrp="1" noChangeArrowheads="1"/>
          </p:cNvSpPr>
          <p:nvPr>
            <p:ph type="sldNum" sz="quarter" idx="4"/>
          </p:nvPr>
        </p:nvSpPr>
        <p:spPr bwMode="auto">
          <a:xfrm>
            <a:off x="3492500" y="6453188"/>
            <a:ext cx="1512888"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a:lvl1pPr>
          </a:lstStyle>
          <a:p>
            <a:pPr>
              <a:defRPr/>
            </a:pPr>
            <a:fld id="{AB7AED52-0B33-4432-9DD0-D3A812830380}" type="slidenum">
              <a:rPr lang="es-ES">
                <a:solidFill>
                  <a:srgbClr val="003300"/>
                </a:solidFill>
                <a:latin typeface="Trebuchet MS"/>
              </a:rPr>
              <a:pPr>
                <a:defRPr/>
              </a:pPr>
              <a:t>‹Nr.›</a:t>
            </a:fld>
            <a:endParaRPr lang="es-ES" dirty="0">
              <a:solidFill>
                <a:srgbClr val="003300"/>
              </a:solidFill>
              <a:latin typeface="Trebuchet MS"/>
            </a:endParaRPr>
          </a:p>
        </p:txBody>
      </p:sp>
      <p:sp>
        <p:nvSpPr>
          <p:cNvPr id="4102" name="Line 6"/>
          <p:cNvSpPr>
            <a:spLocks noChangeShapeType="1"/>
          </p:cNvSpPr>
          <p:nvPr/>
        </p:nvSpPr>
        <p:spPr bwMode="auto">
          <a:xfrm>
            <a:off x="2627313" y="476250"/>
            <a:ext cx="6121400" cy="0"/>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a:lstStyle/>
          <a:p>
            <a:endParaRPr lang="es-ES_tradnl" dirty="0">
              <a:solidFill>
                <a:srgbClr val="003300"/>
              </a:solidFill>
              <a:latin typeface="Trebuchet MS"/>
            </a:endParaRPr>
          </a:p>
        </p:txBody>
      </p:sp>
      <p:sp>
        <p:nvSpPr>
          <p:cNvPr id="4103" name="Line 7"/>
          <p:cNvSpPr>
            <a:spLocks noChangeShapeType="1"/>
          </p:cNvSpPr>
          <p:nvPr/>
        </p:nvSpPr>
        <p:spPr bwMode="auto">
          <a:xfrm>
            <a:off x="2627313" y="6381750"/>
            <a:ext cx="6121400" cy="0"/>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a:lstStyle/>
          <a:p>
            <a:endParaRPr lang="es-ES_tradnl" dirty="0">
              <a:solidFill>
                <a:srgbClr val="003300"/>
              </a:solidFill>
              <a:latin typeface="Trebuchet MS"/>
            </a:endParaRPr>
          </a:p>
        </p:txBody>
      </p:sp>
      <p:pic>
        <p:nvPicPr>
          <p:cNvPr id="4104" name="Picture 8" descr="indic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499475" y="6399213"/>
            <a:ext cx="25241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5" name="Text Box 9"/>
          <p:cNvSpPr txBox="1">
            <a:spLocks noChangeArrowheads="1"/>
          </p:cNvSpPr>
          <p:nvPr/>
        </p:nvSpPr>
        <p:spPr bwMode="auto">
          <a:xfrm>
            <a:off x="8405813" y="6629400"/>
            <a:ext cx="431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defRPr/>
            </a:pPr>
            <a:r>
              <a:rPr lang="es-ES" sz="600" u="sng" dirty="0" smtClean="0">
                <a:solidFill>
                  <a:srgbClr val="B2B2B2"/>
                </a:solidFill>
                <a:latin typeface="Verdana" pitchFamily="34" charset="0"/>
              </a:rPr>
              <a:t>índice</a:t>
            </a:r>
          </a:p>
        </p:txBody>
      </p:sp>
      <p:sp>
        <p:nvSpPr>
          <p:cNvPr id="4106" name="Rectangle 10">
            <a:hlinkClick r:id="rId15" action="ppaction://hlinksldjump"/>
          </p:cNvPr>
          <p:cNvSpPr>
            <a:spLocks noChangeArrowheads="1"/>
          </p:cNvSpPr>
          <p:nvPr/>
        </p:nvSpPr>
        <p:spPr bwMode="auto">
          <a:xfrm>
            <a:off x="8466138" y="6381750"/>
            <a:ext cx="35877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s-ES_tradnl" sz="1800" dirty="0">
              <a:solidFill>
                <a:srgbClr val="003300"/>
              </a:solidFill>
              <a:latin typeface="Trebuchet MS"/>
            </a:endParaRPr>
          </a:p>
        </p:txBody>
      </p:sp>
      <p:pic>
        <p:nvPicPr>
          <p:cNvPr id="1006603" name="Picture 1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15900" y="115888"/>
            <a:ext cx="20526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5892832"/>
      </p:ext>
    </p:extLst>
  </p:cSld>
  <p:clrMap bg1="lt1" tx1="dk1" bg2="lt2" tx2="dk2" accent1="accent1" accent2="accent2" accent3="accent3" accent4="accent4" accent5="accent5" accent6="accent6" hlink="hlink" folHlink="folHlink"/>
  <p:sldLayoutIdLst>
    <p:sldLayoutId id="2147485667" r:id="rId1"/>
    <p:sldLayoutId id="2147485668" r:id="rId2"/>
    <p:sldLayoutId id="2147485669" r:id="rId3"/>
    <p:sldLayoutId id="2147485670" r:id="rId4"/>
    <p:sldLayoutId id="2147485671" r:id="rId5"/>
    <p:sldLayoutId id="2147485672" r:id="rId6"/>
    <p:sldLayoutId id="2147485673" r:id="rId7"/>
    <p:sldLayoutId id="2147485674" r:id="rId8"/>
    <p:sldLayoutId id="2147485675" r:id="rId9"/>
    <p:sldLayoutId id="2147485676" r:id="rId10"/>
    <p:sldLayoutId id="2147485677" r:id="rId11"/>
  </p:sldLayoutIdLs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1006603"/>
                                        </p:tgtEl>
                                        <p:attrNameLst>
                                          <p:attrName>style.visibility</p:attrName>
                                        </p:attrNameLst>
                                      </p:cBhvr>
                                      <p:to>
                                        <p:strVal val="visible"/>
                                      </p:to>
                                    </p:set>
                                    <p:anim calcmode="lin" valueType="num">
                                      <p:cBhvr>
                                        <p:cTn id="7" dur="600" fill="hold"/>
                                        <p:tgtEl>
                                          <p:spTgt spid="1006603"/>
                                        </p:tgtEl>
                                        <p:attrNameLst>
                                          <p:attrName>ppt_w</p:attrName>
                                        </p:attrNameLst>
                                      </p:cBhvr>
                                      <p:tavLst>
                                        <p:tav tm="0">
                                          <p:val>
                                            <p:fltVal val="0"/>
                                          </p:val>
                                        </p:tav>
                                        <p:tav tm="100000">
                                          <p:val>
                                            <p:strVal val="#ppt_w"/>
                                          </p:val>
                                        </p:tav>
                                      </p:tavLst>
                                    </p:anim>
                                    <p:anim calcmode="lin" valueType="num">
                                      <p:cBhvr>
                                        <p:cTn id="8" dur="600" fill="hold"/>
                                        <p:tgtEl>
                                          <p:spTgt spid="1006603"/>
                                        </p:tgtEl>
                                        <p:attrNameLst>
                                          <p:attrName>ppt_h</p:attrName>
                                        </p:attrNameLst>
                                      </p:cBhvr>
                                      <p:tavLst>
                                        <p:tav tm="0">
                                          <p:val>
                                            <p:fltVal val="0"/>
                                          </p:val>
                                        </p:tav>
                                        <p:tav tm="100000">
                                          <p:val>
                                            <p:strVal val="#ppt_h"/>
                                          </p:val>
                                        </p:tav>
                                      </p:tavLst>
                                    </p:anim>
                                    <p:animEffect transition="in" filter="fade">
                                      <p:cBhvr>
                                        <p:cTn id="9" dur="600"/>
                                        <p:tgtEl>
                                          <p:spTgt spid="10066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ftr="0" dt="0"/>
  <p:txStyles>
    <p:titleStyle>
      <a:lvl1pPr algn="r" rtl="0" eaLnBrk="0" fontAlgn="base" hangingPunct="0">
        <a:spcBef>
          <a:spcPct val="0"/>
        </a:spcBef>
        <a:spcAft>
          <a:spcPct val="0"/>
        </a:spcAft>
        <a:defRPr sz="1400" b="1">
          <a:solidFill>
            <a:schemeClr val="tx2"/>
          </a:solidFill>
          <a:latin typeface="+mj-lt"/>
          <a:ea typeface="+mj-ea"/>
          <a:cs typeface="+mj-cs"/>
        </a:defRPr>
      </a:lvl1pPr>
      <a:lvl2pPr algn="r" rtl="0" eaLnBrk="0" fontAlgn="base" hangingPunct="0">
        <a:spcBef>
          <a:spcPct val="0"/>
        </a:spcBef>
        <a:spcAft>
          <a:spcPct val="0"/>
        </a:spcAft>
        <a:defRPr sz="1400" b="1">
          <a:solidFill>
            <a:schemeClr val="tx2"/>
          </a:solidFill>
          <a:latin typeface="Trebuchet MS" pitchFamily="34" charset="0"/>
        </a:defRPr>
      </a:lvl2pPr>
      <a:lvl3pPr algn="r" rtl="0" eaLnBrk="0" fontAlgn="base" hangingPunct="0">
        <a:spcBef>
          <a:spcPct val="0"/>
        </a:spcBef>
        <a:spcAft>
          <a:spcPct val="0"/>
        </a:spcAft>
        <a:defRPr sz="1400" b="1">
          <a:solidFill>
            <a:schemeClr val="tx2"/>
          </a:solidFill>
          <a:latin typeface="Trebuchet MS" pitchFamily="34" charset="0"/>
        </a:defRPr>
      </a:lvl3pPr>
      <a:lvl4pPr algn="r" rtl="0" eaLnBrk="0" fontAlgn="base" hangingPunct="0">
        <a:spcBef>
          <a:spcPct val="0"/>
        </a:spcBef>
        <a:spcAft>
          <a:spcPct val="0"/>
        </a:spcAft>
        <a:defRPr sz="1400" b="1">
          <a:solidFill>
            <a:schemeClr val="tx2"/>
          </a:solidFill>
          <a:latin typeface="Trebuchet MS" pitchFamily="34" charset="0"/>
        </a:defRPr>
      </a:lvl4pPr>
      <a:lvl5pPr algn="r" rtl="0" eaLnBrk="0" fontAlgn="base" hangingPunct="0">
        <a:spcBef>
          <a:spcPct val="0"/>
        </a:spcBef>
        <a:spcAft>
          <a:spcPct val="0"/>
        </a:spcAft>
        <a:defRPr sz="1400" b="1">
          <a:solidFill>
            <a:schemeClr val="tx2"/>
          </a:solidFill>
          <a:latin typeface="Trebuchet MS" pitchFamily="34" charset="0"/>
        </a:defRPr>
      </a:lvl5pPr>
      <a:lvl6pPr marL="457200" algn="r" rtl="0" fontAlgn="base">
        <a:spcBef>
          <a:spcPct val="0"/>
        </a:spcBef>
        <a:spcAft>
          <a:spcPct val="0"/>
        </a:spcAft>
        <a:defRPr sz="1400" b="1">
          <a:solidFill>
            <a:schemeClr val="tx2"/>
          </a:solidFill>
          <a:latin typeface="Trebuchet MS" pitchFamily="34" charset="0"/>
        </a:defRPr>
      </a:lvl6pPr>
      <a:lvl7pPr marL="914400" algn="r" rtl="0" fontAlgn="base">
        <a:spcBef>
          <a:spcPct val="0"/>
        </a:spcBef>
        <a:spcAft>
          <a:spcPct val="0"/>
        </a:spcAft>
        <a:defRPr sz="1400" b="1">
          <a:solidFill>
            <a:schemeClr val="tx2"/>
          </a:solidFill>
          <a:latin typeface="Trebuchet MS" pitchFamily="34" charset="0"/>
        </a:defRPr>
      </a:lvl7pPr>
      <a:lvl8pPr marL="1371600" algn="r" rtl="0" fontAlgn="base">
        <a:spcBef>
          <a:spcPct val="0"/>
        </a:spcBef>
        <a:spcAft>
          <a:spcPct val="0"/>
        </a:spcAft>
        <a:defRPr sz="1400" b="1">
          <a:solidFill>
            <a:schemeClr val="tx2"/>
          </a:solidFill>
          <a:latin typeface="Trebuchet MS" pitchFamily="34" charset="0"/>
        </a:defRPr>
      </a:lvl8pPr>
      <a:lvl9pPr marL="1828800" algn="r" rtl="0" fontAlgn="base">
        <a:spcBef>
          <a:spcPct val="0"/>
        </a:spcBef>
        <a:spcAft>
          <a:spcPct val="0"/>
        </a:spcAft>
        <a:defRPr sz="1400" b="1">
          <a:solidFill>
            <a:schemeClr val="tx2"/>
          </a:solidFill>
          <a:latin typeface="Trebuchet MS" pitchFamily="34" charset="0"/>
        </a:defRPr>
      </a:lvl9pPr>
    </p:titleStyle>
    <p:bodyStyle>
      <a:lvl1pPr marL="342900" indent="-342900" algn="l" rtl="0" eaLnBrk="0" fontAlgn="base" hangingPunct="0">
        <a:spcBef>
          <a:spcPct val="20000"/>
        </a:spcBef>
        <a:spcAft>
          <a:spcPct val="0"/>
        </a:spcAft>
        <a:buClr>
          <a:srgbClr val="DE2A00"/>
        </a:buClr>
        <a:buFont typeface="Wingdings" pitchFamily="2" charset="2"/>
        <a:buChar char="q"/>
        <a:defRPr sz="1400" b="1">
          <a:solidFill>
            <a:schemeClr val="tx1"/>
          </a:solidFill>
          <a:latin typeface="+mn-lt"/>
          <a:ea typeface="+mn-ea"/>
          <a:cs typeface="+mn-cs"/>
        </a:defRPr>
      </a:lvl1pPr>
      <a:lvl2pPr marL="742950" indent="-285750" algn="l" rtl="0" eaLnBrk="0" fontAlgn="base" hangingPunct="0">
        <a:spcBef>
          <a:spcPct val="20000"/>
        </a:spcBef>
        <a:spcAft>
          <a:spcPct val="0"/>
        </a:spcAft>
        <a:buClr>
          <a:srgbClr val="DE2A00"/>
        </a:buClr>
        <a:buFont typeface="Wingdings" pitchFamily="2" charset="2"/>
        <a:buChar char="§"/>
        <a:defRPr sz="1400">
          <a:solidFill>
            <a:schemeClr val="tx1"/>
          </a:solidFill>
          <a:latin typeface="+mn-lt"/>
        </a:defRPr>
      </a:lvl2pPr>
      <a:lvl3pPr marL="11430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3pPr>
      <a:lvl4pPr marL="16002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4pPr>
      <a:lvl5pPr marL="20574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5pPr>
      <a:lvl6pPr marL="25146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6pPr>
      <a:lvl7pPr marL="29718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7pPr>
      <a:lvl8pPr marL="34290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8pPr>
      <a:lvl9pPr marL="38862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descr="diapo_separador_gris"/>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0825"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420" r:id="rId1"/>
    <p:sldLayoutId id="2147485421" r:id="rId2"/>
    <p:sldLayoutId id="2147485422" r:id="rId3"/>
    <p:sldLayoutId id="2147485423" r:id="rId4"/>
    <p:sldLayoutId id="2147485424" r:id="rId5"/>
    <p:sldLayoutId id="2147485425" r:id="rId6"/>
    <p:sldLayoutId id="2147485426" r:id="rId7"/>
    <p:sldLayoutId id="2147485427" r:id="rId8"/>
    <p:sldLayoutId id="2147485428" r:id="rId9"/>
    <p:sldLayoutId id="2147485429" r:id="rId10"/>
    <p:sldLayoutId id="2147485430"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39" descr="diapo_separador_blanco"/>
          <p:cNvPicPr>
            <a:picLocks noChangeAspect="1" noChangeArrowheads="1"/>
          </p:cNvPicPr>
          <p:nvPr/>
        </p:nvPicPr>
        <p:blipFill>
          <a:blip r:embed="rId15">
            <a:extLst>
              <a:ext uri="{28A0092B-C50C-407E-A947-70E740481C1C}">
                <a14:useLocalDpi xmlns:a14="http://schemas.microsoft.com/office/drawing/2010/main" val="0"/>
              </a:ext>
            </a:extLst>
          </a:blip>
          <a:srcRect l="6686" t="22719" r="63373" b="-46"/>
          <a:stretch>
            <a:fillRect/>
          </a:stretch>
        </p:blipFill>
        <p:spPr bwMode="auto">
          <a:xfrm>
            <a:off x="34925" y="792163"/>
            <a:ext cx="2736850" cy="530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2"/>
          <p:cNvSpPr>
            <a:spLocks noGrp="1" noChangeArrowheads="1"/>
          </p:cNvSpPr>
          <p:nvPr>
            <p:ph type="title"/>
          </p:nvPr>
        </p:nvSpPr>
        <p:spPr bwMode="auto">
          <a:xfrm>
            <a:off x="519113" y="73025"/>
            <a:ext cx="8229600"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a:t>
            </a:r>
          </a:p>
        </p:txBody>
      </p:sp>
      <p:sp>
        <p:nvSpPr>
          <p:cNvPr id="3076"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30" name="Rectangle 6"/>
          <p:cNvSpPr>
            <a:spLocks noGrp="1" noChangeArrowheads="1"/>
          </p:cNvSpPr>
          <p:nvPr>
            <p:ph type="sldNum" sz="quarter" idx="4"/>
          </p:nvPr>
        </p:nvSpPr>
        <p:spPr bwMode="auto">
          <a:xfrm>
            <a:off x="3492500" y="6453188"/>
            <a:ext cx="1512888"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a:lvl1pPr>
          </a:lstStyle>
          <a:p>
            <a:pPr>
              <a:defRPr/>
            </a:pPr>
            <a:fld id="{007B50A8-F0F4-45DB-8087-66B3DA1BC8AD}" type="slidenum">
              <a:rPr lang="es-ES"/>
              <a:pPr>
                <a:defRPr/>
              </a:pPr>
              <a:t>‹Nr.›</a:t>
            </a:fld>
            <a:endParaRPr lang="es-ES" dirty="0"/>
          </a:p>
        </p:txBody>
      </p:sp>
      <p:sp>
        <p:nvSpPr>
          <p:cNvPr id="3078" name="Line 29"/>
          <p:cNvSpPr>
            <a:spLocks noChangeShapeType="1"/>
          </p:cNvSpPr>
          <p:nvPr/>
        </p:nvSpPr>
        <p:spPr bwMode="auto">
          <a:xfrm>
            <a:off x="2627313" y="476250"/>
            <a:ext cx="6121400" cy="0"/>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a:lstStyle/>
          <a:p>
            <a:endParaRPr lang="es-ES_tradnl" dirty="0"/>
          </a:p>
        </p:txBody>
      </p:sp>
      <p:sp>
        <p:nvSpPr>
          <p:cNvPr id="3079" name="Line 30"/>
          <p:cNvSpPr>
            <a:spLocks noChangeShapeType="1"/>
          </p:cNvSpPr>
          <p:nvPr/>
        </p:nvSpPr>
        <p:spPr bwMode="auto">
          <a:xfrm>
            <a:off x="2627313" y="6381750"/>
            <a:ext cx="6121400" cy="0"/>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a:lstStyle/>
          <a:p>
            <a:endParaRPr lang="es-ES_tradnl" dirty="0"/>
          </a:p>
        </p:txBody>
      </p:sp>
      <p:pic>
        <p:nvPicPr>
          <p:cNvPr id="3080" name="Picture 37" descr="indic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499475" y="6399213"/>
            <a:ext cx="25241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1" name="Text Box 38"/>
          <p:cNvSpPr txBox="1">
            <a:spLocks noChangeArrowheads="1"/>
          </p:cNvSpPr>
          <p:nvPr/>
        </p:nvSpPr>
        <p:spPr bwMode="auto">
          <a:xfrm>
            <a:off x="8405813" y="6629400"/>
            <a:ext cx="431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defRPr/>
            </a:pPr>
            <a:r>
              <a:rPr lang="es-ES" sz="600" u="sng" dirty="0" smtClean="0">
                <a:solidFill>
                  <a:schemeClr val="bg2"/>
                </a:solidFill>
                <a:latin typeface="Verdana" pitchFamily="34" charset="0"/>
              </a:rPr>
              <a:t>índice</a:t>
            </a:r>
          </a:p>
        </p:txBody>
      </p:sp>
      <p:sp>
        <p:nvSpPr>
          <p:cNvPr id="3082" name="Rectangle 42">
            <a:hlinkClick r:id="rId17" action="ppaction://hlinksldjump"/>
          </p:cNvPr>
          <p:cNvSpPr>
            <a:spLocks noChangeArrowheads="1"/>
          </p:cNvSpPr>
          <p:nvPr/>
        </p:nvSpPr>
        <p:spPr bwMode="auto">
          <a:xfrm>
            <a:off x="8466138" y="6381750"/>
            <a:ext cx="35877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s-ES_tradnl" sz="1800" dirty="0"/>
          </a:p>
        </p:txBody>
      </p:sp>
    </p:spTree>
  </p:cSld>
  <p:clrMap bg1="lt1" tx1="dk1" bg2="lt2" tx2="dk2" accent1="accent1" accent2="accent2" accent3="accent3" accent4="accent4" accent5="accent5" accent6="accent6" hlink="hlink" folHlink="folHlink"/>
  <p:sldLayoutIdLst>
    <p:sldLayoutId id="2147485431" r:id="rId1"/>
    <p:sldLayoutId id="2147485432" r:id="rId2"/>
    <p:sldLayoutId id="2147485433" r:id="rId3"/>
    <p:sldLayoutId id="2147485434" r:id="rId4"/>
    <p:sldLayoutId id="2147485435" r:id="rId5"/>
    <p:sldLayoutId id="2147485436" r:id="rId6"/>
    <p:sldLayoutId id="2147485437" r:id="rId7"/>
    <p:sldLayoutId id="2147485438" r:id="rId8"/>
    <p:sldLayoutId id="2147485439" r:id="rId9"/>
    <p:sldLayoutId id="2147485440" r:id="rId10"/>
    <p:sldLayoutId id="2147485441" r:id="rId11"/>
    <p:sldLayoutId id="2147485442" r:id="rId12"/>
    <p:sldLayoutId id="2147485443" r:id="rId13"/>
  </p:sldLayoutIdLst>
  <p:timing>
    <p:tnLst>
      <p:par>
        <p:cTn xmlns:p14="http://schemas.microsoft.com/office/powerpoint/2010/main" id="1" dur="indefinite" restart="never" nodeType="tmRoot"/>
      </p:par>
    </p:tnLst>
  </p:timing>
  <p:hf hdr="0" ftr="0" dt="0"/>
  <p:txStyles>
    <p:titleStyle>
      <a:lvl1pPr algn="r" rtl="0" eaLnBrk="0" fontAlgn="base" hangingPunct="0">
        <a:spcBef>
          <a:spcPct val="0"/>
        </a:spcBef>
        <a:spcAft>
          <a:spcPct val="0"/>
        </a:spcAft>
        <a:defRPr sz="1400" b="1">
          <a:solidFill>
            <a:schemeClr val="tx2"/>
          </a:solidFill>
          <a:latin typeface="+mj-lt"/>
          <a:ea typeface="+mj-ea"/>
          <a:cs typeface="+mj-cs"/>
        </a:defRPr>
      </a:lvl1pPr>
      <a:lvl2pPr algn="r" rtl="0" eaLnBrk="0" fontAlgn="base" hangingPunct="0">
        <a:spcBef>
          <a:spcPct val="0"/>
        </a:spcBef>
        <a:spcAft>
          <a:spcPct val="0"/>
        </a:spcAft>
        <a:defRPr sz="1400" b="1">
          <a:solidFill>
            <a:schemeClr val="tx2"/>
          </a:solidFill>
          <a:latin typeface="Trebuchet MS" pitchFamily="34" charset="0"/>
        </a:defRPr>
      </a:lvl2pPr>
      <a:lvl3pPr algn="r" rtl="0" eaLnBrk="0" fontAlgn="base" hangingPunct="0">
        <a:spcBef>
          <a:spcPct val="0"/>
        </a:spcBef>
        <a:spcAft>
          <a:spcPct val="0"/>
        </a:spcAft>
        <a:defRPr sz="1400" b="1">
          <a:solidFill>
            <a:schemeClr val="tx2"/>
          </a:solidFill>
          <a:latin typeface="Trebuchet MS" pitchFamily="34" charset="0"/>
        </a:defRPr>
      </a:lvl3pPr>
      <a:lvl4pPr algn="r" rtl="0" eaLnBrk="0" fontAlgn="base" hangingPunct="0">
        <a:spcBef>
          <a:spcPct val="0"/>
        </a:spcBef>
        <a:spcAft>
          <a:spcPct val="0"/>
        </a:spcAft>
        <a:defRPr sz="1400" b="1">
          <a:solidFill>
            <a:schemeClr val="tx2"/>
          </a:solidFill>
          <a:latin typeface="Trebuchet MS" pitchFamily="34" charset="0"/>
        </a:defRPr>
      </a:lvl4pPr>
      <a:lvl5pPr algn="r" rtl="0" eaLnBrk="0" fontAlgn="base" hangingPunct="0">
        <a:spcBef>
          <a:spcPct val="0"/>
        </a:spcBef>
        <a:spcAft>
          <a:spcPct val="0"/>
        </a:spcAft>
        <a:defRPr sz="1400" b="1">
          <a:solidFill>
            <a:schemeClr val="tx2"/>
          </a:solidFill>
          <a:latin typeface="Trebuchet MS" pitchFamily="34" charset="0"/>
        </a:defRPr>
      </a:lvl5pPr>
      <a:lvl6pPr marL="457200" algn="r" rtl="0" fontAlgn="base">
        <a:spcBef>
          <a:spcPct val="0"/>
        </a:spcBef>
        <a:spcAft>
          <a:spcPct val="0"/>
        </a:spcAft>
        <a:defRPr sz="1400" b="1">
          <a:solidFill>
            <a:schemeClr val="tx2"/>
          </a:solidFill>
          <a:latin typeface="Trebuchet MS" pitchFamily="34" charset="0"/>
        </a:defRPr>
      </a:lvl6pPr>
      <a:lvl7pPr marL="914400" algn="r" rtl="0" fontAlgn="base">
        <a:spcBef>
          <a:spcPct val="0"/>
        </a:spcBef>
        <a:spcAft>
          <a:spcPct val="0"/>
        </a:spcAft>
        <a:defRPr sz="1400" b="1">
          <a:solidFill>
            <a:schemeClr val="tx2"/>
          </a:solidFill>
          <a:latin typeface="Trebuchet MS" pitchFamily="34" charset="0"/>
        </a:defRPr>
      </a:lvl7pPr>
      <a:lvl8pPr marL="1371600" algn="r" rtl="0" fontAlgn="base">
        <a:spcBef>
          <a:spcPct val="0"/>
        </a:spcBef>
        <a:spcAft>
          <a:spcPct val="0"/>
        </a:spcAft>
        <a:defRPr sz="1400" b="1">
          <a:solidFill>
            <a:schemeClr val="tx2"/>
          </a:solidFill>
          <a:latin typeface="Trebuchet MS" pitchFamily="34" charset="0"/>
        </a:defRPr>
      </a:lvl8pPr>
      <a:lvl9pPr marL="1828800" algn="r" rtl="0" fontAlgn="base">
        <a:spcBef>
          <a:spcPct val="0"/>
        </a:spcBef>
        <a:spcAft>
          <a:spcPct val="0"/>
        </a:spcAft>
        <a:defRPr sz="1400" b="1">
          <a:solidFill>
            <a:schemeClr val="tx2"/>
          </a:solidFill>
          <a:latin typeface="Trebuchet MS" pitchFamily="34" charset="0"/>
        </a:defRPr>
      </a:lvl9pPr>
    </p:titleStyle>
    <p:bodyStyle>
      <a:lvl1pPr marL="342900" indent="-342900" algn="l" rtl="0" eaLnBrk="0" fontAlgn="base" hangingPunct="0">
        <a:spcBef>
          <a:spcPct val="20000"/>
        </a:spcBef>
        <a:spcAft>
          <a:spcPct val="0"/>
        </a:spcAft>
        <a:buClr>
          <a:srgbClr val="DE2A00"/>
        </a:buClr>
        <a:buFont typeface="Wingdings" pitchFamily="2" charset="2"/>
        <a:buChar char="q"/>
        <a:defRPr sz="1400" b="1">
          <a:solidFill>
            <a:schemeClr val="tx1"/>
          </a:solidFill>
          <a:latin typeface="+mn-lt"/>
          <a:ea typeface="+mn-ea"/>
          <a:cs typeface="+mn-cs"/>
        </a:defRPr>
      </a:lvl1pPr>
      <a:lvl2pPr marL="742950" indent="-285750" algn="l" rtl="0" eaLnBrk="0" fontAlgn="base" hangingPunct="0">
        <a:spcBef>
          <a:spcPct val="20000"/>
        </a:spcBef>
        <a:spcAft>
          <a:spcPct val="0"/>
        </a:spcAft>
        <a:buClr>
          <a:srgbClr val="DE2A00"/>
        </a:buClr>
        <a:buFont typeface="Wingdings" pitchFamily="2" charset="2"/>
        <a:buChar char="§"/>
        <a:defRPr sz="1400">
          <a:solidFill>
            <a:schemeClr val="tx1"/>
          </a:solidFill>
          <a:latin typeface="+mn-lt"/>
        </a:defRPr>
      </a:lvl2pPr>
      <a:lvl3pPr marL="11430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3pPr>
      <a:lvl4pPr marL="16002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4pPr>
      <a:lvl5pPr marL="20574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5pPr>
      <a:lvl6pPr marL="25146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6pPr>
      <a:lvl7pPr marL="29718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7pPr>
      <a:lvl8pPr marL="34290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8pPr>
      <a:lvl9pPr marL="38862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descr="diapo_separador_blanco"/>
          <p:cNvPicPr>
            <a:picLocks noChangeAspect="1" noChangeArrowheads="1"/>
          </p:cNvPicPr>
          <p:nvPr/>
        </p:nvPicPr>
        <p:blipFill>
          <a:blip r:embed="rId13">
            <a:extLst>
              <a:ext uri="{28A0092B-C50C-407E-A947-70E740481C1C}">
                <a14:useLocalDpi xmlns:a14="http://schemas.microsoft.com/office/drawing/2010/main" val="0"/>
              </a:ext>
            </a:extLst>
          </a:blip>
          <a:srcRect l="6686" t="22719" r="63373" b="-46"/>
          <a:stretch>
            <a:fillRect/>
          </a:stretch>
        </p:blipFill>
        <p:spPr bwMode="auto">
          <a:xfrm>
            <a:off x="34925" y="792163"/>
            <a:ext cx="2736850" cy="530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title"/>
          </p:nvPr>
        </p:nvSpPr>
        <p:spPr bwMode="auto">
          <a:xfrm>
            <a:off x="590550" y="44450"/>
            <a:ext cx="8229600"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a:t>
            </a:r>
          </a:p>
        </p:txBody>
      </p:sp>
      <p:sp>
        <p:nvSpPr>
          <p:cNvPr id="4100" name="Rectangle 4"/>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06597" name="Rectangle 5"/>
          <p:cNvSpPr>
            <a:spLocks noGrp="1" noChangeArrowheads="1"/>
          </p:cNvSpPr>
          <p:nvPr>
            <p:ph type="sldNum" sz="quarter" idx="4"/>
          </p:nvPr>
        </p:nvSpPr>
        <p:spPr bwMode="auto">
          <a:xfrm>
            <a:off x="3492500" y="6453188"/>
            <a:ext cx="1512888"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a:lvl1pPr>
          </a:lstStyle>
          <a:p>
            <a:pPr>
              <a:defRPr/>
            </a:pPr>
            <a:fld id="{AB7AED52-0B33-4432-9DD0-D3A812830380}" type="slidenum">
              <a:rPr lang="es-ES"/>
              <a:pPr>
                <a:defRPr/>
              </a:pPr>
              <a:t>‹Nr.›</a:t>
            </a:fld>
            <a:endParaRPr lang="es-ES" dirty="0"/>
          </a:p>
        </p:txBody>
      </p:sp>
      <p:sp>
        <p:nvSpPr>
          <p:cNvPr id="4102" name="Line 6"/>
          <p:cNvSpPr>
            <a:spLocks noChangeShapeType="1"/>
          </p:cNvSpPr>
          <p:nvPr/>
        </p:nvSpPr>
        <p:spPr bwMode="auto">
          <a:xfrm>
            <a:off x="2627313" y="476250"/>
            <a:ext cx="6121400" cy="0"/>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a:lstStyle/>
          <a:p>
            <a:endParaRPr lang="es-ES_tradnl" dirty="0"/>
          </a:p>
        </p:txBody>
      </p:sp>
      <p:sp>
        <p:nvSpPr>
          <p:cNvPr id="4103" name="Line 7"/>
          <p:cNvSpPr>
            <a:spLocks noChangeShapeType="1"/>
          </p:cNvSpPr>
          <p:nvPr/>
        </p:nvSpPr>
        <p:spPr bwMode="auto">
          <a:xfrm>
            <a:off x="2627313" y="6381750"/>
            <a:ext cx="6121400" cy="0"/>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a:lstStyle/>
          <a:p>
            <a:endParaRPr lang="es-ES_tradnl" dirty="0"/>
          </a:p>
        </p:txBody>
      </p:sp>
      <p:pic>
        <p:nvPicPr>
          <p:cNvPr id="4104" name="Picture 8" descr="indic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499475" y="6399213"/>
            <a:ext cx="25241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5" name="Text Box 9"/>
          <p:cNvSpPr txBox="1">
            <a:spLocks noChangeArrowheads="1"/>
          </p:cNvSpPr>
          <p:nvPr/>
        </p:nvSpPr>
        <p:spPr bwMode="auto">
          <a:xfrm>
            <a:off x="8405813" y="6629400"/>
            <a:ext cx="431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defRPr/>
            </a:pPr>
            <a:r>
              <a:rPr lang="es-ES" sz="600" u="sng" dirty="0" smtClean="0">
                <a:solidFill>
                  <a:schemeClr val="bg2"/>
                </a:solidFill>
                <a:latin typeface="Verdana" pitchFamily="34" charset="0"/>
              </a:rPr>
              <a:t>índice</a:t>
            </a:r>
          </a:p>
        </p:txBody>
      </p:sp>
      <p:sp>
        <p:nvSpPr>
          <p:cNvPr id="4106" name="Rectangle 10">
            <a:hlinkClick r:id="rId15" action="ppaction://hlinksldjump"/>
          </p:cNvPr>
          <p:cNvSpPr>
            <a:spLocks noChangeArrowheads="1"/>
          </p:cNvSpPr>
          <p:nvPr/>
        </p:nvSpPr>
        <p:spPr bwMode="auto">
          <a:xfrm>
            <a:off x="8466138" y="6381750"/>
            <a:ext cx="35877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s-ES_tradnl" sz="1800" dirty="0"/>
          </a:p>
        </p:txBody>
      </p:sp>
      <p:pic>
        <p:nvPicPr>
          <p:cNvPr id="1006603" name="Picture 1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15900" y="115888"/>
            <a:ext cx="20526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444" r:id="rId1"/>
    <p:sldLayoutId id="2147485445" r:id="rId2"/>
    <p:sldLayoutId id="2147485446" r:id="rId3"/>
    <p:sldLayoutId id="2147485447" r:id="rId4"/>
    <p:sldLayoutId id="2147485448" r:id="rId5"/>
    <p:sldLayoutId id="2147485449" r:id="rId6"/>
    <p:sldLayoutId id="2147485450" r:id="rId7"/>
    <p:sldLayoutId id="2147485451" r:id="rId8"/>
    <p:sldLayoutId id="2147485452" r:id="rId9"/>
    <p:sldLayoutId id="2147485453" r:id="rId10"/>
    <p:sldLayoutId id="2147485454" r:id="rId11"/>
  </p:sldLayoutIdLs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1006603"/>
                                        </p:tgtEl>
                                        <p:attrNameLst>
                                          <p:attrName>style.visibility</p:attrName>
                                        </p:attrNameLst>
                                      </p:cBhvr>
                                      <p:to>
                                        <p:strVal val="visible"/>
                                      </p:to>
                                    </p:set>
                                    <p:anim calcmode="lin" valueType="num">
                                      <p:cBhvr>
                                        <p:cTn id="7" dur="600" fill="hold"/>
                                        <p:tgtEl>
                                          <p:spTgt spid="1006603"/>
                                        </p:tgtEl>
                                        <p:attrNameLst>
                                          <p:attrName>ppt_w</p:attrName>
                                        </p:attrNameLst>
                                      </p:cBhvr>
                                      <p:tavLst>
                                        <p:tav tm="0">
                                          <p:val>
                                            <p:fltVal val="0"/>
                                          </p:val>
                                        </p:tav>
                                        <p:tav tm="100000">
                                          <p:val>
                                            <p:strVal val="#ppt_w"/>
                                          </p:val>
                                        </p:tav>
                                      </p:tavLst>
                                    </p:anim>
                                    <p:anim calcmode="lin" valueType="num">
                                      <p:cBhvr>
                                        <p:cTn id="8" dur="600" fill="hold"/>
                                        <p:tgtEl>
                                          <p:spTgt spid="1006603"/>
                                        </p:tgtEl>
                                        <p:attrNameLst>
                                          <p:attrName>ppt_h</p:attrName>
                                        </p:attrNameLst>
                                      </p:cBhvr>
                                      <p:tavLst>
                                        <p:tav tm="0">
                                          <p:val>
                                            <p:fltVal val="0"/>
                                          </p:val>
                                        </p:tav>
                                        <p:tav tm="100000">
                                          <p:val>
                                            <p:strVal val="#ppt_h"/>
                                          </p:val>
                                        </p:tav>
                                      </p:tavLst>
                                    </p:anim>
                                    <p:animEffect transition="in" filter="fade">
                                      <p:cBhvr>
                                        <p:cTn id="9" dur="600"/>
                                        <p:tgtEl>
                                          <p:spTgt spid="10066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ftr="0" dt="0"/>
  <p:txStyles>
    <p:titleStyle>
      <a:lvl1pPr algn="r" rtl="0" eaLnBrk="0" fontAlgn="base" hangingPunct="0">
        <a:spcBef>
          <a:spcPct val="0"/>
        </a:spcBef>
        <a:spcAft>
          <a:spcPct val="0"/>
        </a:spcAft>
        <a:defRPr sz="1400" b="1">
          <a:solidFill>
            <a:schemeClr val="tx2"/>
          </a:solidFill>
          <a:latin typeface="+mj-lt"/>
          <a:ea typeface="+mj-ea"/>
          <a:cs typeface="+mj-cs"/>
        </a:defRPr>
      </a:lvl1pPr>
      <a:lvl2pPr algn="r" rtl="0" eaLnBrk="0" fontAlgn="base" hangingPunct="0">
        <a:spcBef>
          <a:spcPct val="0"/>
        </a:spcBef>
        <a:spcAft>
          <a:spcPct val="0"/>
        </a:spcAft>
        <a:defRPr sz="1400" b="1">
          <a:solidFill>
            <a:schemeClr val="tx2"/>
          </a:solidFill>
          <a:latin typeface="Trebuchet MS" pitchFamily="34" charset="0"/>
        </a:defRPr>
      </a:lvl2pPr>
      <a:lvl3pPr algn="r" rtl="0" eaLnBrk="0" fontAlgn="base" hangingPunct="0">
        <a:spcBef>
          <a:spcPct val="0"/>
        </a:spcBef>
        <a:spcAft>
          <a:spcPct val="0"/>
        </a:spcAft>
        <a:defRPr sz="1400" b="1">
          <a:solidFill>
            <a:schemeClr val="tx2"/>
          </a:solidFill>
          <a:latin typeface="Trebuchet MS" pitchFamily="34" charset="0"/>
        </a:defRPr>
      </a:lvl3pPr>
      <a:lvl4pPr algn="r" rtl="0" eaLnBrk="0" fontAlgn="base" hangingPunct="0">
        <a:spcBef>
          <a:spcPct val="0"/>
        </a:spcBef>
        <a:spcAft>
          <a:spcPct val="0"/>
        </a:spcAft>
        <a:defRPr sz="1400" b="1">
          <a:solidFill>
            <a:schemeClr val="tx2"/>
          </a:solidFill>
          <a:latin typeface="Trebuchet MS" pitchFamily="34" charset="0"/>
        </a:defRPr>
      </a:lvl4pPr>
      <a:lvl5pPr algn="r" rtl="0" eaLnBrk="0" fontAlgn="base" hangingPunct="0">
        <a:spcBef>
          <a:spcPct val="0"/>
        </a:spcBef>
        <a:spcAft>
          <a:spcPct val="0"/>
        </a:spcAft>
        <a:defRPr sz="1400" b="1">
          <a:solidFill>
            <a:schemeClr val="tx2"/>
          </a:solidFill>
          <a:latin typeface="Trebuchet MS" pitchFamily="34" charset="0"/>
        </a:defRPr>
      </a:lvl5pPr>
      <a:lvl6pPr marL="457200" algn="r" rtl="0" fontAlgn="base">
        <a:spcBef>
          <a:spcPct val="0"/>
        </a:spcBef>
        <a:spcAft>
          <a:spcPct val="0"/>
        </a:spcAft>
        <a:defRPr sz="1400" b="1">
          <a:solidFill>
            <a:schemeClr val="tx2"/>
          </a:solidFill>
          <a:latin typeface="Trebuchet MS" pitchFamily="34" charset="0"/>
        </a:defRPr>
      </a:lvl6pPr>
      <a:lvl7pPr marL="914400" algn="r" rtl="0" fontAlgn="base">
        <a:spcBef>
          <a:spcPct val="0"/>
        </a:spcBef>
        <a:spcAft>
          <a:spcPct val="0"/>
        </a:spcAft>
        <a:defRPr sz="1400" b="1">
          <a:solidFill>
            <a:schemeClr val="tx2"/>
          </a:solidFill>
          <a:latin typeface="Trebuchet MS" pitchFamily="34" charset="0"/>
        </a:defRPr>
      </a:lvl7pPr>
      <a:lvl8pPr marL="1371600" algn="r" rtl="0" fontAlgn="base">
        <a:spcBef>
          <a:spcPct val="0"/>
        </a:spcBef>
        <a:spcAft>
          <a:spcPct val="0"/>
        </a:spcAft>
        <a:defRPr sz="1400" b="1">
          <a:solidFill>
            <a:schemeClr val="tx2"/>
          </a:solidFill>
          <a:latin typeface="Trebuchet MS" pitchFamily="34" charset="0"/>
        </a:defRPr>
      </a:lvl8pPr>
      <a:lvl9pPr marL="1828800" algn="r" rtl="0" fontAlgn="base">
        <a:spcBef>
          <a:spcPct val="0"/>
        </a:spcBef>
        <a:spcAft>
          <a:spcPct val="0"/>
        </a:spcAft>
        <a:defRPr sz="1400" b="1">
          <a:solidFill>
            <a:schemeClr val="tx2"/>
          </a:solidFill>
          <a:latin typeface="Trebuchet MS" pitchFamily="34" charset="0"/>
        </a:defRPr>
      </a:lvl9pPr>
    </p:titleStyle>
    <p:bodyStyle>
      <a:lvl1pPr marL="342900" indent="-342900" algn="l" rtl="0" eaLnBrk="0" fontAlgn="base" hangingPunct="0">
        <a:spcBef>
          <a:spcPct val="20000"/>
        </a:spcBef>
        <a:spcAft>
          <a:spcPct val="0"/>
        </a:spcAft>
        <a:buClr>
          <a:srgbClr val="DE2A00"/>
        </a:buClr>
        <a:buFont typeface="Wingdings" pitchFamily="2" charset="2"/>
        <a:buChar char="q"/>
        <a:defRPr sz="1400" b="1">
          <a:solidFill>
            <a:schemeClr val="tx1"/>
          </a:solidFill>
          <a:latin typeface="+mn-lt"/>
          <a:ea typeface="+mn-ea"/>
          <a:cs typeface="+mn-cs"/>
        </a:defRPr>
      </a:lvl1pPr>
      <a:lvl2pPr marL="742950" indent="-285750" algn="l" rtl="0" eaLnBrk="0" fontAlgn="base" hangingPunct="0">
        <a:spcBef>
          <a:spcPct val="20000"/>
        </a:spcBef>
        <a:spcAft>
          <a:spcPct val="0"/>
        </a:spcAft>
        <a:buClr>
          <a:srgbClr val="DE2A00"/>
        </a:buClr>
        <a:buFont typeface="Wingdings" pitchFamily="2" charset="2"/>
        <a:buChar char="§"/>
        <a:defRPr sz="1400">
          <a:solidFill>
            <a:schemeClr val="tx1"/>
          </a:solidFill>
          <a:latin typeface="+mn-lt"/>
        </a:defRPr>
      </a:lvl2pPr>
      <a:lvl3pPr marL="11430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3pPr>
      <a:lvl4pPr marL="16002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4pPr>
      <a:lvl5pPr marL="20574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5pPr>
      <a:lvl6pPr marL="25146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6pPr>
      <a:lvl7pPr marL="29718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7pPr>
      <a:lvl8pPr marL="34290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8pPr>
      <a:lvl9pPr marL="38862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5123"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7520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atin typeface="+mn-lt"/>
              </a:defRPr>
            </a:lvl1pPr>
          </a:lstStyle>
          <a:p>
            <a:pPr>
              <a:defRPr/>
            </a:pPr>
            <a:endParaRPr lang="es-ES" dirty="0"/>
          </a:p>
        </p:txBody>
      </p:sp>
      <p:sp>
        <p:nvSpPr>
          <p:cNvPr id="107520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a:latin typeface="+mn-lt"/>
              </a:defRPr>
            </a:lvl1pPr>
          </a:lstStyle>
          <a:p>
            <a:pPr>
              <a:defRPr/>
            </a:pPr>
            <a:endParaRPr lang="es-ES" dirty="0"/>
          </a:p>
        </p:txBody>
      </p:sp>
      <p:sp>
        <p:nvSpPr>
          <p:cNvPr id="107520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latin typeface="+mn-lt"/>
              </a:defRPr>
            </a:lvl1pPr>
          </a:lstStyle>
          <a:p>
            <a:pPr>
              <a:defRPr/>
            </a:pPr>
            <a:fld id="{86607158-8B93-45AE-9916-968EFA59FE95}" type="slidenum">
              <a:rPr lang="es-ES"/>
              <a:pPr>
                <a:defRPr/>
              </a:pPr>
              <a:t>‹Nr.›</a:t>
            </a:fld>
            <a:endParaRPr lang="es-ES" dirty="0"/>
          </a:p>
        </p:txBody>
      </p:sp>
    </p:spTree>
  </p:cSld>
  <p:clrMap bg1="lt1" tx1="dk1" bg2="lt2" tx2="dk2" accent1="accent1" accent2="accent2" accent3="accent3" accent4="accent4" accent5="accent5" accent6="accent6" hlink="hlink" folHlink="folHlink"/>
  <p:sldLayoutIdLst>
    <p:sldLayoutId id="2147485455" r:id="rId1"/>
    <p:sldLayoutId id="2147485456" r:id="rId2"/>
    <p:sldLayoutId id="2147485457" r:id="rId3"/>
    <p:sldLayoutId id="2147485458" r:id="rId4"/>
    <p:sldLayoutId id="2147485459" r:id="rId5"/>
    <p:sldLayoutId id="2147485460" r:id="rId6"/>
    <p:sldLayoutId id="2147485461" r:id="rId7"/>
    <p:sldLayoutId id="2147485462" r:id="rId8"/>
    <p:sldLayoutId id="2147485463" r:id="rId9"/>
    <p:sldLayoutId id="2147485464" r:id="rId10"/>
    <p:sldLayoutId id="2147485465"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170" name="Picture 39" descr="diapo_separador_blanco"/>
          <p:cNvPicPr>
            <a:picLocks noChangeAspect="1" noChangeArrowheads="1"/>
          </p:cNvPicPr>
          <p:nvPr/>
        </p:nvPicPr>
        <p:blipFill>
          <a:blip r:embed="rId14">
            <a:extLst>
              <a:ext uri="{28A0092B-C50C-407E-A947-70E740481C1C}">
                <a14:useLocalDpi xmlns:a14="http://schemas.microsoft.com/office/drawing/2010/main" val="0"/>
              </a:ext>
            </a:extLst>
          </a:blip>
          <a:srcRect l="6686" t="22719" r="63373" b="-46"/>
          <a:stretch>
            <a:fillRect/>
          </a:stretch>
        </p:blipFill>
        <p:spPr bwMode="auto">
          <a:xfrm>
            <a:off x="34925" y="792163"/>
            <a:ext cx="2736850" cy="530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Rectangle 2"/>
          <p:cNvSpPr>
            <a:spLocks noGrp="1" noChangeArrowheads="1"/>
          </p:cNvSpPr>
          <p:nvPr>
            <p:ph type="title"/>
          </p:nvPr>
        </p:nvSpPr>
        <p:spPr bwMode="auto">
          <a:xfrm>
            <a:off x="457200" y="87313"/>
            <a:ext cx="8229600"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a:t>
            </a:r>
          </a:p>
        </p:txBody>
      </p:sp>
      <p:sp>
        <p:nvSpPr>
          <p:cNvPr id="7172"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30" name="Rectangle 6"/>
          <p:cNvSpPr>
            <a:spLocks noGrp="1" noChangeArrowheads="1"/>
          </p:cNvSpPr>
          <p:nvPr>
            <p:ph type="sldNum" sz="quarter" idx="4"/>
          </p:nvPr>
        </p:nvSpPr>
        <p:spPr bwMode="auto">
          <a:xfrm>
            <a:off x="3492500" y="6453188"/>
            <a:ext cx="1512888"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3300"/>
                </a:solidFill>
                <a:latin typeface="+mn-lt"/>
              </a:defRPr>
            </a:lvl1pPr>
          </a:lstStyle>
          <a:p>
            <a:pPr>
              <a:defRPr/>
            </a:pPr>
            <a:fld id="{0CE01647-182C-4ECD-840B-B271A8E8B8A8}" type="slidenum">
              <a:rPr lang="es-ES"/>
              <a:pPr>
                <a:defRPr/>
              </a:pPr>
              <a:t>‹Nr.›</a:t>
            </a:fld>
            <a:endParaRPr lang="es-ES" dirty="0"/>
          </a:p>
        </p:txBody>
      </p:sp>
      <p:sp>
        <p:nvSpPr>
          <p:cNvPr id="7174" name="Line 29"/>
          <p:cNvSpPr>
            <a:spLocks noChangeShapeType="1"/>
          </p:cNvSpPr>
          <p:nvPr/>
        </p:nvSpPr>
        <p:spPr bwMode="auto">
          <a:xfrm>
            <a:off x="2627313" y="476250"/>
            <a:ext cx="6121400" cy="0"/>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a:lstStyle/>
          <a:p>
            <a:endParaRPr lang="es-ES_tradnl" dirty="0"/>
          </a:p>
        </p:txBody>
      </p:sp>
      <p:sp>
        <p:nvSpPr>
          <p:cNvPr id="7175" name="Line 30"/>
          <p:cNvSpPr>
            <a:spLocks noChangeShapeType="1"/>
          </p:cNvSpPr>
          <p:nvPr/>
        </p:nvSpPr>
        <p:spPr bwMode="auto">
          <a:xfrm>
            <a:off x="2627313" y="6381750"/>
            <a:ext cx="6121400" cy="0"/>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a:lstStyle/>
          <a:p>
            <a:endParaRPr lang="es-ES_tradnl" dirty="0"/>
          </a:p>
        </p:txBody>
      </p:sp>
      <p:pic>
        <p:nvPicPr>
          <p:cNvPr id="7176" name="Picture 37" descr="indic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499475" y="6399213"/>
            <a:ext cx="25241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7" name="Text Box 38"/>
          <p:cNvSpPr txBox="1">
            <a:spLocks noChangeArrowheads="1"/>
          </p:cNvSpPr>
          <p:nvPr/>
        </p:nvSpPr>
        <p:spPr bwMode="auto">
          <a:xfrm>
            <a:off x="8405813" y="6629400"/>
            <a:ext cx="431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defRPr/>
            </a:pPr>
            <a:r>
              <a:rPr lang="es-ES" sz="600" u="sng" dirty="0" smtClean="0">
                <a:solidFill>
                  <a:srgbClr val="B2B2B2"/>
                </a:solidFill>
                <a:latin typeface="Verdana" pitchFamily="34" charset="0"/>
              </a:rPr>
              <a:t>índice</a:t>
            </a:r>
          </a:p>
        </p:txBody>
      </p:sp>
      <p:sp>
        <p:nvSpPr>
          <p:cNvPr id="7178" name="Rectangle 42">
            <a:hlinkClick r:id="rId16" action="ppaction://hlinksldjump"/>
          </p:cNvPr>
          <p:cNvSpPr>
            <a:spLocks noChangeArrowheads="1"/>
          </p:cNvSpPr>
          <p:nvPr/>
        </p:nvSpPr>
        <p:spPr bwMode="auto">
          <a:xfrm>
            <a:off x="8466138" y="6381750"/>
            <a:ext cx="35877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s-ES_tradnl" sz="1800" dirty="0">
              <a:solidFill>
                <a:srgbClr val="003300"/>
              </a:solidFill>
            </a:endParaRPr>
          </a:p>
        </p:txBody>
      </p:sp>
    </p:spTree>
  </p:cSld>
  <p:clrMap bg1="lt1" tx1="dk1" bg2="lt2" tx2="dk2" accent1="accent1" accent2="accent2" accent3="accent3" accent4="accent4" accent5="accent5" accent6="accent6" hlink="hlink" folHlink="folHlink"/>
  <p:sldLayoutIdLst>
    <p:sldLayoutId id="2147485466" r:id="rId1"/>
    <p:sldLayoutId id="2147485467" r:id="rId2"/>
    <p:sldLayoutId id="2147485468" r:id="rId3"/>
    <p:sldLayoutId id="2147485469" r:id="rId4"/>
    <p:sldLayoutId id="2147485470" r:id="rId5"/>
    <p:sldLayoutId id="2147485471" r:id="rId6"/>
    <p:sldLayoutId id="2147485472" r:id="rId7"/>
    <p:sldLayoutId id="2147485473" r:id="rId8"/>
    <p:sldLayoutId id="2147485474" r:id="rId9"/>
    <p:sldLayoutId id="2147485475" r:id="rId10"/>
    <p:sldLayoutId id="2147485476" r:id="rId11"/>
    <p:sldLayoutId id="2147485477" r:id="rId12"/>
  </p:sldLayoutIdLst>
  <p:timing>
    <p:tnLst>
      <p:par>
        <p:cTn xmlns:p14="http://schemas.microsoft.com/office/powerpoint/2010/main" id="1" dur="indefinite" restart="never" nodeType="tmRoot"/>
      </p:par>
    </p:tnLst>
  </p:timing>
  <p:hf hdr="0" ftr="0" dt="0"/>
  <p:txStyles>
    <p:titleStyle>
      <a:lvl1pPr algn="r" rtl="0" eaLnBrk="0" fontAlgn="base" hangingPunct="0">
        <a:spcBef>
          <a:spcPct val="0"/>
        </a:spcBef>
        <a:spcAft>
          <a:spcPct val="0"/>
        </a:spcAft>
        <a:defRPr sz="1400" b="1">
          <a:solidFill>
            <a:schemeClr val="tx2"/>
          </a:solidFill>
          <a:latin typeface="+mj-lt"/>
          <a:ea typeface="+mj-ea"/>
          <a:cs typeface="+mj-cs"/>
        </a:defRPr>
      </a:lvl1pPr>
      <a:lvl2pPr algn="r" rtl="0" eaLnBrk="0" fontAlgn="base" hangingPunct="0">
        <a:spcBef>
          <a:spcPct val="0"/>
        </a:spcBef>
        <a:spcAft>
          <a:spcPct val="0"/>
        </a:spcAft>
        <a:defRPr sz="1400" b="1">
          <a:solidFill>
            <a:schemeClr val="tx2"/>
          </a:solidFill>
          <a:latin typeface="Trebuchet MS" pitchFamily="34" charset="0"/>
        </a:defRPr>
      </a:lvl2pPr>
      <a:lvl3pPr algn="r" rtl="0" eaLnBrk="0" fontAlgn="base" hangingPunct="0">
        <a:spcBef>
          <a:spcPct val="0"/>
        </a:spcBef>
        <a:spcAft>
          <a:spcPct val="0"/>
        </a:spcAft>
        <a:defRPr sz="1400" b="1">
          <a:solidFill>
            <a:schemeClr val="tx2"/>
          </a:solidFill>
          <a:latin typeface="Trebuchet MS" pitchFamily="34" charset="0"/>
        </a:defRPr>
      </a:lvl3pPr>
      <a:lvl4pPr algn="r" rtl="0" eaLnBrk="0" fontAlgn="base" hangingPunct="0">
        <a:spcBef>
          <a:spcPct val="0"/>
        </a:spcBef>
        <a:spcAft>
          <a:spcPct val="0"/>
        </a:spcAft>
        <a:defRPr sz="1400" b="1">
          <a:solidFill>
            <a:schemeClr val="tx2"/>
          </a:solidFill>
          <a:latin typeface="Trebuchet MS" pitchFamily="34" charset="0"/>
        </a:defRPr>
      </a:lvl4pPr>
      <a:lvl5pPr algn="r" rtl="0" eaLnBrk="0" fontAlgn="base" hangingPunct="0">
        <a:spcBef>
          <a:spcPct val="0"/>
        </a:spcBef>
        <a:spcAft>
          <a:spcPct val="0"/>
        </a:spcAft>
        <a:defRPr sz="1400" b="1">
          <a:solidFill>
            <a:schemeClr val="tx2"/>
          </a:solidFill>
          <a:latin typeface="Trebuchet MS" pitchFamily="34" charset="0"/>
        </a:defRPr>
      </a:lvl5pPr>
      <a:lvl6pPr marL="457200" algn="r" rtl="0" fontAlgn="base">
        <a:spcBef>
          <a:spcPct val="0"/>
        </a:spcBef>
        <a:spcAft>
          <a:spcPct val="0"/>
        </a:spcAft>
        <a:defRPr sz="1400" b="1">
          <a:solidFill>
            <a:schemeClr val="tx2"/>
          </a:solidFill>
          <a:latin typeface="Trebuchet MS" pitchFamily="34" charset="0"/>
        </a:defRPr>
      </a:lvl6pPr>
      <a:lvl7pPr marL="914400" algn="r" rtl="0" fontAlgn="base">
        <a:spcBef>
          <a:spcPct val="0"/>
        </a:spcBef>
        <a:spcAft>
          <a:spcPct val="0"/>
        </a:spcAft>
        <a:defRPr sz="1400" b="1">
          <a:solidFill>
            <a:schemeClr val="tx2"/>
          </a:solidFill>
          <a:latin typeface="Trebuchet MS" pitchFamily="34" charset="0"/>
        </a:defRPr>
      </a:lvl7pPr>
      <a:lvl8pPr marL="1371600" algn="r" rtl="0" fontAlgn="base">
        <a:spcBef>
          <a:spcPct val="0"/>
        </a:spcBef>
        <a:spcAft>
          <a:spcPct val="0"/>
        </a:spcAft>
        <a:defRPr sz="1400" b="1">
          <a:solidFill>
            <a:schemeClr val="tx2"/>
          </a:solidFill>
          <a:latin typeface="Trebuchet MS" pitchFamily="34" charset="0"/>
        </a:defRPr>
      </a:lvl8pPr>
      <a:lvl9pPr marL="1828800" algn="r" rtl="0" fontAlgn="base">
        <a:spcBef>
          <a:spcPct val="0"/>
        </a:spcBef>
        <a:spcAft>
          <a:spcPct val="0"/>
        </a:spcAft>
        <a:defRPr sz="1400" b="1">
          <a:solidFill>
            <a:schemeClr val="tx2"/>
          </a:solidFill>
          <a:latin typeface="Trebuchet MS" pitchFamily="34" charset="0"/>
        </a:defRPr>
      </a:lvl9pPr>
    </p:titleStyle>
    <p:bodyStyle>
      <a:lvl1pPr marL="342900" indent="-342900" algn="l" rtl="0" eaLnBrk="0" fontAlgn="base" hangingPunct="0">
        <a:spcBef>
          <a:spcPct val="20000"/>
        </a:spcBef>
        <a:spcAft>
          <a:spcPct val="0"/>
        </a:spcAft>
        <a:buClr>
          <a:srgbClr val="DE2A00"/>
        </a:buClr>
        <a:buFont typeface="Wingdings" pitchFamily="2" charset="2"/>
        <a:buChar char="q"/>
        <a:defRPr sz="1400" b="1">
          <a:solidFill>
            <a:schemeClr val="tx1"/>
          </a:solidFill>
          <a:latin typeface="+mn-lt"/>
          <a:ea typeface="+mn-ea"/>
          <a:cs typeface="+mn-cs"/>
        </a:defRPr>
      </a:lvl1pPr>
      <a:lvl2pPr marL="742950" indent="-285750" algn="l" rtl="0" eaLnBrk="0" fontAlgn="base" hangingPunct="0">
        <a:spcBef>
          <a:spcPct val="20000"/>
        </a:spcBef>
        <a:spcAft>
          <a:spcPct val="0"/>
        </a:spcAft>
        <a:buClr>
          <a:srgbClr val="DE2A00"/>
        </a:buClr>
        <a:buFont typeface="Wingdings" pitchFamily="2" charset="2"/>
        <a:buChar char="§"/>
        <a:defRPr sz="1400">
          <a:solidFill>
            <a:schemeClr val="tx1"/>
          </a:solidFill>
          <a:latin typeface="+mn-lt"/>
        </a:defRPr>
      </a:lvl2pPr>
      <a:lvl3pPr marL="11430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3pPr>
      <a:lvl4pPr marL="16002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4pPr>
      <a:lvl5pPr marL="20574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5pPr>
      <a:lvl6pPr marL="25146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6pPr>
      <a:lvl7pPr marL="29718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7pPr>
      <a:lvl8pPr marL="34290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8pPr>
      <a:lvl9pPr marL="38862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2" descr="diapo_separador_blanco"/>
          <p:cNvPicPr>
            <a:picLocks noChangeAspect="1" noChangeArrowheads="1"/>
          </p:cNvPicPr>
          <p:nvPr/>
        </p:nvPicPr>
        <p:blipFill>
          <a:blip r:embed="rId13">
            <a:extLst>
              <a:ext uri="{28A0092B-C50C-407E-A947-70E740481C1C}">
                <a14:useLocalDpi xmlns:a14="http://schemas.microsoft.com/office/drawing/2010/main" val="0"/>
              </a:ext>
            </a:extLst>
          </a:blip>
          <a:srcRect l="6686" t="22719" r="63373" b="-46"/>
          <a:stretch>
            <a:fillRect/>
          </a:stretch>
        </p:blipFill>
        <p:spPr bwMode="auto">
          <a:xfrm>
            <a:off x="34925" y="792163"/>
            <a:ext cx="2736850" cy="530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Rectangle 3"/>
          <p:cNvSpPr>
            <a:spLocks noGrp="1" noChangeArrowheads="1"/>
          </p:cNvSpPr>
          <p:nvPr>
            <p:ph type="title"/>
          </p:nvPr>
        </p:nvSpPr>
        <p:spPr bwMode="auto">
          <a:xfrm>
            <a:off x="457200" y="44450"/>
            <a:ext cx="8229600"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a:t>
            </a:r>
          </a:p>
        </p:txBody>
      </p:sp>
      <p:sp>
        <p:nvSpPr>
          <p:cNvPr id="10244" name="Rectangle 4"/>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6149" name="Rectangle 5"/>
          <p:cNvSpPr>
            <a:spLocks noGrp="1" noChangeArrowheads="1"/>
          </p:cNvSpPr>
          <p:nvPr>
            <p:ph type="sldNum" sz="quarter" idx="4"/>
          </p:nvPr>
        </p:nvSpPr>
        <p:spPr bwMode="auto">
          <a:xfrm>
            <a:off x="3492500" y="6453188"/>
            <a:ext cx="1512888"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3300"/>
                </a:solidFill>
                <a:latin typeface="Trebuchet MS"/>
              </a:defRPr>
            </a:lvl1pPr>
          </a:lstStyle>
          <a:p>
            <a:pPr>
              <a:defRPr/>
            </a:pPr>
            <a:fld id="{8639E744-F5C7-449A-AFB1-41569098DAB9}" type="slidenum">
              <a:rPr lang="es-ES"/>
              <a:pPr>
                <a:defRPr/>
              </a:pPr>
              <a:t>‹Nr.›</a:t>
            </a:fld>
            <a:endParaRPr lang="es-ES" dirty="0"/>
          </a:p>
        </p:txBody>
      </p:sp>
      <p:sp>
        <p:nvSpPr>
          <p:cNvPr id="10246" name="Line 6"/>
          <p:cNvSpPr>
            <a:spLocks noChangeShapeType="1"/>
          </p:cNvSpPr>
          <p:nvPr/>
        </p:nvSpPr>
        <p:spPr bwMode="auto">
          <a:xfrm>
            <a:off x="2627313" y="476250"/>
            <a:ext cx="6121400" cy="0"/>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a:lstStyle/>
          <a:p>
            <a:endParaRPr lang="es-ES_tradnl" dirty="0"/>
          </a:p>
        </p:txBody>
      </p:sp>
      <p:pic>
        <p:nvPicPr>
          <p:cNvPr id="10247" name="Picture 7" descr="indic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499475" y="6399213"/>
            <a:ext cx="25241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0" name="Text Box 8"/>
          <p:cNvSpPr txBox="1">
            <a:spLocks noChangeArrowheads="1"/>
          </p:cNvSpPr>
          <p:nvPr/>
        </p:nvSpPr>
        <p:spPr bwMode="auto">
          <a:xfrm>
            <a:off x="8405813" y="6629400"/>
            <a:ext cx="431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rebuchet MS" pitchFamily="34" charset="0"/>
              </a:defRPr>
            </a:lvl1pPr>
            <a:lvl2pPr marL="742950" indent="-285750" eaLnBrk="0" hangingPunct="0">
              <a:defRPr>
                <a:solidFill>
                  <a:schemeClr val="tx1"/>
                </a:solidFill>
                <a:latin typeface="Trebuchet MS" pitchFamily="34" charset="0"/>
              </a:defRPr>
            </a:lvl2pPr>
            <a:lvl3pPr marL="1143000" indent="-228600" eaLnBrk="0" hangingPunct="0">
              <a:defRPr>
                <a:solidFill>
                  <a:schemeClr val="tx1"/>
                </a:solidFill>
                <a:latin typeface="Trebuchet MS" pitchFamily="34" charset="0"/>
              </a:defRPr>
            </a:lvl3pPr>
            <a:lvl4pPr marL="1600200" indent="-228600" eaLnBrk="0" hangingPunct="0">
              <a:defRPr>
                <a:solidFill>
                  <a:schemeClr val="tx1"/>
                </a:solidFill>
                <a:latin typeface="Trebuchet MS" pitchFamily="34" charset="0"/>
              </a:defRPr>
            </a:lvl4pPr>
            <a:lvl5pPr marL="2057400" indent="-228600" eaLnBrk="0" hangingPunct="0">
              <a:defRPr>
                <a:solidFill>
                  <a:schemeClr val="tx1"/>
                </a:solidFill>
                <a:latin typeface="Trebuchet MS" pitchFamily="34" charset="0"/>
              </a:defRPr>
            </a:lvl5pPr>
            <a:lvl6pPr marL="2514600" indent="-228600" eaLnBrk="0" fontAlgn="base" hangingPunct="0">
              <a:spcBef>
                <a:spcPct val="0"/>
              </a:spcBef>
              <a:spcAft>
                <a:spcPct val="0"/>
              </a:spcAft>
              <a:defRPr>
                <a:solidFill>
                  <a:schemeClr val="tx1"/>
                </a:solidFill>
                <a:latin typeface="Trebuchet MS" pitchFamily="34" charset="0"/>
              </a:defRPr>
            </a:lvl6pPr>
            <a:lvl7pPr marL="2971800" indent="-228600" eaLnBrk="0" fontAlgn="base" hangingPunct="0">
              <a:spcBef>
                <a:spcPct val="0"/>
              </a:spcBef>
              <a:spcAft>
                <a:spcPct val="0"/>
              </a:spcAft>
              <a:defRPr>
                <a:solidFill>
                  <a:schemeClr val="tx1"/>
                </a:solidFill>
                <a:latin typeface="Trebuchet MS" pitchFamily="34" charset="0"/>
              </a:defRPr>
            </a:lvl7pPr>
            <a:lvl8pPr marL="3429000" indent="-228600" eaLnBrk="0" fontAlgn="base" hangingPunct="0">
              <a:spcBef>
                <a:spcPct val="0"/>
              </a:spcBef>
              <a:spcAft>
                <a:spcPct val="0"/>
              </a:spcAft>
              <a:defRPr>
                <a:solidFill>
                  <a:schemeClr val="tx1"/>
                </a:solidFill>
                <a:latin typeface="Trebuchet MS" pitchFamily="34" charset="0"/>
              </a:defRPr>
            </a:lvl8pPr>
            <a:lvl9pPr marL="3886200" indent="-228600" eaLnBrk="0" fontAlgn="base" hangingPunct="0">
              <a:spcBef>
                <a:spcPct val="0"/>
              </a:spcBef>
              <a:spcAft>
                <a:spcPct val="0"/>
              </a:spcAft>
              <a:defRPr>
                <a:solidFill>
                  <a:schemeClr val="tx1"/>
                </a:solidFill>
                <a:latin typeface="Trebuchet MS" pitchFamily="34" charset="0"/>
              </a:defRPr>
            </a:lvl9pPr>
          </a:lstStyle>
          <a:p>
            <a:pPr eaLnBrk="1" hangingPunct="1">
              <a:defRPr/>
            </a:pPr>
            <a:r>
              <a:rPr lang="es-ES" sz="600" u="sng" dirty="0" smtClean="0">
                <a:solidFill>
                  <a:srgbClr val="B2B2B2"/>
                </a:solidFill>
                <a:latin typeface="Verdana" pitchFamily="34" charset="0"/>
              </a:rPr>
              <a:t>índice</a:t>
            </a:r>
          </a:p>
        </p:txBody>
      </p:sp>
      <p:sp>
        <p:nvSpPr>
          <p:cNvPr id="10249" name="Rectangle 9"/>
          <p:cNvSpPr>
            <a:spLocks noChangeArrowheads="1"/>
          </p:cNvSpPr>
          <p:nvPr/>
        </p:nvSpPr>
        <p:spPr bwMode="auto">
          <a:xfrm>
            <a:off x="8466138" y="6381750"/>
            <a:ext cx="35877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s-ES_tradnl" sz="1800" dirty="0">
              <a:solidFill>
                <a:srgbClr val="003300"/>
              </a:solidFill>
            </a:endParaRPr>
          </a:p>
        </p:txBody>
      </p:sp>
      <p:pic>
        <p:nvPicPr>
          <p:cNvPr id="6154" name="Picture 1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15900" y="115888"/>
            <a:ext cx="20526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1" name="Line 11"/>
          <p:cNvSpPr>
            <a:spLocks noChangeShapeType="1"/>
          </p:cNvSpPr>
          <p:nvPr/>
        </p:nvSpPr>
        <p:spPr bwMode="auto">
          <a:xfrm>
            <a:off x="2627313" y="6381750"/>
            <a:ext cx="6121400" cy="0"/>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a:lstStyle/>
          <a:p>
            <a:endParaRPr lang="es-ES_tradnl" dirty="0"/>
          </a:p>
        </p:txBody>
      </p:sp>
    </p:spTree>
  </p:cSld>
  <p:clrMap bg1="lt1" tx1="dk1" bg2="lt2" tx2="dk2" accent1="accent1" accent2="accent2" accent3="accent3" accent4="accent4" accent5="accent5" accent6="accent6" hlink="hlink" folHlink="folHlink"/>
  <p:sldLayoutIdLst>
    <p:sldLayoutId id="2147485559" r:id="rId1"/>
    <p:sldLayoutId id="2147485560" r:id="rId2"/>
    <p:sldLayoutId id="2147485561" r:id="rId3"/>
    <p:sldLayoutId id="2147485562" r:id="rId4"/>
    <p:sldLayoutId id="2147485563" r:id="rId5"/>
    <p:sldLayoutId id="2147485564" r:id="rId6"/>
    <p:sldLayoutId id="2147485565" r:id="rId7"/>
    <p:sldLayoutId id="2147485566" r:id="rId8"/>
    <p:sldLayoutId id="2147485567" r:id="rId9"/>
    <p:sldLayoutId id="2147485568" r:id="rId10"/>
    <p:sldLayoutId id="2147485569" r:id="rId11"/>
  </p:sldLayoutIdLs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6154"/>
                                        </p:tgtEl>
                                        <p:attrNameLst>
                                          <p:attrName>style.visibility</p:attrName>
                                        </p:attrNameLst>
                                      </p:cBhvr>
                                      <p:to>
                                        <p:strVal val="visible"/>
                                      </p:to>
                                    </p:set>
                                    <p:anim calcmode="lin" valueType="num">
                                      <p:cBhvr>
                                        <p:cTn id="7" dur="600" fill="hold"/>
                                        <p:tgtEl>
                                          <p:spTgt spid="6154"/>
                                        </p:tgtEl>
                                        <p:attrNameLst>
                                          <p:attrName>ppt_w</p:attrName>
                                        </p:attrNameLst>
                                      </p:cBhvr>
                                      <p:tavLst>
                                        <p:tav tm="0">
                                          <p:val>
                                            <p:fltVal val="0"/>
                                          </p:val>
                                        </p:tav>
                                        <p:tav tm="100000">
                                          <p:val>
                                            <p:strVal val="#ppt_w"/>
                                          </p:val>
                                        </p:tav>
                                      </p:tavLst>
                                    </p:anim>
                                    <p:anim calcmode="lin" valueType="num">
                                      <p:cBhvr>
                                        <p:cTn id="8" dur="600" fill="hold"/>
                                        <p:tgtEl>
                                          <p:spTgt spid="6154"/>
                                        </p:tgtEl>
                                        <p:attrNameLst>
                                          <p:attrName>ppt_h</p:attrName>
                                        </p:attrNameLst>
                                      </p:cBhvr>
                                      <p:tavLst>
                                        <p:tav tm="0">
                                          <p:val>
                                            <p:fltVal val="0"/>
                                          </p:val>
                                        </p:tav>
                                        <p:tav tm="100000">
                                          <p:val>
                                            <p:strVal val="#ppt_h"/>
                                          </p:val>
                                        </p:tav>
                                      </p:tavLst>
                                    </p:anim>
                                    <p:animEffect transition="in" filter="fade">
                                      <p:cBhvr>
                                        <p:cTn id="9" dur="600"/>
                                        <p:tgtEl>
                                          <p:spTgt spid="6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ftr="0" dt="0"/>
  <p:txStyles>
    <p:titleStyle>
      <a:lvl1pPr algn="r" rtl="0" eaLnBrk="0" fontAlgn="base" hangingPunct="0">
        <a:spcBef>
          <a:spcPct val="0"/>
        </a:spcBef>
        <a:spcAft>
          <a:spcPct val="0"/>
        </a:spcAft>
        <a:defRPr sz="1400" b="1">
          <a:solidFill>
            <a:schemeClr val="tx2"/>
          </a:solidFill>
          <a:latin typeface="+mj-lt"/>
          <a:ea typeface="+mj-ea"/>
          <a:cs typeface="+mj-cs"/>
        </a:defRPr>
      </a:lvl1pPr>
      <a:lvl2pPr algn="r" rtl="0" eaLnBrk="0" fontAlgn="base" hangingPunct="0">
        <a:spcBef>
          <a:spcPct val="0"/>
        </a:spcBef>
        <a:spcAft>
          <a:spcPct val="0"/>
        </a:spcAft>
        <a:defRPr sz="1400" b="1">
          <a:solidFill>
            <a:schemeClr val="tx2"/>
          </a:solidFill>
          <a:latin typeface="Trebuchet MS" pitchFamily="34" charset="0"/>
        </a:defRPr>
      </a:lvl2pPr>
      <a:lvl3pPr algn="r" rtl="0" eaLnBrk="0" fontAlgn="base" hangingPunct="0">
        <a:spcBef>
          <a:spcPct val="0"/>
        </a:spcBef>
        <a:spcAft>
          <a:spcPct val="0"/>
        </a:spcAft>
        <a:defRPr sz="1400" b="1">
          <a:solidFill>
            <a:schemeClr val="tx2"/>
          </a:solidFill>
          <a:latin typeface="Trebuchet MS" pitchFamily="34" charset="0"/>
        </a:defRPr>
      </a:lvl3pPr>
      <a:lvl4pPr algn="r" rtl="0" eaLnBrk="0" fontAlgn="base" hangingPunct="0">
        <a:spcBef>
          <a:spcPct val="0"/>
        </a:spcBef>
        <a:spcAft>
          <a:spcPct val="0"/>
        </a:spcAft>
        <a:defRPr sz="1400" b="1">
          <a:solidFill>
            <a:schemeClr val="tx2"/>
          </a:solidFill>
          <a:latin typeface="Trebuchet MS" pitchFamily="34" charset="0"/>
        </a:defRPr>
      </a:lvl4pPr>
      <a:lvl5pPr algn="r" rtl="0" eaLnBrk="0" fontAlgn="base" hangingPunct="0">
        <a:spcBef>
          <a:spcPct val="0"/>
        </a:spcBef>
        <a:spcAft>
          <a:spcPct val="0"/>
        </a:spcAft>
        <a:defRPr sz="1400" b="1">
          <a:solidFill>
            <a:schemeClr val="tx2"/>
          </a:solidFill>
          <a:latin typeface="Trebuchet MS" pitchFamily="34" charset="0"/>
        </a:defRPr>
      </a:lvl5pPr>
      <a:lvl6pPr marL="457200" algn="r" rtl="0" fontAlgn="base">
        <a:spcBef>
          <a:spcPct val="0"/>
        </a:spcBef>
        <a:spcAft>
          <a:spcPct val="0"/>
        </a:spcAft>
        <a:defRPr sz="1400" b="1">
          <a:solidFill>
            <a:schemeClr val="tx2"/>
          </a:solidFill>
          <a:latin typeface="Trebuchet MS" pitchFamily="34" charset="0"/>
        </a:defRPr>
      </a:lvl6pPr>
      <a:lvl7pPr marL="914400" algn="r" rtl="0" fontAlgn="base">
        <a:spcBef>
          <a:spcPct val="0"/>
        </a:spcBef>
        <a:spcAft>
          <a:spcPct val="0"/>
        </a:spcAft>
        <a:defRPr sz="1400" b="1">
          <a:solidFill>
            <a:schemeClr val="tx2"/>
          </a:solidFill>
          <a:latin typeface="Trebuchet MS" pitchFamily="34" charset="0"/>
        </a:defRPr>
      </a:lvl7pPr>
      <a:lvl8pPr marL="1371600" algn="r" rtl="0" fontAlgn="base">
        <a:spcBef>
          <a:spcPct val="0"/>
        </a:spcBef>
        <a:spcAft>
          <a:spcPct val="0"/>
        </a:spcAft>
        <a:defRPr sz="1400" b="1">
          <a:solidFill>
            <a:schemeClr val="tx2"/>
          </a:solidFill>
          <a:latin typeface="Trebuchet MS" pitchFamily="34" charset="0"/>
        </a:defRPr>
      </a:lvl8pPr>
      <a:lvl9pPr marL="1828800" algn="r" rtl="0" fontAlgn="base">
        <a:spcBef>
          <a:spcPct val="0"/>
        </a:spcBef>
        <a:spcAft>
          <a:spcPct val="0"/>
        </a:spcAft>
        <a:defRPr sz="1400" b="1">
          <a:solidFill>
            <a:schemeClr val="tx2"/>
          </a:solidFill>
          <a:latin typeface="Trebuchet MS" pitchFamily="34" charset="0"/>
        </a:defRPr>
      </a:lvl9pPr>
    </p:titleStyle>
    <p:bodyStyle>
      <a:lvl1pPr marL="342900" indent="-342900" algn="l" rtl="0" eaLnBrk="0" fontAlgn="base" hangingPunct="0">
        <a:spcBef>
          <a:spcPct val="20000"/>
        </a:spcBef>
        <a:spcAft>
          <a:spcPct val="0"/>
        </a:spcAft>
        <a:buClr>
          <a:srgbClr val="DE2A00"/>
        </a:buClr>
        <a:buFont typeface="Wingdings" pitchFamily="2" charset="2"/>
        <a:buChar char="q"/>
        <a:defRPr sz="1400" b="1">
          <a:solidFill>
            <a:schemeClr val="tx1"/>
          </a:solidFill>
          <a:latin typeface="+mn-lt"/>
          <a:ea typeface="+mn-ea"/>
          <a:cs typeface="+mn-cs"/>
        </a:defRPr>
      </a:lvl1pPr>
      <a:lvl2pPr marL="742950" indent="-285750" algn="l" rtl="0" eaLnBrk="0" fontAlgn="base" hangingPunct="0">
        <a:spcBef>
          <a:spcPct val="20000"/>
        </a:spcBef>
        <a:spcAft>
          <a:spcPct val="0"/>
        </a:spcAft>
        <a:buClr>
          <a:srgbClr val="DE2A00"/>
        </a:buClr>
        <a:buFont typeface="Wingdings" pitchFamily="2" charset="2"/>
        <a:buChar char="§"/>
        <a:defRPr sz="1400">
          <a:solidFill>
            <a:schemeClr val="tx1"/>
          </a:solidFill>
          <a:latin typeface="+mn-lt"/>
        </a:defRPr>
      </a:lvl2pPr>
      <a:lvl3pPr marL="11430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3pPr>
      <a:lvl4pPr marL="16002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4pPr>
      <a:lvl5pPr marL="20574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5pPr>
      <a:lvl6pPr marL="25146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6pPr>
      <a:lvl7pPr marL="29718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7pPr>
      <a:lvl8pPr marL="34290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8pPr>
      <a:lvl9pPr marL="38862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146" name="Picture 39" descr="diapo_separador_blanco"/>
          <p:cNvPicPr>
            <a:picLocks noChangeAspect="1" noChangeArrowheads="1"/>
          </p:cNvPicPr>
          <p:nvPr/>
        </p:nvPicPr>
        <p:blipFill>
          <a:blip r:embed="rId15">
            <a:extLst>
              <a:ext uri="{28A0092B-C50C-407E-A947-70E740481C1C}">
                <a14:useLocalDpi xmlns:a14="http://schemas.microsoft.com/office/drawing/2010/main" val="0"/>
              </a:ext>
            </a:extLst>
          </a:blip>
          <a:srcRect l="6686" t="22719" r="63373" b="-46"/>
          <a:stretch>
            <a:fillRect/>
          </a:stretch>
        </p:blipFill>
        <p:spPr bwMode="auto">
          <a:xfrm>
            <a:off x="34925" y="792163"/>
            <a:ext cx="2736850" cy="530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2"/>
          <p:cNvSpPr>
            <a:spLocks noGrp="1" noChangeArrowheads="1"/>
          </p:cNvSpPr>
          <p:nvPr>
            <p:ph type="title"/>
          </p:nvPr>
        </p:nvSpPr>
        <p:spPr bwMode="auto">
          <a:xfrm>
            <a:off x="519113" y="73025"/>
            <a:ext cx="8229600"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a:t>
            </a:r>
          </a:p>
        </p:txBody>
      </p:sp>
      <p:sp>
        <p:nvSpPr>
          <p:cNvPr id="6148"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30" name="Rectangle 6"/>
          <p:cNvSpPr>
            <a:spLocks noGrp="1" noChangeArrowheads="1"/>
          </p:cNvSpPr>
          <p:nvPr>
            <p:ph type="sldNum" sz="quarter" idx="4"/>
          </p:nvPr>
        </p:nvSpPr>
        <p:spPr bwMode="auto">
          <a:xfrm>
            <a:off x="3492500" y="6453188"/>
            <a:ext cx="1512888"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a:solidFill>
                  <a:srgbClr val="003300"/>
                </a:solidFill>
                <a:latin typeface="Trebuchet MS"/>
              </a:defRPr>
            </a:lvl1pPr>
          </a:lstStyle>
          <a:p>
            <a:pPr>
              <a:defRPr/>
            </a:pPr>
            <a:fld id="{17EDDAF8-6BD6-4F0A-8511-DC592F75D7B5}" type="slidenum">
              <a:rPr lang="es-ES"/>
              <a:pPr>
                <a:defRPr/>
              </a:pPr>
              <a:t>‹Nr.›</a:t>
            </a:fld>
            <a:endParaRPr lang="es-ES" dirty="0"/>
          </a:p>
        </p:txBody>
      </p:sp>
      <p:sp>
        <p:nvSpPr>
          <p:cNvPr id="6150" name="Line 29"/>
          <p:cNvSpPr>
            <a:spLocks noChangeShapeType="1"/>
          </p:cNvSpPr>
          <p:nvPr/>
        </p:nvSpPr>
        <p:spPr bwMode="auto">
          <a:xfrm>
            <a:off x="2627313" y="476250"/>
            <a:ext cx="6121400" cy="0"/>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a:lstStyle/>
          <a:p>
            <a:endParaRPr lang="es-ES_tradnl" dirty="0">
              <a:solidFill>
                <a:srgbClr val="003300"/>
              </a:solidFill>
              <a:latin typeface="Trebuchet MS"/>
            </a:endParaRPr>
          </a:p>
        </p:txBody>
      </p:sp>
      <p:sp>
        <p:nvSpPr>
          <p:cNvPr id="6151" name="Line 30"/>
          <p:cNvSpPr>
            <a:spLocks noChangeShapeType="1"/>
          </p:cNvSpPr>
          <p:nvPr/>
        </p:nvSpPr>
        <p:spPr bwMode="auto">
          <a:xfrm>
            <a:off x="2627313" y="6381750"/>
            <a:ext cx="6121400" cy="0"/>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a:lstStyle/>
          <a:p>
            <a:endParaRPr lang="es-ES_tradnl" dirty="0">
              <a:solidFill>
                <a:srgbClr val="003300"/>
              </a:solidFill>
              <a:latin typeface="Trebuchet MS"/>
            </a:endParaRPr>
          </a:p>
        </p:txBody>
      </p:sp>
      <p:pic>
        <p:nvPicPr>
          <p:cNvPr id="6152" name="Picture 37" descr="indic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499475" y="6399213"/>
            <a:ext cx="25241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1" name="Text Box 38"/>
          <p:cNvSpPr txBox="1">
            <a:spLocks noChangeArrowheads="1"/>
          </p:cNvSpPr>
          <p:nvPr/>
        </p:nvSpPr>
        <p:spPr bwMode="auto">
          <a:xfrm>
            <a:off x="8405813" y="6629400"/>
            <a:ext cx="431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defRPr/>
            </a:pPr>
            <a:r>
              <a:rPr lang="es-ES" sz="600" u="sng" dirty="0" smtClean="0">
                <a:solidFill>
                  <a:srgbClr val="B2B2B2"/>
                </a:solidFill>
                <a:latin typeface="Verdana" pitchFamily="34" charset="0"/>
              </a:rPr>
              <a:t>índice</a:t>
            </a:r>
          </a:p>
        </p:txBody>
      </p:sp>
      <p:sp>
        <p:nvSpPr>
          <p:cNvPr id="6154" name="Rectangle 42">
            <a:hlinkClick r:id="rId17" action="ppaction://hlinksldjump"/>
          </p:cNvPr>
          <p:cNvSpPr>
            <a:spLocks noChangeArrowheads="1"/>
          </p:cNvSpPr>
          <p:nvPr/>
        </p:nvSpPr>
        <p:spPr bwMode="auto">
          <a:xfrm>
            <a:off x="8466138" y="6381750"/>
            <a:ext cx="35877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s-ES_tradnl" sz="1800" dirty="0">
              <a:solidFill>
                <a:srgbClr val="003300"/>
              </a:solidFill>
              <a:latin typeface="Trebuchet MS"/>
            </a:endParaRPr>
          </a:p>
        </p:txBody>
      </p:sp>
    </p:spTree>
    <p:extLst>
      <p:ext uri="{BB962C8B-B14F-4D97-AF65-F5344CB8AC3E}">
        <p14:creationId xmlns:p14="http://schemas.microsoft.com/office/powerpoint/2010/main" val="1574117200"/>
      </p:ext>
    </p:extLst>
  </p:cSld>
  <p:clrMap bg1="lt1" tx1="dk1" bg2="lt2" tx2="dk2" accent1="accent1" accent2="accent2" accent3="accent3" accent4="accent4" accent5="accent5" accent6="accent6" hlink="hlink" folHlink="folHlink"/>
  <p:sldLayoutIdLst>
    <p:sldLayoutId id="2147485583" r:id="rId1"/>
    <p:sldLayoutId id="2147485584" r:id="rId2"/>
    <p:sldLayoutId id="2147485585" r:id="rId3"/>
    <p:sldLayoutId id="2147485586" r:id="rId4"/>
    <p:sldLayoutId id="2147485587" r:id="rId5"/>
    <p:sldLayoutId id="2147485588" r:id="rId6"/>
    <p:sldLayoutId id="2147485589" r:id="rId7"/>
    <p:sldLayoutId id="2147485590" r:id="rId8"/>
    <p:sldLayoutId id="2147485591" r:id="rId9"/>
    <p:sldLayoutId id="2147485592" r:id="rId10"/>
    <p:sldLayoutId id="2147485593" r:id="rId11"/>
    <p:sldLayoutId id="2147485594" r:id="rId12"/>
    <p:sldLayoutId id="2147485595" r:id="rId13"/>
  </p:sldLayoutIdLst>
  <p:timing>
    <p:tnLst>
      <p:par>
        <p:cTn xmlns:p14="http://schemas.microsoft.com/office/powerpoint/2010/main" id="1" dur="indefinite" restart="never" nodeType="tmRoot"/>
      </p:par>
    </p:tnLst>
  </p:timing>
  <p:hf hdr="0" ftr="0" dt="0"/>
  <p:txStyles>
    <p:titleStyle>
      <a:lvl1pPr algn="r" rtl="0" eaLnBrk="0" fontAlgn="base" hangingPunct="0">
        <a:spcBef>
          <a:spcPct val="0"/>
        </a:spcBef>
        <a:spcAft>
          <a:spcPct val="0"/>
        </a:spcAft>
        <a:defRPr sz="1400" b="1">
          <a:solidFill>
            <a:schemeClr val="tx2"/>
          </a:solidFill>
          <a:latin typeface="+mj-lt"/>
          <a:ea typeface="+mj-ea"/>
          <a:cs typeface="+mj-cs"/>
        </a:defRPr>
      </a:lvl1pPr>
      <a:lvl2pPr algn="r" rtl="0" eaLnBrk="0" fontAlgn="base" hangingPunct="0">
        <a:spcBef>
          <a:spcPct val="0"/>
        </a:spcBef>
        <a:spcAft>
          <a:spcPct val="0"/>
        </a:spcAft>
        <a:defRPr sz="1400" b="1">
          <a:solidFill>
            <a:schemeClr val="tx2"/>
          </a:solidFill>
          <a:latin typeface="Trebuchet MS" pitchFamily="34" charset="0"/>
        </a:defRPr>
      </a:lvl2pPr>
      <a:lvl3pPr algn="r" rtl="0" eaLnBrk="0" fontAlgn="base" hangingPunct="0">
        <a:spcBef>
          <a:spcPct val="0"/>
        </a:spcBef>
        <a:spcAft>
          <a:spcPct val="0"/>
        </a:spcAft>
        <a:defRPr sz="1400" b="1">
          <a:solidFill>
            <a:schemeClr val="tx2"/>
          </a:solidFill>
          <a:latin typeface="Trebuchet MS" pitchFamily="34" charset="0"/>
        </a:defRPr>
      </a:lvl3pPr>
      <a:lvl4pPr algn="r" rtl="0" eaLnBrk="0" fontAlgn="base" hangingPunct="0">
        <a:spcBef>
          <a:spcPct val="0"/>
        </a:spcBef>
        <a:spcAft>
          <a:spcPct val="0"/>
        </a:spcAft>
        <a:defRPr sz="1400" b="1">
          <a:solidFill>
            <a:schemeClr val="tx2"/>
          </a:solidFill>
          <a:latin typeface="Trebuchet MS" pitchFamily="34" charset="0"/>
        </a:defRPr>
      </a:lvl4pPr>
      <a:lvl5pPr algn="r" rtl="0" eaLnBrk="0" fontAlgn="base" hangingPunct="0">
        <a:spcBef>
          <a:spcPct val="0"/>
        </a:spcBef>
        <a:spcAft>
          <a:spcPct val="0"/>
        </a:spcAft>
        <a:defRPr sz="1400" b="1">
          <a:solidFill>
            <a:schemeClr val="tx2"/>
          </a:solidFill>
          <a:latin typeface="Trebuchet MS" pitchFamily="34" charset="0"/>
        </a:defRPr>
      </a:lvl5pPr>
      <a:lvl6pPr marL="457200" algn="r" rtl="0" fontAlgn="base">
        <a:spcBef>
          <a:spcPct val="0"/>
        </a:spcBef>
        <a:spcAft>
          <a:spcPct val="0"/>
        </a:spcAft>
        <a:defRPr sz="1400" b="1">
          <a:solidFill>
            <a:schemeClr val="tx2"/>
          </a:solidFill>
          <a:latin typeface="Trebuchet MS" pitchFamily="34" charset="0"/>
        </a:defRPr>
      </a:lvl6pPr>
      <a:lvl7pPr marL="914400" algn="r" rtl="0" fontAlgn="base">
        <a:spcBef>
          <a:spcPct val="0"/>
        </a:spcBef>
        <a:spcAft>
          <a:spcPct val="0"/>
        </a:spcAft>
        <a:defRPr sz="1400" b="1">
          <a:solidFill>
            <a:schemeClr val="tx2"/>
          </a:solidFill>
          <a:latin typeface="Trebuchet MS" pitchFamily="34" charset="0"/>
        </a:defRPr>
      </a:lvl7pPr>
      <a:lvl8pPr marL="1371600" algn="r" rtl="0" fontAlgn="base">
        <a:spcBef>
          <a:spcPct val="0"/>
        </a:spcBef>
        <a:spcAft>
          <a:spcPct val="0"/>
        </a:spcAft>
        <a:defRPr sz="1400" b="1">
          <a:solidFill>
            <a:schemeClr val="tx2"/>
          </a:solidFill>
          <a:latin typeface="Trebuchet MS" pitchFamily="34" charset="0"/>
        </a:defRPr>
      </a:lvl8pPr>
      <a:lvl9pPr marL="1828800" algn="r" rtl="0" fontAlgn="base">
        <a:spcBef>
          <a:spcPct val="0"/>
        </a:spcBef>
        <a:spcAft>
          <a:spcPct val="0"/>
        </a:spcAft>
        <a:defRPr sz="1400" b="1">
          <a:solidFill>
            <a:schemeClr val="tx2"/>
          </a:solidFill>
          <a:latin typeface="Trebuchet MS" pitchFamily="34" charset="0"/>
        </a:defRPr>
      </a:lvl9pPr>
    </p:titleStyle>
    <p:bodyStyle>
      <a:lvl1pPr marL="342900" indent="-342900" algn="l" rtl="0" eaLnBrk="0" fontAlgn="base" hangingPunct="0">
        <a:spcBef>
          <a:spcPct val="20000"/>
        </a:spcBef>
        <a:spcAft>
          <a:spcPct val="0"/>
        </a:spcAft>
        <a:buClr>
          <a:srgbClr val="DE2A00"/>
        </a:buClr>
        <a:buFont typeface="Wingdings" pitchFamily="2" charset="2"/>
        <a:buChar char="q"/>
        <a:defRPr sz="1400" b="1">
          <a:solidFill>
            <a:schemeClr val="tx1"/>
          </a:solidFill>
          <a:latin typeface="+mn-lt"/>
          <a:ea typeface="+mn-ea"/>
          <a:cs typeface="+mn-cs"/>
        </a:defRPr>
      </a:lvl1pPr>
      <a:lvl2pPr marL="742950" indent="-285750" algn="l" rtl="0" eaLnBrk="0" fontAlgn="base" hangingPunct="0">
        <a:spcBef>
          <a:spcPct val="20000"/>
        </a:spcBef>
        <a:spcAft>
          <a:spcPct val="0"/>
        </a:spcAft>
        <a:buClr>
          <a:srgbClr val="DE2A00"/>
        </a:buClr>
        <a:buFont typeface="Wingdings" pitchFamily="2" charset="2"/>
        <a:buChar char="§"/>
        <a:defRPr sz="1400">
          <a:solidFill>
            <a:schemeClr val="tx1"/>
          </a:solidFill>
          <a:latin typeface="+mn-lt"/>
        </a:defRPr>
      </a:lvl2pPr>
      <a:lvl3pPr marL="11430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3pPr>
      <a:lvl4pPr marL="16002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4pPr>
      <a:lvl5pPr marL="20574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5pPr>
      <a:lvl6pPr marL="25146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6pPr>
      <a:lvl7pPr marL="29718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7pPr>
      <a:lvl8pPr marL="34290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8pPr>
      <a:lvl9pPr marL="38862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146" name="Picture 39" descr="diapo_separador_blanco"/>
          <p:cNvPicPr>
            <a:picLocks noChangeAspect="1" noChangeArrowheads="1"/>
          </p:cNvPicPr>
          <p:nvPr/>
        </p:nvPicPr>
        <p:blipFill>
          <a:blip r:embed="rId15">
            <a:extLst>
              <a:ext uri="{28A0092B-C50C-407E-A947-70E740481C1C}">
                <a14:useLocalDpi xmlns:a14="http://schemas.microsoft.com/office/drawing/2010/main" val="0"/>
              </a:ext>
            </a:extLst>
          </a:blip>
          <a:srcRect l="6686" t="22719" r="63373" b="-46"/>
          <a:stretch>
            <a:fillRect/>
          </a:stretch>
        </p:blipFill>
        <p:spPr bwMode="auto">
          <a:xfrm>
            <a:off x="34925" y="792163"/>
            <a:ext cx="2736850" cy="530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2"/>
          <p:cNvSpPr>
            <a:spLocks noGrp="1" noChangeArrowheads="1"/>
          </p:cNvSpPr>
          <p:nvPr>
            <p:ph type="title"/>
          </p:nvPr>
        </p:nvSpPr>
        <p:spPr bwMode="auto">
          <a:xfrm>
            <a:off x="519113" y="73025"/>
            <a:ext cx="8229600"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a:t>
            </a:r>
          </a:p>
        </p:txBody>
      </p:sp>
      <p:sp>
        <p:nvSpPr>
          <p:cNvPr id="6148"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30" name="Rectangle 6"/>
          <p:cNvSpPr>
            <a:spLocks noGrp="1" noChangeArrowheads="1"/>
          </p:cNvSpPr>
          <p:nvPr>
            <p:ph type="sldNum" sz="quarter" idx="4"/>
          </p:nvPr>
        </p:nvSpPr>
        <p:spPr bwMode="auto">
          <a:xfrm>
            <a:off x="3492500" y="6453188"/>
            <a:ext cx="1512888"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a:solidFill>
                  <a:srgbClr val="003300"/>
                </a:solidFill>
                <a:latin typeface="Trebuchet MS"/>
              </a:defRPr>
            </a:lvl1pPr>
          </a:lstStyle>
          <a:p>
            <a:pPr>
              <a:defRPr/>
            </a:pPr>
            <a:fld id="{17EDDAF8-6BD6-4F0A-8511-DC592F75D7B5}" type="slidenum">
              <a:rPr lang="es-ES"/>
              <a:pPr>
                <a:defRPr/>
              </a:pPr>
              <a:t>‹Nr.›</a:t>
            </a:fld>
            <a:endParaRPr lang="es-ES" dirty="0"/>
          </a:p>
        </p:txBody>
      </p:sp>
      <p:sp>
        <p:nvSpPr>
          <p:cNvPr id="6150" name="Line 29"/>
          <p:cNvSpPr>
            <a:spLocks noChangeShapeType="1"/>
          </p:cNvSpPr>
          <p:nvPr/>
        </p:nvSpPr>
        <p:spPr bwMode="auto">
          <a:xfrm>
            <a:off x="2627313" y="476250"/>
            <a:ext cx="6121400" cy="0"/>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a:lstStyle/>
          <a:p>
            <a:endParaRPr lang="es-ES_tradnl" dirty="0">
              <a:solidFill>
                <a:srgbClr val="003300"/>
              </a:solidFill>
              <a:latin typeface="Trebuchet MS"/>
            </a:endParaRPr>
          </a:p>
        </p:txBody>
      </p:sp>
      <p:sp>
        <p:nvSpPr>
          <p:cNvPr id="6151" name="Line 30"/>
          <p:cNvSpPr>
            <a:spLocks noChangeShapeType="1"/>
          </p:cNvSpPr>
          <p:nvPr/>
        </p:nvSpPr>
        <p:spPr bwMode="auto">
          <a:xfrm>
            <a:off x="2627313" y="6381750"/>
            <a:ext cx="6121400" cy="0"/>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a:lstStyle/>
          <a:p>
            <a:endParaRPr lang="es-ES_tradnl" dirty="0">
              <a:solidFill>
                <a:srgbClr val="003300"/>
              </a:solidFill>
              <a:latin typeface="Trebuchet MS"/>
            </a:endParaRPr>
          </a:p>
        </p:txBody>
      </p:sp>
      <p:pic>
        <p:nvPicPr>
          <p:cNvPr id="6152" name="Picture 37" descr="indic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499475" y="6399213"/>
            <a:ext cx="25241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1" name="Text Box 38"/>
          <p:cNvSpPr txBox="1">
            <a:spLocks noChangeArrowheads="1"/>
          </p:cNvSpPr>
          <p:nvPr/>
        </p:nvSpPr>
        <p:spPr bwMode="auto">
          <a:xfrm>
            <a:off x="8405813" y="6629400"/>
            <a:ext cx="431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defRPr/>
            </a:pPr>
            <a:r>
              <a:rPr lang="es-ES" sz="600" u="sng" dirty="0" smtClean="0">
                <a:solidFill>
                  <a:srgbClr val="B2B2B2"/>
                </a:solidFill>
                <a:latin typeface="Verdana" pitchFamily="34" charset="0"/>
              </a:rPr>
              <a:t>índice</a:t>
            </a:r>
          </a:p>
        </p:txBody>
      </p:sp>
      <p:sp>
        <p:nvSpPr>
          <p:cNvPr id="6154" name="Rectangle 42">
            <a:hlinkClick r:id="rId17" action="ppaction://hlinksldjump"/>
          </p:cNvPr>
          <p:cNvSpPr>
            <a:spLocks noChangeArrowheads="1"/>
          </p:cNvSpPr>
          <p:nvPr/>
        </p:nvSpPr>
        <p:spPr bwMode="auto">
          <a:xfrm>
            <a:off x="8466138" y="6381750"/>
            <a:ext cx="35877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s-ES_tradnl" sz="1800" dirty="0">
              <a:solidFill>
                <a:srgbClr val="003300"/>
              </a:solidFill>
              <a:latin typeface="Trebuchet MS"/>
            </a:endParaRPr>
          </a:p>
        </p:txBody>
      </p:sp>
    </p:spTree>
    <p:extLst>
      <p:ext uri="{BB962C8B-B14F-4D97-AF65-F5344CB8AC3E}">
        <p14:creationId xmlns:p14="http://schemas.microsoft.com/office/powerpoint/2010/main" val="570644460"/>
      </p:ext>
    </p:extLst>
  </p:cSld>
  <p:clrMap bg1="lt1" tx1="dk1" bg2="lt2" tx2="dk2" accent1="accent1" accent2="accent2" accent3="accent3" accent4="accent4" accent5="accent5" accent6="accent6" hlink="hlink" folHlink="folHlink"/>
  <p:sldLayoutIdLst>
    <p:sldLayoutId id="2147485597" r:id="rId1"/>
    <p:sldLayoutId id="2147485598" r:id="rId2"/>
    <p:sldLayoutId id="2147485599" r:id="rId3"/>
    <p:sldLayoutId id="2147485600" r:id="rId4"/>
    <p:sldLayoutId id="2147485601" r:id="rId5"/>
    <p:sldLayoutId id="2147485602" r:id="rId6"/>
    <p:sldLayoutId id="2147485603" r:id="rId7"/>
    <p:sldLayoutId id="2147485604" r:id="rId8"/>
    <p:sldLayoutId id="2147485605" r:id="rId9"/>
    <p:sldLayoutId id="2147485606" r:id="rId10"/>
    <p:sldLayoutId id="2147485607" r:id="rId11"/>
    <p:sldLayoutId id="2147485608" r:id="rId12"/>
    <p:sldLayoutId id="2147485609" r:id="rId13"/>
  </p:sldLayoutIdLst>
  <p:timing>
    <p:tnLst>
      <p:par>
        <p:cTn xmlns:p14="http://schemas.microsoft.com/office/powerpoint/2010/main" id="1" dur="indefinite" restart="never" nodeType="tmRoot"/>
      </p:par>
    </p:tnLst>
  </p:timing>
  <p:hf hdr="0" ftr="0" dt="0"/>
  <p:txStyles>
    <p:titleStyle>
      <a:lvl1pPr algn="r" rtl="0" eaLnBrk="0" fontAlgn="base" hangingPunct="0">
        <a:spcBef>
          <a:spcPct val="0"/>
        </a:spcBef>
        <a:spcAft>
          <a:spcPct val="0"/>
        </a:spcAft>
        <a:defRPr sz="1400" b="1">
          <a:solidFill>
            <a:schemeClr val="tx2"/>
          </a:solidFill>
          <a:latin typeface="+mj-lt"/>
          <a:ea typeface="+mj-ea"/>
          <a:cs typeface="+mj-cs"/>
        </a:defRPr>
      </a:lvl1pPr>
      <a:lvl2pPr algn="r" rtl="0" eaLnBrk="0" fontAlgn="base" hangingPunct="0">
        <a:spcBef>
          <a:spcPct val="0"/>
        </a:spcBef>
        <a:spcAft>
          <a:spcPct val="0"/>
        </a:spcAft>
        <a:defRPr sz="1400" b="1">
          <a:solidFill>
            <a:schemeClr val="tx2"/>
          </a:solidFill>
          <a:latin typeface="Trebuchet MS" pitchFamily="34" charset="0"/>
        </a:defRPr>
      </a:lvl2pPr>
      <a:lvl3pPr algn="r" rtl="0" eaLnBrk="0" fontAlgn="base" hangingPunct="0">
        <a:spcBef>
          <a:spcPct val="0"/>
        </a:spcBef>
        <a:spcAft>
          <a:spcPct val="0"/>
        </a:spcAft>
        <a:defRPr sz="1400" b="1">
          <a:solidFill>
            <a:schemeClr val="tx2"/>
          </a:solidFill>
          <a:latin typeface="Trebuchet MS" pitchFamily="34" charset="0"/>
        </a:defRPr>
      </a:lvl3pPr>
      <a:lvl4pPr algn="r" rtl="0" eaLnBrk="0" fontAlgn="base" hangingPunct="0">
        <a:spcBef>
          <a:spcPct val="0"/>
        </a:spcBef>
        <a:spcAft>
          <a:spcPct val="0"/>
        </a:spcAft>
        <a:defRPr sz="1400" b="1">
          <a:solidFill>
            <a:schemeClr val="tx2"/>
          </a:solidFill>
          <a:latin typeface="Trebuchet MS" pitchFamily="34" charset="0"/>
        </a:defRPr>
      </a:lvl4pPr>
      <a:lvl5pPr algn="r" rtl="0" eaLnBrk="0" fontAlgn="base" hangingPunct="0">
        <a:spcBef>
          <a:spcPct val="0"/>
        </a:spcBef>
        <a:spcAft>
          <a:spcPct val="0"/>
        </a:spcAft>
        <a:defRPr sz="1400" b="1">
          <a:solidFill>
            <a:schemeClr val="tx2"/>
          </a:solidFill>
          <a:latin typeface="Trebuchet MS" pitchFamily="34" charset="0"/>
        </a:defRPr>
      </a:lvl5pPr>
      <a:lvl6pPr marL="457200" algn="r" rtl="0" fontAlgn="base">
        <a:spcBef>
          <a:spcPct val="0"/>
        </a:spcBef>
        <a:spcAft>
          <a:spcPct val="0"/>
        </a:spcAft>
        <a:defRPr sz="1400" b="1">
          <a:solidFill>
            <a:schemeClr val="tx2"/>
          </a:solidFill>
          <a:latin typeface="Trebuchet MS" pitchFamily="34" charset="0"/>
        </a:defRPr>
      </a:lvl6pPr>
      <a:lvl7pPr marL="914400" algn="r" rtl="0" fontAlgn="base">
        <a:spcBef>
          <a:spcPct val="0"/>
        </a:spcBef>
        <a:spcAft>
          <a:spcPct val="0"/>
        </a:spcAft>
        <a:defRPr sz="1400" b="1">
          <a:solidFill>
            <a:schemeClr val="tx2"/>
          </a:solidFill>
          <a:latin typeface="Trebuchet MS" pitchFamily="34" charset="0"/>
        </a:defRPr>
      </a:lvl7pPr>
      <a:lvl8pPr marL="1371600" algn="r" rtl="0" fontAlgn="base">
        <a:spcBef>
          <a:spcPct val="0"/>
        </a:spcBef>
        <a:spcAft>
          <a:spcPct val="0"/>
        </a:spcAft>
        <a:defRPr sz="1400" b="1">
          <a:solidFill>
            <a:schemeClr val="tx2"/>
          </a:solidFill>
          <a:latin typeface="Trebuchet MS" pitchFamily="34" charset="0"/>
        </a:defRPr>
      </a:lvl8pPr>
      <a:lvl9pPr marL="1828800" algn="r" rtl="0" fontAlgn="base">
        <a:spcBef>
          <a:spcPct val="0"/>
        </a:spcBef>
        <a:spcAft>
          <a:spcPct val="0"/>
        </a:spcAft>
        <a:defRPr sz="1400" b="1">
          <a:solidFill>
            <a:schemeClr val="tx2"/>
          </a:solidFill>
          <a:latin typeface="Trebuchet MS" pitchFamily="34" charset="0"/>
        </a:defRPr>
      </a:lvl9pPr>
    </p:titleStyle>
    <p:bodyStyle>
      <a:lvl1pPr marL="342900" indent="-342900" algn="l" rtl="0" eaLnBrk="0" fontAlgn="base" hangingPunct="0">
        <a:spcBef>
          <a:spcPct val="20000"/>
        </a:spcBef>
        <a:spcAft>
          <a:spcPct val="0"/>
        </a:spcAft>
        <a:buClr>
          <a:srgbClr val="DE2A00"/>
        </a:buClr>
        <a:buFont typeface="Wingdings" pitchFamily="2" charset="2"/>
        <a:buChar char="q"/>
        <a:defRPr sz="1400" b="1">
          <a:solidFill>
            <a:schemeClr val="tx1"/>
          </a:solidFill>
          <a:latin typeface="+mn-lt"/>
          <a:ea typeface="+mn-ea"/>
          <a:cs typeface="+mn-cs"/>
        </a:defRPr>
      </a:lvl1pPr>
      <a:lvl2pPr marL="742950" indent="-285750" algn="l" rtl="0" eaLnBrk="0" fontAlgn="base" hangingPunct="0">
        <a:spcBef>
          <a:spcPct val="20000"/>
        </a:spcBef>
        <a:spcAft>
          <a:spcPct val="0"/>
        </a:spcAft>
        <a:buClr>
          <a:srgbClr val="DE2A00"/>
        </a:buClr>
        <a:buFont typeface="Wingdings" pitchFamily="2" charset="2"/>
        <a:buChar char="§"/>
        <a:defRPr sz="1400">
          <a:solidFill>
            <a:schemeClr val="tx1"/>
          </a:solidFill>
          <a:latin typeface="+mn-lt"/>
        </a:defRPr>
      </a:lvl2pPr>
      <a:lvl3pPr marL="11430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3pPr>
      <a:lvl4pPr marL="16002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4pPr>
      <a:lvl5pPr marL="2057400" indent="-228600" algn="l" rtl="0" eaLnBrk="0" fontAlgn="base" hangingPunct="0">
        <a:spcBef>
          <a:spcPct val="20000"/>
        </a:spcBef>
        <a:spcAft>
          <a:spcPct val="0"/>
        </a:spcAft>
        <a:buClr>
          <a:srgbClr val="DE2A00"/>
        </a:buClr>
        <a:buFont typeface="Wingdings" pitchFamily="2" charset="2"/>
        <a:buChar char="§"/>
        <a:defRPr sz="1200">
          <a:solidFill>
            <a:schemeClr val="tx1"/>
          </a:solidFill>
          <a:latin typeface="+mn-lt"/>
        </a:defRPr>
      </a:lvl5pPr>
      <a:lvl6pPr marL="25146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6pPr>
      <a:lvl7pPr marL="29718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7pPr>
      <a:lvl8pPr marL="34290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8pPr>
      <a:lvl9pPr marL="3886200" indent="-228600" algn="l" rtl="0" fontAlgn="base">
        <a:spcBef>
          <a:spcPct val="20000"/>
        </a:spcBef>
        <a:spcAft>
          <a:spcPct val="0"/>
        </a:spcAft>
        <a:buClr>
          <a:srgbClr val="DE2A00"/>
        </a:buClr>
        <a:buFont typeface="Wingdings" pitchFamily="2" charset="2"/>
        <a:buChar char="§"/>
        <a:defRPr sz="12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8.xml"/><Relationship Id="rId3" Type="http://schemas.openxmlformats.org/officeDocument/2006/relationships/chart" Target="../charts/char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9.xml"/><Relationship Id="rId3" Type="http://schemas.openxmlformats.org/officeDocument/2006/relationships/chart" Target="../charts/char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6.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12.xml"/><Relationship Id="rId3" Type="http://schemas.openxmlformats.org/officeDocument/2006/relationships/chart" Target="../charts/char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13.xml"/><Relationship Id="rId3" Type="http://schemas.openxmlformats.org/officeDocument/2006/relationships/chart" Target="../charts/char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14.xml"/><Relationship Id="rId3" Type="http://schemas.openxmlformats.org/officeDocument/2006/relationships/chart" Target="../charts/char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15.xml"/><Relationship Id="rId3" Type="http://schemas.openxmlformats.org/officeDocument/2006/relationships/chart" Target="../charts/char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16.xml"/><Relationship Id="rId3" Type="http://schemas.openxmlformats.org/officeDocument/2006/relationships/chart" Target="../charts/char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17.xml"/><Relationship Id="rId3" Type="http://schemas.openxmlformats.org/officeDocument/2006/relationships/chart" Target="../charts/chart13.xml"/></Relationships>
</file>

<file path=ppt/slides/_rels/slide2.xml.rels><?xml version="1.0" encoding="UTF-8" standalone="yes"?>
<Relationships xmlns="http://schemas.openxmlformats.org/package/2006/relationships"><Relationship Id="rId11" Type="http://schemas.openxmlformats.org/officeDocument/2006/relationships/slide" Target="slide59.xml"/><Relationship Id="rId12" Type="http://schemas.openxmlformats.org/officeDocument/2006/relationships/slide" Target="slide67.xml"/><Relationship Id="rId13" Type="http://schemas.openxmlformats.org/officeDocument/2006/relationships/slide" Target="slide71.xml"/><Relationship Id="rId14" Type="http://schemas.openxmlformats.org/officeDocument/2006/relationships/slide" Target="slide73.xml"/><Relationship Id="rId15" Type="http://schemas.openxmlformats.org/officeDocument/2006/relationships/slide" Target="slide79.xml"/><Relationship Id="rId1" Type="http://schemas.openxmlformats.org/officeDocument/2006/relationships/slideLayout" Target="../slideLayouts/slideLayout34.xml"/><Relationship Id="rId2" Type="http://schemas.openxmlformats.org/officeDocument/2006/relationships/notesSlide" Target="../notesSlides/notesSlide2.xml"/><Relationship Id="rId3" Type="http://schemas.openxmlformats.org/officeDocument/2006/relationships/slide" Target="slide3.xml"/><Relationship Id="rId4" Type="http://schemas.openxmlformats.org/officeDocument/2006/relationships/slide" Target="slide5.xml"/><Relationship Id="rId5" Type="http://schemas.openxmlformats.org/officeDocument/2006/relationships/slide" Target="slide7.xml"/><Relationship Id="rId6" Type="http://schemas.openxmlformats.org/officeDocument/2006/relationships/slide" Target="slide8.xml"/><Relationship Id="rId7" Type="http://schemas.openxmlformats.org/officeDocument/2006/relationships/slide" Target="slide12.xml"/><Relationship Id="rId8" Type="http://schemas.openxmlformats.org/officeDocument/2006/relationships/slide" Target="slide21.xml"/><Relationship Id="rId9" Type="http://schemas.openxmlformats.org/officeDocument/2006/relationships/slide" Target="slide26.xml"/><Relationship Id="rId10" Type="http://schemas.openxmlformats.org/officeDocument/2006/relationships/slide" Target="slide3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6.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21.xml"/><Relationship Id="rId3" Type="http://schemas.openxmlformats.org/officeDocument/2006/relationships/chart" Target="../charts/char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7.xml"/><Relationship Id="rId2" Type="http://schemas.openxmlformats.org/officeDocument/2006/relationships/notesSlide" Target="../notesSlides/notesSlide22.xml"/><Relationship Id="rId3" Type="http://schemas.openxmlformats.org/officeDocument/2006/relationships/chart" Target="../charts/char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6.xml"/><Relationship Id="rId2"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26.xml"/><Relationship Id="rId3" Type="http://schemas.openxmlformats.org/officeDocument/2006/relationships/chart" Target="../charts/chart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27.xml"/><Relationship Id="rId3" Type="http://schemas.openxmlformats.org/officeDocument/2006/relationships/chart" Target="../charts/char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28.xml"/><Relationship Id="rId3" Type="http://schemas.openxmlformats.org/officeDocument/2006/relationships/chart" Target="../charts/char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29.xml"/><Relationship Id="rId3" Type="http://schemas.openxmlformats.org/officeDocument/2006/relationships/chart" Target="../charts/chart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30.xml"/><Relationship Id="rId3" Type="http://schemas.openxmlformats.org/officeDocument/2006/relationships/chart" Target="../charts/chart2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31.xml"/><Relationship Id="rId3" Type="http://schemas.openxmlformats.org/officeDocument/2006/relationships/chart" Target="../charts/chart2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32.xml"/><Relationship Id="rId3" Type="http://schemas.openxmlformats.org/officeDocument/2006/relationships/chart" Target="../charts/chart22.xml"/></Relationships>
</file>

<file path=ppt/slides/_rels/slide35.xml.rels><?xml version="1.0" encoding="UTF-8" standalone="yes"?>
<Relationships xmlns="http://schemas.openxmlformats.org/package/2006/relationships"><Relationship Id="rId3" Type="http://schemas.openxmlformats.org/officeDocument/2006/relationships/chart" Target="../charts/chart23.xml"/><Relationship Id="rId4" Type="http://schemas.openxmlformats.org/officeDocument/2006/relationships/chart" Target="../charts/chart24.xml"/><Relationship Id="rId1" Type="http://schemas.openxmlformats.org/officeDocument/2006/relationships/slideLayout" Target="../slideLayouts/slideLayout63.xml"/><Relationship Id="rId2" Type="http://schemas.openxmlformats.org/officeDocument/2006/relationships/notesSlide" Target="../notesSlides/notesSlide3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6.xml"/><Relationship Id="rId2" Type="http://schemas.openxmlformats.org/officeDocument/2006/relationships/notesSlide" Target="../notesSlides/notesSlide3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7.xml"/><Relationship Id="rId2" Type="http://schemas.openxmlformats.org/officeDocument/2006/relationships/notesSlide" Target="../notesSlides/notesSlide3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8.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0.xml.rels><?xml version="1.0" encoding="UTF-8" standalone="yes"?>
<Relationships xmlns="http://schemas.openxmlformats.org/package/2006/relationships"><Relationship Id="rId3" Type="http://schemas.openxmlformats.org/officeDocument/2006/relationships/chart" Target="../charts/chart25.xml"/><Relationship Id="rId4" Type="http://schemas.openxmlformats.org/officeDocument/2006/relationships/chart" Target="../charts/chart26.xml"/><Relationship Id="rId1" Type="http://schemas.openxmlformats.org/officeDocument/2006/relationships/slideLayout" Target="../slideLayouts/slideLayout84.xml"/><Relationship Id="rId2" Type="http://schemas.openxmlformats.org/officeDocument/2006/relationships/notesSlide" Target="../notesSlides/notesSlide38.xml"/></Relationships>
</file>

<file path=ppt/slides/_rels/slide41.xml.rels><?xml version="1.0" encoding="UTF-8" standalone="yes"?>
<Relationships xmlns="http://schemas.openxmlformats.org/package/2006/relationships"><Relationship Id="rId3" Type="http://schemas.openxmlformats.org/officeDocument/2006/relationships/chart" Target="../charts/chart27.xml"/><Relationship Id="rId4" Type="http://schemas.openxmlformats.org/officeDocument/2006/relationships/chart" Target="../charts/chart28.xml"/><Relationship Id="rId1" Type="http://schemas.openxmlformats.org/officeDocument/2006/relationships/slideLayout" Target="../slideLayouts/slideLayout84.xml"/><Relationship Id="rId2" Type="http://schemas.openxmlformats.org/officeDocument/2006/relationships/notesSlide" Target="../notesSlides/notesSlide3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40.xml"/><Relationship Id="rId3" Type="http://schemas.openxmlformats.org/officeDocument/2006/relationships/chart" Target="../charts/chart2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4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42.xml"/><Relationship Id="rId3" Type="http://schemas.openxmlformats.org/officeDocument/2006/relationships/chart" Target="../charts/chart3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43.xml"/><Relationship Id="rId3" Type="http://schemas.openxmlformats.org/officeDocument/2006/relationships/chart" Target="../charts/chart3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44.xml"/><Relationship Id="rId3" Type="http://schemas.openxmlformats.org/officeDocument/2006/relationships/chart" Target="../charts/chart3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4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8.xml"/><Relationship Id="rId2" Type="http://schemas.openxmlformats.org/officeDocument/2006/relationships/notesSlide" Target="../notesSlides/notesSlide46.xml"/></Relationships>
</file>

<file path=ppt/slides/_rels/slide49.xml.rels><?xml version="1.0" encoding="UTF-8" standalone="yes"?>
<Relationships xmlns="http://schemas.openxmlformats.org/package/2006/relationships"><Relationship Id="rId3" Type="http://schemas.openxmlformats.org/officeDocument/2006/relationships/chart" Target="../charts/chart33.xml"/><Relationship Id="rId4" Type="http://schemas.openxmlformats.org/officeDocument/2006/relationships/chart" Target="../charts/chart34.xml"/><Relationship Id="rId1" Type="http://schemas.openxmlformats.org/officeDocument/2006/relationships/slideLayout" Target="../slideLayouts/slideLayout84.xml"/><Relationship Id="rId2" Type="http://schemas.openxmlformats.org/officeDocument/2006/relationships/notesSlide" Target="../notesSlides/notesSlide4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4.xml"/></Relationships>
</file>

<file path=ppt/slides/_rels/slide50.xml.rels><?xml version="1.0" encoding="UTF-8" standalone="yes"?>
<Relationships xmlns="http://schemas.openxmlformats.org/package/2006/relationships"><Relationship Id="rId3" Type="http://schemas.openxmlformats.org/officeDocument/2006/relationships/chart" Target="../charts/chart35.xml"/><Relationship Id="rId4" Type="http://schemas.openxmlformats.org/officeDocument/2006/relationships/chart" Target="../charts/chart36.xml"/><Relationship Id="rId1" Type="http://schemas.openxmlformats.org/officeDocument/2006/relationships/slideLayout" Target="../slideLayouts/slideLayout84.xml"/><Relationship Id="rId2" Type="http://schemas.openxmlformats.org/officeDocument/2006/relationships/notesSlide" Target="../notesSlides/notesSlide4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49.xml"/><Relationship Id="rId3" Type="http://schemas.openxmlformats.org/officeDocument/2006/relationships/chart" Target="../charts/chart37.xml"/></Relationships>
</file>

<file path=ppt/slides/_rels/slide52.xml.rels><?xml version="1.0" encoding="UTF-8" standalone="yes"?>
<Relationships xmlns="http://schemas.openxmlformats.org/package/2006/relationships"><Relationship Id="rId3" Type="http://schemas.openxmlformats.org/officeDocument/2006/relationships/chart" Target="../charts/chart38.xml"/><Relationship Id="rId4" Type="http://schemas.openxmlformats.org/officeDocument/2006/relationships/chart" Target="../charts/chart39.xml"/><Relationship Id="rId1" Type="http://schemas.openxmlformats.org/officeDocument/2006/relationships/slideLayout" Target="../slideLayouts/slideLayout84.xml"/><Relationship Id="rId2" Type="http://schemas.openxmlformats.org/officeDocument/2006/relationships/notesSlide" Target="../notesSlides/notesSlide5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51.xml"/><Relationship Id="rId3" Type="http://schemas.openxmlformats.org/officeDocument/2006/relationships/chart" Target="../charts/chart40.xml"/></Relationships>
</file>

<file path=ppt/slides/_rels/slide54.xml.rels><?xml version="1.0" encoding="UTF-8" standalone="yes"?>
<Relationships xmlns="http://schemas.openxmlformats.org/package/2006/relationships"><Relationship Id="rId3" Type="http://schemas.openxmlformats.org/officeDocument/2006/relationships/chart" Target="../charts/chart41.xml"/><Relationship Id="rId4" Type="http://schemas.openxmlformats.org/officeDocument/2006/relationships/chart" Target="../charts/chart42.xml"/><Relationship Id="rId1" Type="http://schemas.openxmlformats.org/officeDocument/2006/relationships/slideLayout" Target="../slideLayouts/slideLayout84.xml"/><Relationship Id="rId2" Type="http://schemas.openxmlformats.org/officeDocument/2006/relationships/notesSlide" Target="../notesSlides/notesSlide5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53.xml"/><Relationship Id="rId3" Type="http://schemas.openxmlformats.org/officeDocument/2006/relationships/chart" Target="../charts/chart4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54.xml"/><Relationship Id="rId3" Type="http://schemas.openxmlformats.org/officeDocument/2006/relationships/chart" Target="../charts/chart4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55.xml"/><Relationship Id="rId3" Type="http://schemas.openxmlformats.org/officeDocument/2006/relationships/chart" Target="../charts/chart4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56.xml"/><Relationship Id="rId3" Type="http://schemas.openxmlformats.org/officeDocument/2006/relationships/chart" Target="../charts/chart4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5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6.xml"/><Relationship Id="rId2" Type="http://schemas.openxmlformats.org/officeDocument/2006/relationships/notesSlide" Target="../notesSlides/notesSlide58.xml"/><Relationship Id="rId3" Type="http://schemas.openxmlformats.org/officeDocument/2006/relationships/image" Target="../media/image8.png"/></Relationships>
</file>

<file path=ppt/slides/_rels/slide61.xml.rels><?xml version="1.0" encoding="UTF-8" standalone="yes"?>
<Relationships xmlns="http://schemas.openxmlformats.org/package/2006/relationships"><Relationship Id="rId3" Type="http://schemas.openxmlformats.org/officeDocument/2006/relationships/image" Target="../media/image9.emf"/><Relationship Id="rId4" Type="http://schemas.openxmlformats.org/officeDocument/2006/relationships/image" Target="../media/image10.png"/><Relationship Id="rId1" Type="http://schemas.openxmlformats.org/officeDocument/2006/relationships/slideLayout" Target="../slideLayouts/slideLayout63.xml"/><Relationship Id="rId2" Type="http://schemas.openxmlformats.org/officeDocument/2006/relationships/notesSlide" Target="../notesSlides/notesSlide59.xml"/></Relationships>
</file>

<file path=ppt/slides/_rels/slide62.xml.rels><?xml version="1.0" encoding="UTF-8" standalone="yes"?>
<Relationships xmlns="http://schemas.openxmlformats.org/package/2006/relationships"><Relationship Id="rId3" Type="http://schemas.openxmlformats.org/officeDocument/2006/relationships/image" Target="../media/image11.emf"/><Relationship Id="rId4" Type="http://schemas.openxmlformats.org/officeDocument/2006/relationships/image" Target="../media/image12.png"/><Relationship Id="rId1" Type="http://schemas.openxmlformats.org/officeDocument/2006/relationships/slideLayout" Target="../slideLayouts/slideLayout63.xml"/><Relationship Id="rId2" Type="http://schemas.openxmlformats.org/officeDocument/2006/relationships/notesSlide" Target="../notesSlides/notesSlide6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12.xml"/><Relationship Id="rId2" Type="http://schemas.openxmlformats.org/officeDocument/2006/relationships/chart" Target="../charts/chart4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61.xml"/><Relationship Id="rId3" Type="http://schemas.openxmlformats.org/officeDocument/2006/relationships/chart" Target="../charts/chart48.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19.xml"/><Relationship Id="rId2" Type="http://schemas.openxmlformats.org/officeDocument/2006/relationships/notesSlide" Target="../notesSlides/notesSlide6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19.xml"/><Relationship Id="rId2" Type="http://schemas.openxmlformats.org/officeDocument/2006/relationships/notesSlide" Target="../notesSlides/notesSlide6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6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6.xml"/><Relationship Id="rId2" Type="http://schemas.openxmlformats.org/officeDocument/2006/relationships/notesSlide" Target="../notesSlides/notesSlide65.xml"/><Relationship Id="rId3" Type="http://schemas.openxmlformats.org/officeDocument/2006/relationships/chart" Target="../charts/chart4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66.xml"/><Relationship Id="rId3" Type="http://schemas.openxmlformats.org/officeDocument/2006/relationships/chart" Target="../charts/chart5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67.xml"/><Relationship Id="rId3" Type="http://schemas.openxmlformats.org/officeDocument/2006/relationships/chart" Target="../charts/chart5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6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6.xml"/><Relationship Id="rId2" Type="http://schemas.openxmlformats.org/officeDocument/2006/relationships/notesSlide" Target="../notesSlides/notesSlide69.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0.xml"/></Relationships>
</file>

<file path=ppt/slides/_rels/slide74.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14.png"/><Relationship Id="rId5" Type="http://schemas.microsoft.com/office/2007/relationships/hdphoto" Target="../media/hdphoto2.wdp"/><Relationship Id="rId1" Type="http://schemas.openxmlformats.org/officeDocument/2006/relationships/slideLayout" Target="../slideLayouts/slideLayout153.xml"/><Relationship Id="rId2" Type="http://schemas.openxmlformats.org/officeDocument/2006/relationships/image" Target="../media/image13.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5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5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5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5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26.xml"/><Relationship Id="rId2" Type="http://schemas.openxmlformats.org/officeDocument/2006/relationships/notesSlide" Target="../notesSlides/notesSlide72.xml"/><Relationship Id="rId3" Type="http://schemas.openxmlformats.org/officeDocument/2006/relationships/chart" Target="../charts/chart5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26.xml"/><Relationship Id="rId2" Type="http://schemas.openxmlformats.org/officeDocument/2006/relationships/notesSlide" Target="../notesSlides/notesSlide7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5.xml"/><Relationship Id="rId2" Type="http://schemas.openxmlformats.org/officeDocument/2006/relationships/notesSlide" Target="../notesSlides/notesSlide74.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25.xml"/><Relationship Id="rId2" Type="http://schemas.openxmlformats.org/officeDocument/2006/relationships/notesSlide" Target="../notesSlides/notesSlide7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25.xml"/><Relationship Id="rId2" Type="http://schemas.openxmlformats.org/officeDocument/2006/relationships/notesSlide" Target="../notesSlides/notesSlide7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25.xml"/><Relationship Id="rId2" Type="http://schemas.openxmlformats.org/officeDocument/2006/relationships/notesSlide" Target="../notesSlides/notesSlide7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25.xml"/><Relationship Id="rId2" Type="http://schemas.openxmlformats.org/officeDocument/2006/relationships/notesSlide" Target="../notesSlides/notesSlide78.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25.xml"/><Relationship Id="rId2" Type="http://schemas.openxmlformats.org/officeDocument/2006/relationships/notesSlide" Target="../notesSlides/notesSlide79.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25.xml"/><Relationship Id="rId2" Type="http://schemas.openxmlformats.org/officeDocument/2006/relationships/notesSlide" Target="../notesSlides/notesSlide80.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25.xml"/><Relationship Id="rId2" Type="http://schemas.openxmlformats.org/officeDocument/2006/relationships/notesSlide" Target="../notesSlides/notesSlide81.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chart" Target="../charts/chart2.xml"/><Relationship Id="rId5" Type="http://schemas.openxmlformats.org/officeDocument/2006/relationships/chart" Target="../charts/chart3.xml"/><Relationship Id="rId6" Type="http://schemas.openxmlformats.org/officeDocument/2006/relationships/chart" Target="../charts/chart4.xml"/><Relationship Id="rId7" Type="http://schemas.openxmlformats.org/officeDocument/2006/relationships/chart" Target="../charts/chart5.xml"/><Relationship Id="rId1" Type="http://schemas.openxmlformats.org/officeDocument/2006/relationships/slideLayout" Target="../slideLayouts/slideLayout153.xml"/><Relationship Id="rId2" Type="http://schemas.openxmlformats.org/officeDocument/2006/relationships/notesSlide" Target="../notesSlides/notesSlide7.xml"/></Relationships>
</file>

<file path=ppt/slides/_rels/slide90.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47.xml"/><Relationship Id="rId2"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4"/>
          <p:cNvSpPr txBox="1">
            <a:spLocks noChangeArrowheads="1"/>
          </p:cNvSpPr>
          <p:nvPr/>
        </p:nvSpPr>
        <p:spPr bwMode="auto">
          <a:xfrm>
            <a:off x="6900646" y="5940673"/>
            <a:ext cx="155978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r>
              <a:rPr lang="es-ES" b="1" i="1" dirty="0" smtClean="0">
                <a:solidFill>
                  <a:srgbClr val="000000"/>
                </a:solidFill>
              </a:rPr>
              <a:t>01 Agosto, 2014</a:t>
            </a:r>
            <a:endParaRPr lang="es-ES" b="1" i="1" dirty="0">
              <a:solidFill>
                <a:srgbClr val="000000"/>
              </a:solidFill>
            </a:endParaRPr>
          </a:p>
        </p:txBody>
      </p:sp>
      <p:sp>
        <p:nvSpPr>
          <p:cNvPr id="39939" name="Text Box 5"/>
          <p:cNvSpPr txBox="1">
            <a:spLocks noChangeArrowheads="1"/>
          </p:cNvSpPr>
          <p:nvPr/>
        </p:nvSpPr>
        <p:spPr bwMode="auto">
          <a:xfrm>
            <a:off x="612775" y="2324100"/>
            <a:ext cx="6537325"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r>
              <a:rPr lang="es-ES" sz="2000" dirty="0">
                <a:solidFill>
                  <a:srgbClr val="000000"/>
                </a:solidFill>
              </a:rPr>
              <a:t>INFORME DE INVESTIGACIÓN: </a:t>
            </a:r>
            <a:endParaRPr lang="es-ES" sz="2000" dirty="0" smtClean="0">
              <a:solidFill>
                <a:srgbClr val="000000"/>
              </a:solidFill>
            </a:endParaRPr>
          </a:p>
          <a:p>
            <a:pPr eaLnBrk="1" hangingPunct="1"/>
            <a:endParaRPr lang="es-ES" sz="2000" dirty="0">
              <a:solidFill>
                <a:srgbClr val="000000"/>
              </a:solidFill>
            </a:endParaRPr>
          </a:p>
          <a:p>
            <a:pPr eaLnBrk="1" hangingPunct="1"/>
            <a:r>
              <a:rPr lang="es-ES" sz="2000" dirty="0" smtClean="0">
                <a:solidFill>
                  <a:srgbClr val="000000"/>
                </a:solidFill>
              </a:rPr>
              <a:t>«Estudio de satisfacción de cliente»</a:t>
            </a:r>
            <a:endParaRPr lang="es-ES" sz="2000" dirty="0">
              <a:solidFill>
                <a:srgbClr val="000000"/>
              </a:solidFill>
            </a:endParaRPr>
          </a:p>
          <a:p>
            <a:pPr eaLnBrk="1" hangingPunct="1">
              <a:lnSpc>
                <a:spcPct val="80000"/>
              </a:lnSpc>
            </a:pPr>
            <a:endParaRPr lang="es-ES" sz="2000" dirty="0">
              <a:solidFill>
                <a:srgbClr val="000000"/>
              </a:solidFill>
            </a:endParaRPr>
          </a:p>
        </p:txBody>
      </p:sp>
      <p:pic>
        <p:nvPicPr>
          <p:cNvPr id="14" name="Picture 10"/>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40152" y="3860775"/>
            <a:ext cx="2557462" cy="1368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 Box 5"/>
          <p:cNvSpPr txBox="1">
            <a:spLocks noChangeArrowheads="1"/>
          </p:cNvSpPr>
          <p:nvPr/>
        </p:nvSpPr>
        <p:spPr bwMode="auto">
          <a:xfrm>
            <a:off x="5076056" y="4294837"/>
            <a:ext cx="80875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r>
              <a:rPr lang="es-ES" sz="2000" dirty="0" smtClean="0">
                <a:solidFill>
                  <a:srgbClr val="000000"/>
                </a:solidFill>
              </a:rPr>
              <a:t>Para:</a:t>
            </a:r>
            <a:endParaRPr lang="es-ES" sz="2000" dirty="0">
              <a:solidFill>
                <a:srgbClr val="000000"/>
              </a:solidFill>
            </a:endParaRPr>
          </a:p>
          <a:p>
            <a:pPr eaLnBrk="1" hangingPunct="1">
              <a:lnSpc>
                <a:spcPct val="80000"/>
              </a:lnSpc>
            </a:pPr>
            <a:endParaRPr lang="es-ES" sz="2000" dirty="0">
              <a:solidFill>
                <a:srgbClr val="000000"/>
              </a:solidFill>
            </a:endParaRPr>
          </a:p>
        </p:txBody>
      </p:sp>
      <p:sp>
        <p:nvSpPr>
          <p:cNvPr id="6" name="Text Box 5"/>
          <p:cNvSpPr txBox="1">
            <a:spLocks noChangeArrowheads="1"/>
          </p:cNvSpPr>
          <p:nvPr/>
        </p:nvSpPr>
        <p:spPr bwMode="auto">
          <a:xfrm>
            <a:off x="5959047" y="5873438"/>
            <a:ext cx="889633"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r>
              <a:rPr lang="es-ES" sz="1800" dirty="0" smtClean="0">
                <a:solidFill>
                  <a:srgbClr val="000000"/>
                </a:solidFill>
              </a:rPr>
              <a:t>Fecha:</a:t>
            </a:r>
            <a:endParaRPr lang="es-ES" sz="1800" dirty="0">
              <a:solidFill>
                <a:srgbClr val="000000"/>
              </a:solidFill>
            </a:endParaRPr>
          </a:p>
          <a:p>
            <a:pPr eaLnBrk="1" hangingPunct="1">
              <a:lnSpc>
                <a:spcPct val="80000"/>
              </a:lnSpc>
            </a:pPr>
            <a:endParaRPr lang="es-ES" sz="1800" dirty="0">
              <a:solidFill>
                <a:srgbClr val="000000"/>
              </a:solidFill>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9454" y="59578"/>
            <a:ext cx="8229600" cy="490538"/>
          </a:xfrm>
        </p:spPr>
        <p:txBody>
          <a:bodyPr/>
          <a:lstStyle/>
          <a:p>
            <a:pPr eaLnBrk="1" hangingPunct="1"/>
            <a:r>
              <a:rPr lang="es-ES" dirty="0">
                <a:solidFill>
                  <a:srgbClr val="C00000"/>
                </a:solidFill>
              </a:rPr>
              <a:t>TIPO DE CONTACTO </a:t>
            </a:r>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10</a:t>
            </a:fld>
            <a:endParaRPr lang="es-ES" dirty="0">
              <a:latin typeface="+mj-lt"/>
            </a:endParaRPr>
          </a:p>
        </p:txBody>
      </p:sp>
      <p:sp>
        <p:nvSpPr>
          <p:cNvPr id="52" name="51 Rectángulo"/>
          <p:cNvSpPr/>
          <p:nvPr/>
        </p:nvSpPr>
        <p:spPr>
          <a:xfrm>
            <a:off x="1835696" y="1556849"/>
            <a:ext cx="5688632" cy="3987220"/>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graphicFrame>
        <p:nvGraphicFramePr>
          <p:cNvPr id="25" name="4 Gráfico"/>
          <p:cNvGraphicFramePr>
            <a:graphicFrameLocks/>
          </p:cNvGraphicFramePr>
          <p:nvPr>
            <p:extLst>
              <p:ext uri="{D42A27DB-BD31-4B8C-83A1-F6EECF244321}">
                <p14:modId xmlns:p14="http://schemas.microsoft.com/office/powerpoint/2010/main" val="980344781"/>
              </p:ext>
            </p:extLst>
          </p:nvPr>
        </p:nvGraphicFramePr>
        <p:xfrm>
          <a:off x="1933726" y="1705581"/>
          <a:ext cx="5544616" cy="3672408"/>
        </p:xfrm>
        <a:graphic>
          <a:graphicData uri="http://schemas.openxmlformats.org/drawingml/2006/chart">
            <c:chart xmlns:c="http://schemas.openxmlformats.org/drawingml/2006/chart" xmlns:r="http://schemas.openxmlformats.org/officeDocument/2006/relationships" r:id="rId3"/>
          </a:graphicData>
        </a:graphic>
      </p:graphicFrame>
      <p:sp>
        <p:nvSpPr>
          <p:cNvPr id="26" name="2 CuadroTexto"/>
          <p:cNvSpPr txBox="1">
            <a:spLocks noChangeArrowheads="1"/>
          </p:cNvSpPr>
          <p:nvPr/>
        </p:nvSpPr>
        <p:spPr bwMode="auto">
          <a:xfrm>
            <a:off x="2632209" y="663079"/>
            <a:ext cx="46886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Por favor indique cuál es su relación con LACNIC, puede marcar más de una </a:t>
            </a:r>
            <a:r>
              <a:rPr lang="es-UY" sz="1200" b="1" i="1" dirty="0" smtClean="0">
                <a:solidFill>
                  <a:srgbClr val="C00000"/>
                </a:solidFill>
                <a:latin typeface="+mj-lt"/>
              </a:rPr>
              <a:t>opción [RM-GUI]</a:t>
            </a:r>
            <a:endParaRPr lang="es-ES" sz="1200" b="1" i="1" dirty="0">
              <a:solidFill>
                <a:srgbClr val="C00000"/>
              </a:solidFill>
              <a:latin typeface="+mj-lt"/>
            </a:endParaRPr>
          </a:p>
        </p:txBody>
      </p:sp>
      <p:sp>
        <p:nvSpPr>
          <p:cNvPr id="10" name="9 Rectángulo redondeado"/>
          <p:cNvSpPr/>
          <p:nvPr/>
        </p:nvSpPr>
        <p:spPr>
          <a:xfrm>
            <a:off x="34925" y="6553200"/>
            <a:ext cx="2039938" cy="24765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a:solidFill>
                  <a:srgbClr val="000000"/>
                </a:solidFill>
                <a:latin typeface="+mj-lt"/>
              </a:rPr>
              <a:t>Base: Total de la muestra </a:t>
            </a:r>
            <a:r>
              <a:rPr lang="es-ES" sz="1000" dirty="0" smtClean="0">
                <a:solidFill>
                  <a:srgbClr val="000000"/>
                </a:solidFill>
                <a:latin typeface="+mj-lt"/>
              </a:rPr>
              <a:t>(240)</a:t>
            </a:r>
            <a:endParaRPr lang="es-ES" sz="1000" dirty="0">
              <a:solidFill>
                <a:srgbClr val="000000"/>
              </a:solidFill>
              <a:latin typeface="+mj-lt"/>
            </a:endParaRPr>
          </a:p>
        </p:txBody>
      </p:sp>
    </p:spTree>
    <p:extLst>
      <p:ext uri="{BB962C8B-B14F-4D97-AF65-F5344CB8AC3E}">
        <p14:creationId xmlns:p14="http://schemas.microsoft.com/office/powerpoint/2010/main" val="32388174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Graphic spid="25"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32 Rectángulo"/>
          <p:cNvSpPr/>
          <p:nvPr/>
        </p:nvSpPr>
        <p:spPr>
          <a:xfrm>
            <a:off x="755576" y="682926"/>
            <a:ext cx="3779750" cy="5554386"/>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 name="1 Título"/>
          <p:cNvSpPr>
            <a:spLocks noGrp="1"/>
          </p:cNvSpPr>
          <p:nvPr>
            <p:ph type="title"/>
          </p:nvPr>
        </p:nvSpPr>
        <p:spPr/>
        <p:txBody>
          <a:bodyPr/>
          <a:lstStyle/>
          <a:p>
            <a:r>
              <a:rPr lang="es-ES" dirty="0" smtClean="0"/>
              <a:t>CARACTERIZACIÓN DE LA POBLACIÓN</a:t>
            </a:r>
            <a:endParaRPr lang="es-ES" dirty="0"/>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11</a:t>
            </a:fld>
            <a:endParaRPr lang="es-ES" dirty="0">
              <a:latin typeface="+mj-lt"/>
            </a:endParaRPr>
          </a:p>
        </p:txBody>
      </p:sp>
      <p:graphicFrame>
        <p:nvGraphicFramePr>
          <p:cNvPr id="24" name="8 Gráfico"/>
          <p:cNvGraphicFramePr>
            <a:graphicFrameLocks/>
          </p:cNvGraphicFramePr>
          <p:nvPr>
            <p:extLst>
              <p:ext uri="{D42A27DB-BD31-4B8C-83A1-F6EECF244321}">
                <p14:modId xmlns:p14="http://schemas.microsoft.com/office/powerpoint/2010/main" val="2578470600"/>
              </p:ext>
            </p:extLst>
          </p:nvPr>
        </p:nvGraphicFramePr>
        <p:xfrm>
          <a:off x="683568" y="1031473"/>
          <a:ext cx="3744416" cy="5184552"/>
        </p:xfrm>
        <a:graphic>
          <a:graphicData uri="http://schemas.openxmlformats.org/drawingml/2006/chart">
            <c:chart xmlns:c="http://schemas.openxmlformats.org/drawingml/2006/chart" xmlns:r="http://schemas.openxmlformats.org/officeDocument/2006/relationships" r:id="rId3"/>
          </a:graphicData>
        </a:graphic>
      </p:graphicFrame>
      <p:sp>
        <p:nvSpPr>
          <p:cNvPr id="25" name="2 CuadroTexto"/>
          <p:cNvSpPr txBox="1">
            <a:spLocks noChangeArrowheads="1"/>
          </p:cNvSpPr>
          <p:nvPr/>
        </p:nvSpPr>
        <p:spPr bwMode="auto">
          <a:xfrm>
            <a:off x="963109" y="680053"/>
            <a:ext cx="336468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smtClean="0">
                <a:solidFill>
                  <a:srgbClr val="C00000"/>
                </a:solidFill>
                <a:latin typeface="+mj-lt"/>
              </a:rPr>
              <a:t>¿</a:t>
            </a:r>
            <a:r>
              <a:rPr lang="es-UY" sz="1200" b="1" i="1" dirty="0">
                <a:solidFill>
                  <a:srgbClr val="C00000"/>
                </a:solidFill>
                <a:latin typeface="+mj-lt"/>
              </a:rPr>
              <a:t>Cuánto tiempo hace que trabaja en dicha institución </a:t>
            </a:r>
            <a:r>
              <a:rPr lang="es-UY" sz="1200" b="1" i="1" dirty="0" smtClean="0">
                <a:solidFill>
                  <a:srgbClr val="C00000"/>
                </a:solidFill>
                <a:latin typeface="+mj-lt"/>
              </a:rPr>
              <a:t>empresa</a:t>
            </a:r>
            <a:r>
              <a:rPr lang="es-UY" sz="1200" b="1" i="1" dirty="0">
                <a:solidFill>
                  <a:srgbClr val="C00000"/>
                </a:solidFill>
                <a:latin typeface="+mj-lt"/>
              </a:rPr>
              <a:t>? [</a:t>
            </a:r>
            <a:r>
              <a:rPr lang="es-UY" sz="1200" b="1" i="1" dirty="0" smtClean="0">
                <a:solidFill>
                  <a:srgbClr val="C00000"/>
                </a:solidFill>
                <a:latin typeface="+mj-lt"/>
              </a:rPr>
              <a:t>RU-GUI</a:t>
            </a:r>
            <a:r>
              <a:rPr lang="es-UY" sz="1200" b="1" i="1" dirty="0">
                <a:solidFill>
                  <a:srgbClr val="C00000"/>
                </a:solidFill>
                <a:latin typeface="+mj-lt"/>
              </a:rPr>
              <a:t>]</a:t>
            </a:r>
            <a:r>
              <a:rPr lang="es-ES" sz="1200" b="1" i="1" dirty="0" smtClean="0">
                <a:solidFill>
                  <a:srgbClr val="C00000"/>
                </a:solidFill>
                <a:latin typeface="+mj-lt"/>
              </a:rPr>
              <a:t> </a:t>
            </a:r>
            <a:endParaRPr lang="es-ES" sz="1200" b="1" i="1" dirty="0">
              <a:solidFill>
                <a:srgbClr val="C00000"/>
              </a:solidFill>
              <a:latin typeface="+mj-lt"/>
            </a:endParaRPr>
          </a:p>
        </p:txBody>
      </p:sp>
      <p:graphicFrame>
        <p:nvGraphicFramePr>
          <p:cNvPr id="3" name="2 Tabla"/>
          <p:cNvGraphicFramePr>
            <a:graphicFrameLocks noGrp="1"/>
          </p:cNvGraphicFramePr>
          <p:nvPr>
            <p:extLst>
              <p:ext uri="{D42A27DB-BD31-4B8C-83A1-F6EECF244321}">
                <p14:modId xmlns:p14="http://schemas.microsoft.com/office/powerpoint/2010/main" val="1598937857"/>
              </p:ext>
            </p:extLst>
          </p:nvPr>
        </p:nvGraphicFramePr>
        <p:xfrm>
          <a:off x="5382226" y="1126102"/>
          <a:ext cx="3168352" cy="5172768"/>
        </p:xfrm>
        <a:graphic>
          <a:graphicData uri="http://schemas.openxmlformats.org/drawingml/2006/table">
            <a:tbl>
              <a:tblPr>
                <a:tableStyleId>{5C22544A-7EE6-4342-B048-85BDC9FD1C3A}</a:tableStyleId>
              </a:tblPr>
              <a:tblGrid>
                <a:gridCol w="2086476"/>
                <a:gridCol w="1081876"/>
              </a:tblGrid>
              <a:tr h="181167">
                <a:tc>
                  <a:txBody>
                    <a:bodyPr/>
                    <a:lstStyle/>
                    <a:p>
                      <a:pPr algn="l" fontAlgn="b"/>
                      <a:r>
                        <a:rPr lang="es-ES" sz="1200" u="none" strike="noStrike" dirty="0">
                          <a:effectLst/>
                        </a:rPr>
                        <a:t>COMUNICACIONES</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lnT w="28575" cap="flat" cmpd="sng" algn="ctr">
                      <a:solidFill>
                        <a:schemeClr val="accent1">
                          <a:lumMod val="60000"/>
                          <a:lumOff val="40000"/>
                        </a:schemeClr>
                      </a:solidFill>
                      <a:prstDash val="solid"/>
                      <a:round/>
                      <a:headEnd type="none" w="med" len="med"/>
                      <a:tailEnd type="none" w="med" len="med"/>
                    </a:lnT>
                    <a:solidFill>
                      <a:srgbClr val="FFDFD5"/>
                    </a:solidFill>
                  </a:tcPr>
                </a:tc>
                <a:tc>
                  <a:txBody>
                    <a:bodyPr/>
                    <a:lstStyle/>
                    <a:p>
                      <a:pPr algn="ctr" fontAlgn="b"/>
                      <a:r>
                        <a:rPr lang="es-ES" sz="1200" u="none" strike="noStrike" dirty="0">
                          <a:effectLst/>
                        </a:rPr>
                        <a:t>23%</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lnT w="28575" cap="flat" cmpd="sng" algn="ctr">
                      <a:solidFill>
                        <a:schemeClr val="accent1">
                          <a:lumMod val="60000"/>
                          <a:lumOff val="40000"/>
                        </a:schemeClr>
                      </a:solidFill>
                      <a:prstDash val="solid"/>
                      <a:round/>
                      <a:headEnd type="none" w="med" len="med"/>
                      <a:tailEnd type="none" w="med" len="med"/>
                    </a:lnT>
                    <a:solidFill>
                      <a:srgbClr val="FFDFD5"/>
                    </a:solidFill>
                  </a:tcPr>
                </a:tc>
              </a:tr>
              <a:tr h="180288">
                <a:tc>
                  <a:txBody>
                    <a:bodyPr/>
                    <a:lstStyle/>
                    <a:p>
                      <a:pPr algn="l" fontAlgn="b"/>
                      <a:r>
                        <a:rPr lang="es-ES" sz="1200" u="none" strike="noStrike" dirty="0">
                          <a:effectLst/>
                        </a:rPr>
                        <a:t>ISP</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chemeClr val="bg1"/>
                    </a:solidFill>
                  </a:tcPr>
                </a:tc>
                <a:tc>
                  <a:txBody>
                    <a:bodyPr/>
                    <a:lstStyle/>
                    <a:p>
                      <a:pPr algn="ctr" fontAlgn="b"/>
                      <a:r>
                        <a:rPr lang="es-ES" sz="1200" u="none" strike="noStrike" dirty="0">
                          <a:effectLst/>
                        </a:rPr>
                        <a:t>16%</a:t>
                      </a:r>
                      <a:endParaRPr lang="es-ES" sz="1200" b="0" i="0" u="none" strike="noStrike" dirty="0">
                        <a:solidFill>
                          <a:srgbClr val="000000"/>
                        </a:solidFill>
                        <a:effectLst/>
                        <a:latin typeface="Calibri"/>
                      </a:endParaRPr>
                    </a:p>
                  </a:txBody>
                  <a:tcPr marL="36000" marR="8704" marT="8704" marB="0" anchor="ctr">
                    <a:lnR w="28575" cap="flat" cmpd="sng" algn="ctr">
                      <a:solidFill>
                        <a:schemeClr val="accent1">
                          <a:lumMod val="60000"/>
                          <a:lumOff val="40000"/>
                        </a:schemeClr>
                      </a:solidFill>
                      <a:prstDash val="solid"/>
                      <a:round/>
                      <a:headEnd type="none" w="med" len="med"/>
                      <a:tailEnd type="none" w="med" len="med"/>
                    </a:lnR>
                    <a:solidFill>
                      <a:schemeClr val="bg1"/>
                    </a:solidFill>
                  </a:tcPr>
                </a:tc>
              </a:tr>
              <a:tr h="180288">
                <a:tc>
                  <a:txBody>
                    <a:bodyPr/>
                    <a:lstStyle/>
                    <a:p>
                      <a:pPr algn="l" fontAlgn="b"/>
                      <a:r>
                        <a:rPr lang="es-ES" sz="1200" u="none" strike="noStrike" dirty="0">
                          <a:effectLst/>
                        </a:rPr>
                        <a:t>SERVICIOS</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rgbClr val="FFDFD5"/>
                    </a:solidFill>
                  </a:tcPr>
                </a:tc>
                <a:tc>
                  <a:txBody>
                    <a:bodyPr/>
                    <a:lstStyle/>
                    <a:p>
                      <a:pPr algn="ctr" fontAlgn="b"/>
                      <a:r>
                        <a:rPr lang="es-ES" sz="1200" u="none" strike="noStrike" dirty="0">
                          <a:effectLst/>
                        </a:rPr>
                        <a:t>15%</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rgbClr val="FFDFD5"/>
                    </a:solidFill>
                  </a:tcPr>
                </a:tc>
              </a:tr>
              <a:tr h="180288">
                <a:tc>
                  <a:txBody>
                    <a:bodyPr/>
                    <a:lstStyle/>
                    <a:p>
                      <a:pPr algn="l" fontAlgn="b"/>
                      <a:r>
                        <a:rPr lang="es-ES" sz="1200" u="none" strike="noStrike" dirty="0">
                          <a:effectLst/>
                        </a:rPr>
                        <a:t>EDUCACIÓN</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chemeClr val="bg1"/>
                    </a:solidFill>
                  </a:tcPr>
                </a:tc>
                <a:tc>
                  <a:txBody>
                    <a:bodyPr/>
                    <a:lstStyle/>
                    <a:p>
                      <a:pPr algn="ctr" fontAlgn="b"/>
                      <a:r>
                        <a:rPr lang="es-ES" sz="1200" u="none" strike="noStrike" dirty="0">
                          <a:effectLst/>
                        </a:rPr>
                        <a:t>6%</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chemeClr val="bg1"/>
                    </a:solidFill>
                  </a:tcPr>
                </a:tc>
              </a:tr>
              <a:tr h="180288">
                <a:tc>
                  <a:txBody>
                    <a:bodyPr/>
                    <a:lstStyle/>
                    <a:p>
                      <a:pPr algn="l" fontAlgn="b"/>
                      <a:r>
                        <a:rPr lang="es-ES" sz="1200" u="none" strike="noStrike" dirty="0">
                          <a:effectLst/>
                        </a:rPr>
                        <a:t>INTERNET/CONECTIVIDAD</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rgbClr val="FFDFD5"/>
                    </a:solidFill>
                  </a:tcPr>
                </a:tc>
                <a:tc>
                  <a:txBody>
                    <a:bodyPr/>
                    <a:lstStyle/>
                    <a:p>
                      <a:pPr algn="ctr" fontAlgn="b"/>
                      <a:r>
                        <a:rPr lang="es-ES" sz="1200" u="none" strike="noStrike" dirty="0">
                          <a:effectLst/>
                        </a:rPr>
                        <a:t>7%</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rgbClr val="FFDFD5"/>
                    </a:solidFill>
                  </a:tcPr>
                </a:tc>
              </a:tr>
              <a:tr h="180288">
                <a:tc>
                  <a:txBody>
                    <a:bodyPr/>
                    <a:lstStyle/>
                    <a:p>
                      <a:pPr algn="l" fontAlgn="b"/>
                      <a:r>
                        <a:rPr lang="es-ES" sz="1200" u="none" strike="noStrike" dirty="0">
                          <a:effectLst/>
                        </a:rPr>
                        <a:t>BANCAS/FINANZAS</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chemeClr val="bg1"/>
                    </a:solidFill>
                  </a:tcPr>
                </a:tc>
                <a:tc>
                  <a:txBody>
                    <a:bodyPr/>
                    <a:lstStyle/>
                    <a:p>
                      <a:pPr algn="ctr" fontAlgn="b"/>
                      <a:r>
                        <a:rPr lang="es-ES" sz="1200" u="none" strike="noStrike" dirty="0">
                          <a:effectLst/>
                        </a:rPr>
                        <a:t>4%</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chemeClr val="bg1"/>
                    </a:solidFill>
                  </a:tcPr>
                </a:tc>
              </a:tr>
              <a:tr h="180288">
                <a:tc>
                  <a:txBody>
                    <a:bodyPr/>
                    <a:lstStyle/>
                    <a:p>
                      <a:pPr algn="l" fontAlgn="b"/>
                      <a:r>
                        <a:rPr lang="es-ES" sz="1200" u="none" strike="noStrike" dirty="0">
                          <a:effectLst/>
                        </a:rPr>
                        <a:t>TELEVISIÓN</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rgbClr val="FFDFD5"/>
                    </a:solidFill>
                  </a:tcPr>
                </a:tc>
                <a:tc>
                  <a:txBody>
                    <a:bodyPr/>
                    <a:lstStyle/>
                    <a:p>
                      <a:pPr algn="ctr" fontAlgn="b"/>
                      <a:r>
                        <a:rPr lang="es-ES" sz="1200" u="none" strike="noStrike" dirty="0">
                          <a:effectLst/>
                        </a:rPr>
                        <a:t>5%</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rgbClr val="FFDFD5"/>
                    </a:solidFill>
                  </a:tcPr>
                </a:tc>
              </a:tr>
              <a:tr h="180288">
                <a:tc>
                  <a:txBody>
                    <a:bodyPr/>
                    <a:lstStyle/>
                    <a:p>
                      <a:pPr algn="l" fontAlgn="b"/>
                      <a:r>
                        <a:rPr lang="es-ES" sz="1200" u="none" strike="noStrike" dirty="0">
                          <a:effectLst/>
                        </a:rPr>
                        <a:t>ADMINISTRACIÓN</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chemeClr val="bg1"/>
                    </a:solidFill>
                  </a:tcPr>
                </a:tc>
                <a:tc>
                  <a:txBody>
                    <a:bodyPr/>
                    <a:lstStyle/>
                    <a:p>
                      <a:pPr algn="ctr" fontAlgn="b"/>
                      <a:r>
                        <a:rPr lang="es-ES" sz="1200" u="none" strike="noStrike" dirty="0">
                          <a:effectLst/>
                        </a:rPr>
                        <a:t>3%</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chemeClr val="bg1"/>
                    </a:solidFill>
                  </a:tcPr>
                </a:tc>
              </a:tr>
              <a:tr h="180288">
                <a:tc>
                  <a:txBody>
                    <a:bodyPr/>
                    <a:lstStyle/>
                    <a:p>
                      <a:pPr algn="l" fontAlgn="b"/>
                      <a:r>
                        <a:rPr lang="es-ES" sz="1200" u="none" strike="noStrike" dirty="0">
                          <a:effectLst/>
                        </a:rPr>
                        <a:t>REGULACIÓN</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rgbClr val="FFDFD5"/>
                    </a:solidFill>
                  </a:tcPr>
                </a:tc>
                <a:tc>
                  <a:txBody>
                    <a:bodyPr/>
                    <a:lstStyle/>
                    <a:p>
                      <a:pPr algn="ctr" fontAlgn="b"/>
                      <a:r>
                        <a:rPr lang="es-ES" sz="1200" u="none" strike="noStrike" dirty="0">
                          <a:effectLst/>
                        </a:rPr>
                        <a:t>2%</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rgbClr val="FFDFD5"/>
                    </a:solidFill>
                  </a:tcPr>
                </a:tc>
              </a:tr>
              <a:tr h="180288">
                <a:tc>
                  <a:txBody>
                    <a:bodyPr/>
                    <a:lstStyle/>
                    <a:p>
                      <a:pPr algn="l" fontAlgn="b"/>
                      <a:r>
                        <a:rPr lang="es-ES" sz="1200" u="none" strike="noStrike" dirty="0">
                          <a:effectLst/>
                        </a:rPr>
                        <a:t>GOBIERNO</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chemeClr val="bg1"/>
                    </a:solidFill>
                  </a:tcPr>
                </a:tc>
                <a:tc>
                  <a:txBody>
                    <a:bodyPr/>
                    <a:lstStyle/>
                    <a:p>
                      <a:pPr algn="ctr" fontAlgn="b"/>
                      <a:r>
                        <a:rPr lang="es-ES" sz="1200" u="none" strike="noStrike" dirty="0">
                          <a:effectLst/>
                        </a:rPr>
                        <a:t>2%</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chemeClr val="bg1"/>
                    </a:solidFill>
                  </a:tcPr>
                </a:tc>
              </a:tr>
              <a:tr h="180288">
                <a:tc>
                  <a:txBody>
                    <a:bodyPr/>
                    <a:lstStyle/>
                    <a:p>
                      <a:pPr algn="l" fontAlgn="b"/>
                      <a:r>
                        <a:rPr lang="es-ES" sz="1200" u="none" strike="noStrike" dirty="0">
                          <a:effectLst/>
                        </a:rPr>
                        <a:t>DISTRIBUCIÓN</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rgbClr val="FFDFD5"/>
                    </a:solidFill>
                  </a:tcPr>
                </a:tc>
                <a:tc>
                  <a:txBody>
                    <a:bodyPr/>
                    <a:lstStyle/>
                    <a:p>
                      <a:pPr algn="ctr" fontAlgn="b"/>
                      <a:r>
                        <a:rPr lang="es-ES" sz="1200" u="none" strike="noStrike" dirty="0">
                          <a:effectLst/>
                        </a:rPr>
                        <a:t>1%</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rgbClr val="FFDFD5"/>
                    </a:solidFill>
                  </a:tcPr>
                </a:tc>
              </a:tr>
              <a:tr h="180288">
                <a:tc>
                  <a:txBody>
                    <a:bodyPr/>
                    <a:lstStyle/>
                    <a:p>
                      <a:pPr algn="l" fontAlgn="b"/>
                      <a:r>
                        <a:rPr lang="es-ES" sz="1200" u="none" strike="noStrike" dirty="0">
                          <a:effectLst/>
                        </a:rPr>
                        <a:t>INFÓRMATICA</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chemeClr val="bg1"/>
                    </a:solidFill>
                  </a:tcPr>
                </a:tc>
                <a:tc>
                  <a:txBody>
                    <a:bodyPr/>
                    <a:lstStyle/>
                    <a:p>
                      <a:pPr algn="ctr" fontAlgn="b"/>
                      <a:r>
                        <a:rPr lang="es-ES" sz="1200" u="none" strike="noStrike" dirty="0">
                          <a:effectLst/>
                        </a:rPr>
                        <a:t>1%</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chemeClr val="bg1"/>
                    </a:solidFill>
                  </a:tcPr>
                </a:tc>
              </a:tr>
              <a:tr h="180288">
                <a:tc>
                  <a:txBody>
                    <a:bodyPr/>
                    <a:lstStyle/>
                    <a:p>
                      <a:pPr algn="l" fontAlgn="b"/>
                      <a:r>
                        <a:rPr lang="es-ES" sz="1200" u="none" strike="noStrike" dirty="0">
                          <a:effectLst/>
                        </a:rPr>
                        <a:t>MSO/MSP</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rgbClr val="FFDFD5"/>
                    </a:solidFill>
                  </a:tcPr>
                </a:tc>
                <a:tc>
                  <a:txBody>
                    <a:bodyPr/>
                    <a:lstStyle/>
                    <a:p>
                      <a:pPr algn="ctr" fontAlgn="b"/>
                      <a:r>
                        <a:rPr lang="es-ES" sz="1200" u="none" strike="noStrike" dirty="0">
                          <a:effectLst/>
                        </a:rPr>
                        <a:t>1%</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rgbClr val="FFDFD5"/>
                    </a:solidFill>
                  </a:tcPr>
                </a:tc>
              </a:tr>
              <a:tr h="180288">
                <a:tc>
                  <a:txBody>
                    <a:bodyPr/>
                    <a:lstStyle/>
                    <a:p>
                      <a:pPr algn="l" fontAlgn="b"/>
                      <a:r>
                        <a:rPr lang="es-ES" sz="1200" u="none" strike="noStrike" dirty="0">
                          <a:effectLst/>
                        </a:rPr>
                        <a:t>RETAIL/SUPERMERCADOS</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chemeClr val="bg1"/>
                    </a:solidFill>
                  </a:tcPr>
                </a:tc>
                <a:tc>
                  <a:txBody>
                    <a:bodyPr/>
                    <a:lstStyle/>
                    <a:p>
                      <a:pPr algn="ctr" fontAlgn="b"/>
                      <a:r>
                        <a:rPr lang="es-ES" sz="1200" u="none" strike="noStrike" dirty="0">
                          <a:effectLst/>
                        </a:rPr>
                        <a:t>1%</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chemeClr val="bg1"/>
                    </a:solidFill>
                  </a:tcPr>
                </a:tc>
              </a:tr>
              <a:tr h="180288">
                <a:tc>
                  <a:txBody>
                    <a:bodyPr/>
                    <a:lstStyle/>
                    <a:p>
                      <a:pPr algn="l" fontAlgn="b"/>
                      <a:r>
                        <a:rPr lang="es-ES" sz="1200" u="none" strike="noStrike" dirty="0">
                          <a:effectLst/>
                        </a:rPr>
                        <a:t>TECNOLOGÍA</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rgbClr val="FFDFD5"/>
                    </a:solidFill>
                  </a:tcPr>
                </a:tc>
                <a:tc>
                  <a:txBody>
                    <a:bodyPr/>
                    <a:lstStyle/>
                    <a:p>
                      <a:pPr algn="ctr" fontAlgn="b"/>
                      <a:r>
                        <a:rPr lang="es-ES" sz="1200" u="none" strike="noStrike" dirty="0">
                          <a:effectLst/>
                        </a:rPr>
                        <a:t>1%</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rgbClr val="FFDFD5"/>
                    </a:solidFill>
                  </a:tcPr>
                </a:tc>
              </a:tr>
              <a:tr h="180288">
                <a:tc>
                  <a:txBody>
                    <a:bodyPr/>
                    <a:lstStyle/>
                    <a:p>
                      <a:pPr algn="l" fontAlgn="b"/>
                      <a:r>
                        <a:rPr lang="es-ES" sz="1200" u="none" strike="noStrike" dirty="0">
                          <a:effectLst/>
                        </a:rPr>
                        <a:t>CONSULTOR</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chemeClr val="bg1"/>
                    </a:solidFill>
                  </a:tcPr>
                </a:tc>
                <a:tc>
                  <a:txBody>
                    <a:bodyPr/>
                    <a:lstStyle/>
                    <a:p>
                      <a:pPr algn="ctr" fontAlgn="b"/>
                      <a:r>
                        <a:rPr lang="es-ES" sz="1200" u="none" strike="noStrike" dirty="0">
                          <a:effectLst/>
                        </a:rPr>
                        <a:t>1%</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chemeClr val="bg1"/>
                    </a:solidFill>
                  </a:tcPr>
                </a:tc>
              </a:tr>
              <a:tr h="180288">
                <a:tc>
                  <a:txBody>
                    <a:bodyPr/>
                    <a:lstStyle/>
                    <a:p>
                      <a:pPr algn="l" fontAlgn="b"/>
                      <a:r>
                        <a:rPr lang="es-ES" sz="1200" u="none" strike="noStrike" dirty="0">
                          <a:effectLst/>
                        </a:rPr>
                        <a:t>ENERGÍA ELÉCTRICA</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rgbClr val="FFDFD5"/>
                    </a:solidFill>
                  </a:tcPr>
                </a:tc>
                <a:tc>
                  <a:txBody>
                    <a:bodyPr/>
                    <a:lstStyle/>
                    <a:p>
                      <a:pPr algn="ctr" fontAlgn="b"/>
                      <a:r>
                        <a:rPr lang="es-ES" sz="1200" u="none" strike="noStrike" dirty="0">
                          <a:effectLst/>
                        </a:rPr>
                        <a:t>1%</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rgbClr val="FFDFD5"/>
                    </a:solidFill>
                  </a:tcPr>
                </a:tc>
              </a:tr>
              <a:tr h="54082">
                <a:tc>
                  <a:txBody>
                    <a:bodyPr/>
                    <a:lstStyle/>
                    <a:p>
                      <a:pPr algn="l" fontAlgn="b"/>
                      <a:r>
                        <a:rPr lang="es-ES" sz="1200" u="none" strike="noStrike" dirty="0">
                          <a:effectLst/>
                        </a:rPr>
                        <a:t>OPERACIONES</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chemeClr val="bg1"/>
                    </a:solidFill>
                  </a:tcPr>
                </a:tc>
                <a:tc>
                  <a:txBody>
                    <a:bodyPr/>
                    <a:lstStyle/>
                    <a:p>
                      <a:pPr algn="ctr" fontAlgn="b"/>
                      <a:r>
                        <a:rPr lang="es-ES" sz="1200" u="none" strike="noStrike" dirty="0">
                          <a:effectLst/>
                        </a:rPr>
                        <a:t>1%</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chemeClr val="bg1"/>
                    </a:solidFill>
                  </a:tcPr>
                </a:tc>
              </a:tr>
              <a:tr h="180288">
                <a:tc>
                  <a:txBody>
                    <a:bodyPr/>
                    <a:lstStyle/>
                    <a:p>
                      <a:pPr algn="l" fontAlgn="b"/>
                      <a:r>
                        <a:rPr lang="es-ES" sz="1200" u="none" strike="noStrike" dirty="0">
                          <a:effectLst/>
                        </a:rPr>
                        <a:t>INGENIERÍA</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rgbClr val="FFDFD5"/>
                    </a:solidFill>
                  </a:tcPr>
                </a:tc>
                <a:tc>
                  <a:txBody>
                    <a:bodyPr/>
                    <a:lstStyle/>
                    <a:p>
                      <a:pPr algn="ctr" fontAlgn="b"/>
                      <a:r>
                        <a:rPr lang="es-ES" sz="1200" u="none" strike="noStrike" dirty="0">
                          <a:effectLst/>
                        </a:rPr>
                        <a:t>1%</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rgbClr val="FFDFD5"/>
                    </a:solidFill>
                  </a:tcPr>
                </a:tc>
              </a:tr>
              <a:tr h="180288">
                <a:tc>
                  <a:txBody>
                    <a:bodyPr/>
                    <a:lstStyle/>
                    <a:p>
                      <a:pPr algn="l" fontAlgn="b"/>
                      <a:r>
                        <a:rPr lang="es-ES" sz="1200" u="none" strike="noStrike" dirty="0">
                          <a:effectLst/>
                        </a:rPr>
                        <a:t>INDUSTRIA</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chemeClr val="bg1"/>
                    </a:solidFill>
                  </a:tcPr>
                </a:tc>
                <a:tc>
                  <a:txBody>
                    <a:bodyPr/>
                    <a:lstStyle/>
                    <a:p>
                      <a:pPr algn="ctr" fontAlgn="b"/>
                      <a:r>
                        <a:rPr lang="es-ES" sz="1200" u="none" strike="noStrike" dirty="0">
                          <a:effectLst/>
                        </a:rPr>
                        <a:t>1%</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chemeClr val="bg1"/>
                    </a:solidFill>
                  </a:tcPr>
                </a:tc>
              </a:tr>
              <a:tr h="180288">
                <a:tc>
                  <a:txBody>
                    <a:bodyPr/>
                    <a:lstStyle/>
                    <a:p>
                      <a:pPr algn="l" fontAlgn="b"/>
                      <a:r>
                        <a:rPr lang="es-ES" sz="1200" u="none" strike="noStrike" dirty="0">
                          <a:effectLst/>
                        </a:rPr>
                        <a:t>INVESTIGACIÓN</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rgbClr val="FFDFD5"/>
                    </a:solidFill>
                  </a:tcPr>
                </a:tc>
                <a:tc>
                  <a:txBody>
                    <a:bodyPr/>
                    <a:lstStyle/>
                    <a:p>
                      <a:pPr algn="ctr" fontAlgn="b"/>
                      <a:r>
                        <a:rPr lang="es-ES" sz="1200" u="none" strike="noStrike" dirty="0">
                          <a:effectLst/>
                        </a:rPr>
                        <a:t>1%</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rgbClr val="FFDFD5"/>
                    </a:solidFill>
                  </a:tcPr>
                </a:tc>
              </a:tr>
              <a:tr h="180288">
                <a:tc>
                  <a:txBody>
                    <a:bodyPr/>
                    <a:lstStyle/>
                    <a:p>
                      <a:pPr algn="l" fontAlgn="b"/>
                      <a:r>
                        <a:rPr lang="es-ES" sz="1200" u="none" strike="noStrike" dirty="0">
                          <a:effectLst/>
                        </a:rPr>
                        <a:t>HOSTING</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chemeClr val="bg1"/>
                    </a:solidFill>
                  </a:tcPr>
                </a:tc>
                <a:tc>
                  <a:txBody>
                    <a:bodyPr/>
                    <a:lstStyle/>
                    <a:p>
                      <a:pPr algn="ctr" fontAlgn="b"/>
                      <a:r>
                        <a:rPr lang="es-ES" sz="1200" u="none" strike="noStrike" dirty="0">
                          <a:effectLst/>
                        </a:rPr>
                        <a:t>1%</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chemeClr val="bg1"/>
                    </a:solidFill>
                  </a:tcPr>
                </a:tc>
              </a:tr>
              <a:tr h="180288">
                <a:tc>
                  <a:txBody>
                    <a:bodyPr/>
                    <a:lstStyle/>
                    <a:p>
                      <a:pPr algn="l" fontAlgn="b"/>
                      <a:r>
                        <a:rPr lang="es-ES" sz="1200" u="none" strike="noStrike" dirty="0">
                          <a:effectLst/>
                        </a:rPr>
                        <a:t>DATA CENTER</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rgbClr val="FFDFD5"/>
                    </a:solidFill>
                  </a:tcPr>
                </a:tc>
                <a:tc>
                  <a:txBody>
                    <a:bodyPr/>
                    <a:lstStyle/>
                    <a:p>
                      <a:pPr algn="ctr" fontAlgn="b"/>
                      <a:r>
                        <a:rPr lang="es-ES" sz="1200" u="none" strike="noStrike" dirty="0">
                          <a:effectLst/>
                        </a:rPr>
                        <a:t>1%</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rgbClr val="FFDFD5"/>
                    </a:solidFill>
                  </a:tcPr>
                </a:tc>
              </a:tr>
              <a:tr h="180288">
                <a:tc>
                  <a:txBody>
                    <a:bodyPr/>
                    <a:lstStyle/>
                    <a:p>
                      <a:pPr algn="l" fontAlgn="b"/>
                      <a:r>
                        <a:rPr lang="es-ES" sz="1200" u="none" strike="noStrike" dirty="0">
                          <a:effectLst/>
                        </a:rPr>
                        <a:t>EMPRESA</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chemeClr val="bg1"/>
                    </a:solidFill>
                  </a:tcPr>
                </a:tc>
                <a:tc>
                  <a:txBody>
                    <a:bodyPr/>
                    <a:lstStyle/>
                    <a:p>
                      <a:pPr algn="ctr" fontAlgn="b"/>
                      <a:r>
                        <a:rPr lang="es-ES" sz="1200" u="none" strike="noStrike" dirty="0">
                          <a:effectLst/>
                        </a:rPr>
                        <a:t>1%</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chemeClr val="bg1"/>
                    </a:solidFill>
                  </a:tcPr>
                </a:tc>
              </a:tr>
              <a:tr h="180288">
                <a:tc>
                  <a:txBody>
                    <a:bodyPr/>
                    <a:lstStyle/>
                    <a:p>
                      <a:pPr algn="l" fontAlgn="b"/>
                      <a:r>
                        <a:rPr lang="es-ES" sz="1200" u="none" strike="noStrike" dirty="0">
                          <a:effectLst/>
                        </a:rPr>
                        <a:t>TÉCNICA</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rgbClr val="FFDFD5"/>
                    </a:solidFill>
                  </a:tcPr>
                </a:tc>
                <a:tc>
                  <a:txBody>
                    <a:bodyPr/>
                    <a:lstStyle/>
                    <a:p>
                      <a:pPr algn="ctr" fontAlgn="b"/>
                      <a:r>
                        <a:rPr lang="es-ES" sz="1200" u="none" strike="noStrike" dirty="0">
                          <a:effectLst/>
                        </a:rPr>
                        <a:t>1%</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rgbClr val="FFDFD5"/>
                    </a:solidFill>
                  </a:tcPr>
                </a:tc>
              </a:tr>
              <a:tr h="180288">
                <a:tc>
                  <a:txBody>
                    <a:bodyPr/>
                    <a:lstStyle/>
                    <a:p>
                      <a:pPr algn="l" fontAlgn="b"/>
                      <a:r>
                        <a:rPr lang="es-ES" sz="1200" u="none" strike="noStrike" dirty="0">
                          <a:effectLst/>
                        </a:rPr>
                        <a:t>OTROS</a:t>
                      </a:r>
                      <a:endParaRPr lang="es-ES" sz="1200" b="0" i="0" u="none" strike="noStrike" dirty="0">
                        <a:solidFill>
                          <a:srgbClr val="000000"/>
                        </a:solidFill>
                        <a:effectLst/>
                        <a:latin typeface="Calibri"/>
                      </a:endParaRPr>
                    </a:p>
                  </a:txBody>
                  <a:tcPr marL="72000" marR="72000" marT="7200" marB="0" anchor="ctr">
                    <a:lnL w="28575" cap="flat" cmpd="sng" algn="ctr">
                      <a:solidFill>
                        <a:schemeClr val="accent1">
                          <a:lumMod val="60000"/>
                          <a:lumOff val="40000"/>
                        </a:schemeClr>
                      </a:solidFill>
                      <a:prstDash val="solid"/>
                      <a:round/>
                      <a:headEnd type="none" w="med" len="med"/>
                      <a:tailEnd type="none" w="med" len="med"/>
                    </a:lnL>
                    <a:solidFill>
                      <a:schemeClr val="bg1">
                        <a:lumMod val="95000"/>
                      </a:schemeClr>
                    </a:solidFill>
                  </a:tcPr>
                </a:tc>
                <a:tc>
                  <a:txBody>
                    <a:bodyPr/>
                    <a:lstStyle/>
                    <a:p>
                      <a:pPr algn="ctr" fontAlgn="b"/>
                      <a:r>
                        <a:rPr lang="es-ES" sz="1200" u="none" strike="noStrike" dirty="0">
                          <a:effectLst/>
                        </a:rPr>
                        <a:t>3%</a:t>
                      </a:r>
                      <a:endParaRPr lang="es-ES" sz="1200" b="0" i="0" u="none" strike="noStrike" dirty="0">
                        <a:solidFill>
                          <a:srgbClr val="000000"/>
                        </a:solidFill>
                        <a:effectLst/>
                        <a:latin typeface="Calibri"/>
                      </a:endParaRPr>
                    </a:p>
                  </a:txBody>
                  <a:tcPr marL="8704" marR="8704" marT="8704" marB="0" anchor="ctr">
                    <a:lnR w="28575" cap="flat" cmpd="sng" algn="ctr">
                      <a:solidFill>
                        <a:schemeClr val="accent1">
                          <a:lumMod val="60000"/>
                          <a:lumOff val="40000"/>
                        </a:schemeClr>
                      </a:solidFill>
                      <a:prstDash val="solid"/>
                      <a:round/>
                      <a:headEnd type="none" w="med" len="med"/>
                      <a:tailEnd type="none" w="med" len="med"/>
                    </a:lnR>
                    <a:solidFill>
                      <a:schemeClr val="bg1">
                        <a:lumMod val="95000"/>
                      </a:schemeClr>
                    </a:solidFill>
                  </a:tcPr>
                </a:tc>
              </a:tr>
              <a:tr h="180288">
                <a:tc>
                  <a:txBody>
                    <a:bodyPr/>
                    <a:lstStyle/>
                    <a:p>
                      <a:pPr algn="r" fontAlgn="b"/>
                      <a:r>
                        <a:rPr lang="es-ES" sz="1200" b="0" i="0" u="none" strike="noStrike" dirty="0" smtClean="0">
                          <a:solidFill>
                            <a:srgbClr val="000000"/>
                          </a:solidFill>
                          <a:effectLst/>
                          <a:latin typeface="Calibri"/>
                        </a:rPr>
                        <a:t>Base</a:t>
                      </a:r>
                      <a:endParaRPr lang="es-ES" sz="1200" b="0" i="0" u="none" strike="noStrike" dirty="0">
                        <a:solidFill>
                          <a:srgbClr val="000000"/>
                        </a:solidFill>
                        <a:effectLst/>
                        <a:latin typeface="Calibri"/>
                      </a:endParaRPr>
                    </a:p>
                  </a:txBody>
                  <a:tcPr marL="36000" marR="36000" marT="8704" marB="0" anchor="b">
                    <a:lnL w="28575" cap="flat" cmpd="sng" algn="ctr">
                      <a:solidFill>
                        <a:schemeClr val="accent1">
                          <a:lumMod val="60000"/>
                          <a:lumOff val="40000"/>
                        </a:schemeClr>
                      </a:solidFill>
                      <a:prstDash val="solid"/>
                      <a:round/>
                      <a:headEnd type="none" w="med" len="med"/>
                      <a:tailEnd type="none" w="med" len="med"/>
                    </a:lnL>
                    <a:lnB w="28575" cap="flat" cmpd="sng" algn="ctr">
                      <a:solidFill>
                        <a:schemeClr val="accent1">
                          <a:lumMod val="60000"/>
                          <a:lumOff val="40000"/>
                        </a:schemeClr>
                      </a:solidFill>
                      <a:prstDash val="solid"/>
                      <a:round/>
                      <a:headEnd type="none" w="med" len="med"/>
                      <a:tailEnd type="none" w="med" len="med"/>
                    </a:lnB>
                    <a:solidFill>
                      <a:schemeClr val="bg1">
                        <a:lumMod val="75000"/>
                      </a:schemeClr>
                    </a:solidFill>
                  </a:tcPr>
                </a:tc>
                <a:tc>
                  <a:txBody>
                    <a:bodyPr/>
                    <a:lstStyle/>
                    <a:p>
                      <a:pPr algn="ctr" fontAlgn="b"/>
                      <a:r>
                        <a:rPr lang="es-ES" sz="1200" b="0" i="0" u="none" strike="noStrike" dirty="0" smtClean="0">
                          <a:solidFill>
                            <a:srgbClr val="000000"/>
                          </a:solidFill>
                          <a:effectLst/>
                          <a:latin typeface="Calibri"/>
                        </a:rPr>
                        <a:t>226</a:t>
                      </a:r>
                      <a:endParaRPr lang="es-ES" sz="1200" b="0" i="0" u="none" strike="noStrike" dirty="0">
                        <a:solidFill>
                          <a:srgbClr val="000000"/>
                        </a:solidFill>
                        <a:effectLst/>
                        <a:latin typeface="Calibri"/>
                      </a:endParaRPr>
                    </a:p>
                  </a:txBody>
                  <a:tcPr marL="8704" marR="8704" marT="8704" marB="0" anchor="b">
                    <a:lnR w="28575" cap="flat" cmpd="sng" algn="ctr">
                      <a:solidFill>
                        <a:schemeClr val="accent1">
                          <a:lumMod val="60000"/>
                          <a:lumOff val="40000"/>
                        </a:schemeClr>
                      </a:solidFill>
                      <a:prstDash val="solid"/>
                      <a:round/>
                      <a:headEnd type="none" w="med" len="med"/>
                      <a:tailEnd type="none" w="med" len="med"/>
                    </a:lnR>
                    <a:lnB w="28575" cap="flat" cmpd="sng" algn="ctr">
                      <a:solidFill>
                        <a:schemeClr val="accent1">
                          <a:lumMod val="60000"/>
                          <a:lumOff val="40000"/>
                        </a:schemeClr>
                      </a:solidFill>
                      <a:prstDash val="solid"/>
                      <a:round/>
                      <a:headEnd type="none" w="med" len="med"/>
                      <a:tailEnd type="none" w="med" len="med"/>
                    </a:lnB>
                    <a:solidFill>
                      <a:schemeClr val="bg1">
                        <a:lumMod val="75000"/>
                      </a:schemeClr>
                    </a:solidFill>
                  </a:tcPr>
                </a:tc>
              </a:tr>
            </a:tbl>
          </a:graphicData>
        </a:graphic>
      </p:graphicFrame>
      <p:sp>
        <p:nvSpPr>
          <p:cNvPr id="29" name="2 CuadroTexto"/>
          <p:cNvSpPr txBox="1">
            <a:spLocks noChangeArrowheads="1"/>
          </p:cNvSpPr>
          <p:nvPr/>
        </p:nvSpPr>
        <p:spPr bwMode="auto">
          <a:xfrm>
            <a:off x="4807717" y="634135"/>
            <a:ext cx="43007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¿Cuál diría que es la rama de actividad principal de dicha institución/empresa? [</a:t>
            </a:r>
            <a:r>
              <a:rPr lang="es-UY" sz="1200" b="1" i="1" dirty="0" smtClean="0">
                <a:solidFill>
                  <a:srgbClr val="C00000"/>
                </a:solidFill>
                <a:latin typeface="+mj-lt"/>
              </a:rPr>
              <a:t>RU-ESP]</a:t>
            </a:r>
            <a:r>
              <a:rPr lang="es-ES" sz="1200" b="1" i="1" dirty="0" smtClean="0">
                <a:solidFill>
                  <a:srgbClr val="C00000"/>
                </a:solidFill>
                <a:latin typeface="+mj-lt"/>
              </a:rPr>
              <a:t> </a:t>
            </a:r>
            <a:endParaRPr lang="es-ES" sz="1200" b="1" i="1" dirty="0">
              <a:solidFill>
                <a:srgbClr val="C00000"/>
              </a:solidFill>
              <a:latin typeface="+mj-lt"/>
            </a:endParaRPr>
          </a:p>
        </p:txBody>
      </p:sp>
      <p:sp>
        <p:nvSpPr>
          <p:cNvPr id="9" name="8 Rectángulo redondeado"/>
          <p:cNvSpPr/>
          <p:nvPr/>
        </p:nvSpPr>
        <p:spPr bwMode="auto">
          <a:xfrm>
            <a:off x="56184" y="6439139"/>
            <a:ext cx="1995536" cy="299076"/>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 Total de quienes contestaron la pregunta (226)</a:t>
            </a:r>
            <a:endParaRPr lang="es-ES" sz="1000" dirty="0">
              <a:solidFill>
                <a:srgbClr val="000000"/>
              </a:solidFill>
              <a:latin typeface="+mj-lt"/>
            </a:endParaRPr>
          </a:p>
        </p:txBody>
      </p:sp>
    </p:spTree>
    <p:extLst>
      <p:ext uri="{BB962C8B-B14F-4D97-AF65-F5344CB8AC3E}">
        <p14:creationId xmlns:p14="http://schemas.microsoft.com/office/powerpoint/2010/main" val="7033644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Graphic spid="24" grpId="0">
        <p:bldAsOne/>
      </p:bldGraphic>
      <p:bldP spid="25"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4"/>
          <p:cNvSpPr>
            <a:spLocks noChangeArrowheads="1"/>
          </p:cNvSpPr>
          <p:nvPr/>
        </p:nvSpPr>
        <p:spPr bwMode="auto">
          <a:xfrm>
            <a:off x="1085850" y="4106863"/>
            <a:ext cx="6942534"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s-ES_tradnl" sz="2800" dirty="0" smtClean="0">
                <a:solidFill>
                  <a:srgbClr val="993300"/>
                </a:solidFill>
              </a:rPr>
              <a:t>III</a:t>
            </a:r>
            <a:r>
              <a:rPr lang="es-ES" sz="2800" dirty="0" smtClean="0">
                <a:solidFill>
                  <a:srgbClr val="993300"/>
                </a:solidFill>
              </a:rPr>
              <a:t>.2</a:t>
            </a:r>
            <a:r>
              <a:rPr lang="es-ES" sz="2800" dirty="0" smtClean="0"/>
              <a:t> Satisfacción general con LACNIC</a:t>
            </a:r>
            <a:endParaRPr lang="es-ES" sz="2800" dirty="0">
              <a:solidFill>
                <a:srgbClr val="000000"/>
              </a:solidFill>
            </a:endParaRPr>
          </a:p>
        </p:txBody>
      </p:sp>
    </p:spTree>
    <p:extLst>
      <p:ext uri="{BB962C8B-B14F-4D97-AF65-F5344CB8AC3E}">
        <p14:creationId xmlns:p14="http://schemas.microsoft.com/office/powerpoint/2010/main" val="3552728421"/>
      </p:ext>
    </p:extLst>
  </p:cSld>
  <p:clrMapOvr>
    <a:masterClrMapping/>
  </p:clrMapOvr>
  <p:transition xmlns:p14="http://schemas.microsoft.com/office/powerpoint/2010/main" spd="med">
    <p:cover dir="r"/>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bwMode="auto">
          <a:xfrm>
            <a:off x="683568" y="1052736"/>
            <a:ext cx="7794280" cy="5040560"/>
          </a:xfrm>
          <a:prstGeom prst="rect">
            <a:avLst/>
          </a:prstGeom>
          <a:solidFill>
            <a:schemeClr val="bg1">
              <a:lumMod val="95000"/>
            </a:schemeClr>
          </a:solidFill>
          <a:ln w="28575"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just">
              <a:lnSpc>
                <a:spcPct val="150000"/>
              </a:lnSpc>
            </a:pPr>
            <a:endParaRPr lang="es-ES" i="1" dirty="0" smtClean="0">
              <a:solidFill>
                <a:srgbClr val="008000"/>
              </a:solidFill>
              <a:latin typeface="+mj-lt"/>
            </a:endParaRPr>
          </a:p>
          <a:p>
            <a:pPr marL="285750" indent="-285750" algn="just">
              <a:lnSpc>
                <a:spcPct val="150000"/>
              </a:lnSpc>
              <a:spcBef>
                <a:spcPts val="300"/>
              </a:spcBef>
              <a:spcAft>
                <a:spcPts val="300"/>
              </a:spcAft>
              <a:buFont typeface="Arial" pitchFamily="34" charset="0"/>
              <a:buChar char="•"/>
            </a:pPr>
            <a:r>
              <a:rPr lang="es-ES" i="1" dirty="0" smtClean="0">
                <a:solidFill>
                  <a:srgbClr val="008000"/>
                </a:solidFill>
                <a:latin typeface="+mj-lt"/>
              </a:rPr>
              <a:t>Los </a:t>
            </a:r>
            <a:r>
              <a:rPr lang="es-ES" i="1" dirty="0">
                <a:solidFill>
                  <a:srgbClr val="008000"/>
                </a:solidFill>
                <a:latin typeface="+mj-lt"/>
              </a:rPr>
              <a:t>socios de Sud </a:t>
            </a:r>
            <a:r>
              <a:rPr lang="es-ES" i="1" dirty="0" smtClean="0">
                <a:solidFill>
                  <a:srgbClr val="008000"/>
                </a:solidFill>
                <a:latin typeface="+mj-lt"/>
              </a:rPr>
              <a:t>América (94%) y </a:t>
            </a:r>
            <a:r>
              <a:rPr lang="es-ES" i="1" dirty="0">
                <a:solidFill>
                  <a:srgbClr val="008000"/>
                </a:solidFill>
                <a:latin typeface="+mj-lt"/>
              </a:rPr>
              <a:t>las Grandes </a:t>
            </a:r>
            <a:r>
              <a:rPr lang="es-ES" i="1" dirty="0" smtClean="0">
                <a:solidFill>
                  <a:srgbClr val="008000"/>
                </a:solidFill>
                <a:latin typeface="+mj-lt"/>
              </a:rPr>
              <a:t>empresas (97%) </a:t>
            </a:r>
            <a:r>
              <a:rPr lang="es-ES" i="1" dirty="0">
                <a:solidFill>
                  <a:srgbClr val="008000"/>
                </a:solidFill>
                <a:latin typeface="+mj-lt"/>
              </a:rPr>
              <a:t>se presentan más satisfechos en este 2014 con la propuesta global de la </a:t>
            </a:r>
            <a:r>
              <a:rPr lang="es-ES" i="1" dirty="0" smtClean="0">
                <a:solidFill>
                  <a:srgbClr val="008000"/>
                </a:solidFill>
                <a:latin typeface="+mj-lt"/>
              </a:rPr>
              <a:t>compañía </a:t>
            </a:r>
          </a:p>
          <a:p>
            <a:pPr marL="285750" indent="-285750" algn="just">
              <a:lnSpc>
                <a:spcPct val="150000"/>
              </a:lnSpc>
              <a:buFont typeface="Arial" pitchFamily="34" charset="0"/>
              <a:buChar char="•"/>
            </a:pPr>
            <a:r>
              <a:rPr lang="es-ES" i="1" dirty="0" smtClean="0">
                <a:solidFill>
                  <a:srgbClr val="008000"/>
                </a:solidFill>
                <a:latin typeface="+mj-lt"/>
              </a:rPr>
              <a:t>Si </a:t>
            </a:r>
            <a:r>
              <a:rPr lang="es-ES" i="1" dirty="0">
                <a:solidFill>
                  <a:srgbClr val="008000"/>
                </a:solidFill>
                <a:latin typeface="+mj-lt"/>
              </a:rPr>
              <a:t>bien </a:t>
            </a:r>
            <a:r>
              <a:rPr lang="es-ES" i="1" dirty="0" smtClean="0">
                <a:solidFill>
                  <a:srgbClr val="008000"/>
                </a:solidFill>
                <a:latin typeface="+mj-lt"/>
              </a:rPr>
              <a:t>el nivel de Satisfacción Global </a:t>
            </a:r>
            <a:r>
              <a:rPr lang="es-ES" i="1" dirty="0">
                <a:solidFill>
                  <a:srgbClr val="008000"/>
                </a:solidFill>
                <a:latin typeface="+mj-lt"/>
              </a:rPr>
              <a:t>es alto, ha disminuido respecto a </a:t>
            </a:r>
            <a:r>
              <a:rPr lang="es-ES" i="1" dirty="0" smtClean="0">
                <a:solidFill>
                  <a:srgbClr val="008000"/>
                </a:solidFill>
                <a:latin typeface="+mj-lt"/>
              </a:rPr>
              <a:t>mediciones anteriores</a:t>
            </a:r>
          </a:p>
          <a:p>
            <a:pPr marL="742950" lvl="1" indent="-285750" algn="just">
              <a:lnSpc>
                <a:spcPct val="150000"/>
              </a:lnSpc>
              <a:spcBef>
                <a:spcPts val="600"/>
              </a:spcBef>
              <a:buFont typeface="Arial" pitchFamily="34" charset="0"/>
              <a:buChar char="•"/>
            </a:pPr>
            <a:r>
              <a:rPr lang="es-ES" i="1" dirty="0" smtClean="0">
                <a:solidFill>
                  <a:srgbClr val="008000"/>
                </a:solidFill>
                <a:latin typeface="+mj-lt"/>
              </a:rPr>
              <a:t>Los socios del caribe y las empresas de menor porte presentan algunos focos de insatisfacción que hasta el momento no afectan el desempeño global</a:t>
            </a:r>
          </a:p>
          <a:p>
            <a:pPr marL="285750" indent="-285750" algn="just">
              <a:lnSpc>
                <a:spcPct val="150000"/>
              </a:lnSpc>
              <a:spcBef>
                <a:spcPts val="600"/>
              </a:spcBef>
              <a:spcAft>
                <a:spcPts val="300"/>
              </a:spcAft>
              <a:buFont typeface="Arial" pitchFamily="34" charset="0"/>
              <a:buChar char="•"/>
            </a:pPr>
            <a:r>
              <a:rPr lang="es-ES" i="1" dirty="0" smtClean="0">
                <a:solidFill>
                  <a:srgbClr val="008000"/>
                </a:solidFill>
                <a:latin typeface="+mj-lt"/>
              </a:rPr>
              <a:t>Una prueba  de ello es que  únicamente el </a:t>
            </a:r>
            <a:r>
              <a:rPr lang="es-ES" i="1" dirty="0">
                <a:solidFill>
                  <a:srgbClr val="008000"/>
                </a:solidFill>
                <a:latin typeface="+mj-lt"/>
              </a:rPr>
              <a:t>4% </a:t>
            </a:r>
            <a:r>
              <a:rPr lang="es-ES" i="1" dirty="0" smtClean="0">
                <a:solidFill>
                  <a:srgbClr val="008000"/>
                </a:solidFill>
                <a:latin typeface="+mj-lt"/>
              </a:rPr>
              <a:t>de </a:t>
            </a:r>
            <a:r>
              <a:rPr lang="es-ES" i="1" dirty="0">
                <a:solidFill>
                  <a:srgbClr val="008000"/>
                </a:solidFill>
                <a:latin typeface="+mj-lt"/>
              </a:rPr>
              <a:t>los </a:t>
            </a:r>
            <a:r>
              <a:rPr lang="es-ES" i="1" dirty="0" smtClean="0">
                <a:solidFill>
                  <a:srgbClr val="008000"/>
                </a:solidFill>
                <a:latin typeface="+mj-lt"/>
              </a:rPr>
              <a:t>clientes </a:t>
            </a:r>
            <a:r>
              <a:rPr lang="es-ES" i="1" dirty="0">
                <a:solidFill>
                  <a:srgbClr val="008000"/>
                </a:solidFill>
                <a:latin typeface="+mj-lt"/>
              </a:rPr>
              <a:t>ha tenido en alguna </a:t>
            </a:r>
            <a:r>
              <a:rPr lang="es-ES" i="1" dirty="0" smtClean="0">
                <a:solidFill>
                  <a:srgbClr val="008000"/>
                </a:solidFill>
                <a:latin typeface="+mj-lt"/>
              </a:rPr>
              <a:t>oportunidad </a:t>
            </a:r>
            <a:r>
              <a:rPr lang="es-ES" i="1" dirty="0">
                <a:solidFill>
                  <a:srgbClr val="008000"/>
                </a:solidFill>
                <a:latin typeface="+mj-lt"/>
              </a:rPr>
              <a:t>la intención de realizar </a:t>
            </a:r>
            <a:r>
              <a:rPr lang="es-ES" i="1" dirty="0" smtClean="0">
                <a:solidFill>
                  <a:srgbClr val="008000"/>
                </a:solidFill>
                <a:latin typeface="+mj-lt"/>
              </a:rPr>
              <a:t>algún tipo de reclamo /  queja,  y de ellos, sólo  la mitad </a:t>
            </a:r>
            <a:r>
              <a:rPr lang="es-ES" i="1" dirty="0">
                <a:solidFill>
                  <a:srgbClr val="008000"/>
                </a:solidFill>
                <a:latin typeface="+mj-lt"/>
              </a:rPr>
              <a:t>llegaron a </a:t>
            </a:r>
            <a:r>
              <a:rPr lang="es-ES" i="1" dirty="0" smtClean="0">
                <a:solidFill>
                  <a:srgbClr val="008000"/>
                </a:solidFill>
                <a:latin typeface="+mj-lt"/>
              </a:rPr>
              <a:t>realizarla efectivamente.</a:t>
            </a:r>
            <a:endParaRPr lang="es-ES" i="1" dirty="0">
              <a:solidFill>
                <a:srgbClr val="008000"/>
              </a:solidFill>
              <a:latin typeface="+mj-lt"/>
            </a:endParaRPr>
          </a:p>
          <a:p>
            <a:pPr marL="285750" indent="-285750" algn="just">
              <a:lnSpc>
                <a:spcPct val="150000"/>
              </a:lnSpc>
              <a:spcBef>
                <a:spcPts val="300"/>
              </a:spcBef>
              <a:spcAft>
                <a:spcPts val="300"/>
              </a:spcAft>
              <a:buFont typeface="Arial" pitchFamily="34" charset="0"/>
              <a:buChar char="•"/>
            </a:pPr>
            <a:r>
              <a:rPr lang="es-ES" i="1" dirty="0">
                <a:solidFill>
                  <a:srgbClr val="008000"/>
                </a:solidFill>
                <a:latin typeface="+mj-lt"/>
              </a:rPr>
              <a:t>En cuanto a la recomendación de los servicios de LACNIC</a:t>
            </a:r>
            <a:r>
              <a:rPr lang="es-ES" i="1" dirty="0" smtClean="0">
                <a:solidFill>
                  <a:srgbClr val="008000"/>
                </a:solidFill>
                <a:latin typeface="+mj-lt"/>
              </a:rPr>
              <a:t>, </a:t>
            </a:r>
            <a:r>
              <a:rPr lang="es-ES" i="1" dirty="0">
                <a:solidFill>
                  <a:srgbClr val="008000"/>
                </a:solidFill>
                <a:latin typeface="+mj-lt"/>
              </a:rPr>
              <a:t>los clientes se manifiestan muy abiertos a recomendar  a la empresa dando buenas referencias de la </a:t>
            </a:r>
            <a:r>
              <a:rPr lang="es-ES" i="1" dirty="0" smtClean="0">
                <a:solidFill>
                  <a:srgbClr val="008000"/>
                </a:solidFill>
                <a:latin typeface="+mj-lt"/>
              </a:rPr>
              <a:t>misma  </a:t>
            </a:r>
            <a:endParaRPr lang="es-ES" i="1" dirty="0">
              <a:solidFill>
                <a:srgbClr val="008000"/>
              </a:solidFill>
              <a:latin typeface="+mj-lt"/>
            </a:endParaRPr>
          </a:p>
        </p:txBody>
      </p:sp>
      <p:sp>
        <p:nvSpPr>
          <p:cNvPr id="8" name="4 Marcador de número de diapositiva"/>
          <p:cNvSpPr>
            <a:spLocks noGrp="1"/>
          </p:cNvSpPr>
          <p:nvPr>
            <p:ph type="sldNum" sz="quarter" idx="10"/>
          </p:nvPr>
        </p:nvSpPr>
        <p:spPr/>
        <p:txBody>
          <a:bodyPr/>
          <a:lstStyle/>
          <a:p>
            <a:fld id="{FC3BDB0F-42BE-4A64-8602-00097082B28E}" type="slidenum">
              <a:rPr lang="es-ES">
                <a:solidFill>
                  <a:srgbClr val="003300"/>
                </a:solidFill>
                <a:latin typeface="+mj-lt"/>
              </a:rPr>
              <a:pPr/>
              <a:t>13</a:t>
            </a:fld>
            <a:endParaRPr lang="es-ES" dirty="0">
              <a:solidFill>
                <a:srgbClr val="003300"/>
              </a:solidFill>
              <a:latin typeface="+mj-lt"/>
            </a:endParaRPr>
          </a:p>
        </p:txBody>
      </p:sp>
      <p:sp>
        <p:nvSpPr>
          <p:cNvPr id="1382402" name="Rectangle 2"/>
          <p:cNvSpPr>
            <a:spLocks noGrp="1" noChangeArrowheads="1"/>
          </p:cNvSpPr>
          <p:nvPr>
            <p:ph type="title" idx="4294967295"/>
          </p:nvPr>
        </p:nvSpPr>
        <p:spPr>
          <a:xfrm>
            <a:off x="467544" y="79375"/>
            <a:ext cx="8372475" cy="431800"/>
          </a:xfrm>
        </p:spPr>
        <p:txBody>
          <a:bodyPr/>
          <a:lstStyle/>
          <a:p>
            <a:r>
              <a:rPr lang="es-ES" dirty="0" smtClean="0"/>
              <a:t>RESUMEN</a:t>
            </a:r>
            <a:endParaRPr lang="es-ES" dirty="0"/>
          </a:p>
        </p:txBody>
      </p:sp>
      <p:sp>
        <p:nvSpPr>
          <p:cNvPr id="9" name="AutoShape 3"/>
          <p:cNvSpPr>
            <a:spLocks noChangeArrowheads="1"/>
          </p:cNvSpPr>
          <p:nvPr/>
        </p:nvSpPr>
        <p:spPr bwMode="auto">
          <a:xfrm>
            <a:off x="323528" y="871677"/>
            <a:ext cx="8568952" cy="398053"/>
          </a:xfrm>
          <a:prstGeom prst="roundRect">
            <a:avLst>
              <a:gd name="adj" fmla="val 16667"/>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square" anchor="ctr" anchorCtr="0">
            <a:spAutoFit/>
          </a:bodyPr>
          <a:lstStyle/>
          <a:p>
            <a:pPr algn="ctr">
              <a:lnSpc>
                <a:spcPct val="140000"/>
              </a:lnSpc>
              <a:buClr>
                <a:srgbClr val="800000"/>
              </a:buClr>
            </a:pPr>
            <a:r>
              <a:rPr lang="es-ES" b="1" i="1" dirty="0" smtClean="0">
                <a:solidFill>
                  <a:srgbClr val="FFFFFF"/>
                </a:solidFill>
                <a:latin typeface="+mj-lt"/>
              </a:rPr>
              <a:t>ALTOS NIVELES DE SATIFACCIÓN GENERAL CON LA PROPUESTA Y EL SERVICIO GLOBAL DE LACNIC </a:t>
            </a:r>
          </a:p>
        </p:txBody>
      </p:sp>
      <p:sp>
        <p:nvSpPr>
          <p:cNvPr id="6" name="5 Operación manual"/>
          <p:cNvSpPr/>
          <p:nvPr/>
        </p:nvSpPr>
        <p:spPr>
          <a:xfrm>
            <a:off x="827584" y="2852936"/>
            <a:ext cx="258511" cy="365819"/>
          </a:xfrm>
          <a:prstGeom prst="flowChartManualOperation">
            <a:avLst/>
          </a:prstGeom>
          <a:solidFill>
            <a:srgbClr val="EBE6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7" name="6 Elipse"/>
          <p:cNvSpPr/>
          <p:nvPr/>
        </p:nvSpPr>
        <p:spPr>
          <a:xfrm>
            <a:off x="850822" y="3297158"/>
            <a:ext cx="236421" cy="162586"/>
          </a:xfrm>
          <a:prstGeom prst="ellipse">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Tree>
    <p:extLst>
      <p:ext uri="{BB962C8B-B14F-4D97-AF65-F5344CB8AC3E}">
        <p14:creationId xmlns:p14="http://schemas.microsoft.com/office/powerpoint/2010/main" val="77934416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6"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76248" y="895350"/>
            <a:ext cx="7716232" cy="5279747"/>
          </a:xfrm>
          <a:prstGeom prst="roundRect">
            <a:avLst>
              <a:gd name="adj" fmla="val 12160"/>
            </a:avLst>
          </a:prstGeom>
          <a:solidFill>
            <a:schemeClr val="bg1"/>
          </a:solidFill>
          <a:ln>
            <a:solidFill>
              <a:srgbClr val="2D875A"/>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14</a:t>
            </a:fld>
            <a:endParaRPr lang="es-ES" dirty="0">
              <a:solidFill>
                <a:srgbClr val="000000"/>
              </a:solidFill>
              <a:latin typeface="+mj-lt"/>
            </a:endParaRPr>
          </a:p>
        </p:txBody>
      </p:sp>
      <p:sp>
        <p:nvSpPr>
          <p:cNvPr id="65543" name="Rectangle 10"/>
          <p:cNvSpPr>
            <a:spLocks noGrp="1" noChangeArrowheads="1"/>
          </p:cNvSpPr>
          <p:nvPr>
            <p:ph type="title"/>
          </p:nvPr>
        </p:nvSpPr>
        <p:spPr>
          <a:xfrm>
            <a:off x="611188" y="87313"/>
            <a:ext cx="8229600" cy="490537"/>
          </a:xfrm>
        </p:spPr>
        <p:txBody>
          <a:bodyPr/>
          <a:lstStyle/>
          <a:p>
            <a:pPr eaLnBrk="1" hangingPunct="1"/>
            <a:r>
              <a:rPr lang="es-ES" dirty="0" smtClean="0"/>
              <a:t>SATISFACCIÓN GENERAL CON LACNIC (1)</a:t>
            </a:r>
          </a:p>
        </p:txBody>
      </p:sp>
      <p:sp>
        <p:nvSpPr>
          <p:cNvPr id="65544" name="10 CuadroTexto"/>
          <p:cNvSpPr txBox="1">
            <a:spLocks noChangeArrowheads="1"/>
          </p:cNvSpPr>
          <p:nvPr/>
        </p:nvSpPr>
        <p:spPr bwMode="auto">
          <a:xfrm>
            <a:off x="2483768" y="618351"/>
            <a:ext cx="61206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ES" sz="1200" b="1" i="1" dirty="0" smtClean="0">
                <a:solidFill>
                  <a:srgbClr val="CC3300"/>
                </a:solidFill>
                <a:latin typeface="+mj-lt"/>
              </a:rPr>
              <a:t>En términos generales, ¿cuán satisfecho se encuentra Ud. con LACNIC?</a:t>
            </a:r>
            <a:r>
              <a:rPr lang="es-UY" sz="1200" b="1" i="1" dirty="0">
                <a:solidFill>
                  <a:srgbClr val="C00000"/>
                </a:solidFill>
                <a:latin typeface="+mj-lt"/>
              </a:rPr>
              <a:t> [RU-GUI]</a:t>
            </a:r>
            <a:r>
              <a:rPr lang="es-ES" sz="1200" b="1" i="1" dirty="0">
                <a:solidFill>
                  <a:srgbClr val="C00000"/>
                </a:solidFill>
                <a:latin typeface="+mj-lt"/>
              </a:rPr>
              <a:t> </a:t>
            </a:r>
          </a:p>
          <a:p>
            <a:pPr algn="ctr" eaLnBrk="1" hangingPunct="1"/>
            <a:endParaRPr lang="es-ES" sz="1200" b="1" i="1" dirty="0">
              <a:solidFill>
                <a:srgbClr val="CC3300"/>
              </a:solidFill>
              <a:latin typeface="+mj-lt"/>
            </a:endParaRPr>
          </a:p>
        </p:txBody>
      </p:sp>
      <p:sp>
        <p:nvSpPr>
          <p:cNvPr id="16" name="15 Pentágono"/>
          <p:cNvSpPr/>
          <p:nvPr/>
        </p:nvSpPr>
        <p:spPr>
          <a:xfrm>
            <a:off x="1336725" y="1225856"/>
            <a:ext cx="935037" cy="360363"/>
          </a:xfrm>
          <a:prstGeom prst="homePlate">
            <a:avLst/>
          </a:prstGeom>
          <a:solidFill>
            <a:schemeClr val="accent6">
              <a:lumMod val="7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dirty="0" smtClean="0">
                <a:solidFill>
                  <a:srgbClr val="FFFFFF"/>
                </a:solidFill>
                <a:latin typeface="+mj-lt"/>
              </a:rPr>
              <a:t>TTB</a:t>
            </a:r>
            <a:endParaRPr lang="es-ES" b="1" dirty="0">
              <a:solidFill>
                <a:srgbClr val="FFFFFF"/>
              </a:solidFill>
              <a:latin typeface="+mj-lt"/>
            </a:endParaRPr>
          </a:p>
        </p:txBody>
      </p:sp>
      <p:graphicFrame>
        <p:nvGraphicFramePr>
          <p:cNvPr id="5" name="4 Tabla"/>
          <p:cNvGraphicFramePr>
            <a:graphicFrameLocks noGrp="1"/>
          </p:cNvGraphicFramePr>
          <p:nvPr>
            <p:extLst>
              <p:ext uri="{D42A27DB-BD31-4B8C-83A1-F6EECF244321}">
                <p14:modId xmlns:p14="http://schemas.microsoft.com/office/powerpoint/2010/main" val="1151978859"/>
              </p:ext>
            </p:extLst>
          </p:nvPr>
        </p:nvGraphicFramePr>
        <p:xfrm>
          <a:off x="2627788" y="1225856"/>
          <a:ext cx="5760636" cy="436976"/>
        </p:xfrm>
        <a:graphic>
          <a:graphicData uri="http://schemas.openxmlformats.org/drawingml/2006/table">
            <a:tbl>
              <a:tblPr firstRow="1" bandRow="1">
                <a:effectLst>
                  <a:outerShdw blurRad="50800" dist="38100" dir="18900000" algn="bl" rotWithShape="0">
                    <a:prstClr val="black">
                      <a:alpha val="40000"/>
                    </a:prstClr>
                  </a:outerShdw>
                </a:effectLst>
                <a:tableStyleId>{5C22544A-7EE6-4342-B048-85BDC9FD1C3A}</a:tableStyleId>
              </a:tblPr>
              <a:tblGrid>
                <a:gridCol w="1920212"/>
                <a:gridCol w="1920212"/>
                <a:gridCol w="1920212"/>
              </a:tblGrid>
              <a:tr h="436976">
                <a:tc>
                  <a:txBody>
                    <a:bodyPr/>
                    <a:lstStyle/>
                    <a:p>
                      <a:pPr algn="ctr" fontAlgn="b"/>
                      <a:r>
                        <a:rPr lang="es-ES" sz="1200" b="0" i="0" u="none" strike="noStrike" dirty="0" smtClean="0">
                          <a:solidFill>
                            <a:srgbClr val="000000"/>
                          </a:solidFill>
                          <a:effectLst/>
                          <a:latin typeface="Trebuchet MS"/>
                        </a:rPr>
                        <a:t>92%</a:t>
                      </a:r>
                      <a:endParaRPr lang="es-ES" sz="1200" b="0" i="0" u="none" strike="noStrike" dirty="0">
                        <a:solidFill>
                          <a:srgbClr val="000000"/>
                        </a:solidFill>
                        <a:effectLst/>
                        <a:latin typeface="Trebuchet MS"/>
                      </a:endParaRPr>
                    </a:p>
                  </a:txBody>
                  <a:tcPr marL="9525" marR="9525" marT="9525" marB="0" anchor="ctr">
                    <a:solidFill>
                      <a:srgbClr val="CCFFCC"/>
                    </a:solidFill>
                  </a:tcPr>
                </a:tc>
                <a:tc>
                  <a:txBody>
                    <a:bodyPr/>
                    <a:lstStyle/>
                    <a:p>
                      <a:pPr algn="ctr" fontAlgn="b"/>
                      <a:r>
                        <a:rPr lang="es-ES" sz="1200" b="0" i="0" u="none" strike="noStrike" dirty="0" smtClean="0">
                          <a:solidFill>
                            <a:srgbClr val="000000"/>
                          </a:solidFill>
                          <a:effectLst/>
                          <a:latin typeface="Trebuchet MS"/>
                        </a:rPr>
                        <a:t>97%</a:t>
                      </a:r>
                      <a:endParaRPr lang="es-ES" sz="1200" b="0" i="0" u="none" strike="noStrike" dirty="0">
                        <a:solidFill>
                          <a:srgbClr val="000000"/>
                        </a:solidFill>
                        <a:effectLst/>
                        <a:latin typeface="Trebuchet MS"/>
                      </a:endParaRPr>
                    </a:p>
                  </a:txBody>
                  <a:tcPr marL="9525" marR="9525" marT="9525" marB="0" anchor="ctr">
                    <a:solidFill>
                      <a:srgbClr val="CCFFCC"/>
                    </a:solidFill>
                  </a:tcPr>
                </a:tc>
                <a:tc>
                  <a:txBody>
                    <a:bodyPr/>
                    <a:lstStyle/>
                    <a:p>
                      <a:pPr algn="ctr" fontAlgn="b"/>
                      <a:r>
                        <a:rPr lang="es-ES" sz="1200" b="0" i="0" u="none" strike="noStrike" dirty="0" smtClean="0">
                          <a:solidFill>
                            <a:srgbClr val="000000"/>
                          </a:solidFill>
                          <a:effectLst/>
                          <a:latin typeface="Trebuchet MS"/>
                        </a:rPr>
                        <a:t>94%</a:t>
                      </a:r>
                      <a:endParaRPr lang="es-ES" sz="1200" b="0" i="0" u="none" strike="noStrike" dirty="0">
                        <a:solidFill>
                          <a:srgbClr val="000000"/>
                        </a:solidFill>
                        <a:effectLst/>
                        <a:latin typeface="Trebuchet MS"/>
                      </a:endParaRPr>
                    </a:p>
                  </a:txBody>
                  <a:tcPr marL="9525" marR="9525" marT="9525" marB="0" anchor="ctr">
                    <a:solidFill>
                      <a:srgbClr val="CCFFCC"/>
                    </a:solidFill>
                  </a:tcPr>
                </a:tc>
              </a:tr>
            </a:tbl>
          </a:graphicData>
        </a:graphic>
      </p:graphicFrame>
      <p:sp>
        <p:nvSpPr>
          <p:cNvPr id="7" name="6 Proceso alternativo"/>
          <p:cNvSpPr/>
          <p:nvPr/>
        </p:nvSpPr>
        <p:spPr>
          <a:xfrm>
            <a:off x="224574" y="5539056"/>
            <a:ext cx="1903348" cy="676382"/>
          </a:xfrm>
          <a:prstGeom prst="flowChartAlternateProcess">
            <a:avLst/>
          </a:prstGeom>
          <a:gradFill>
            <a:gsLst>
              <a:gs pos="0">
                <a:schemeClr val="tx1">
                  <a:lumMod val="10000"/>
                  <a:lumOff val="90000"/>
                </a:schemeClr>
              </a:gs>
              <a:gs pos="50000">
                <a:schemeClr val="tx1">
                  <a:lumMod val="10000"/>
                  <a:lumOff val="90000"/>
                </a:schemeClr>
              </a:gs>
              <a:gs pos="100000">
                <a:schemeClr val="tx1">
                  <a:lumMod val="10000"/>
                  <a:lumOff val="90000"/>
                </a:schemeClr>
              </a:gs>
            </a:gsLst>
            <a:lin ang="5400000" scaled="0"/>
          </a:grad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latin typeface="+mj-lt"/>
            </a:endParaRPr>
          </a:p>
        </p:txBody>
      </p:sp>
      <p:sp>
        <p:nvSpPr>
          <p:cNvPr id="6" name="5 CuadroTexto"/>
          <p:cNvSpPr txBox="1"/>
          <p:nvPr/>
        </p:nvSpPr>
        <p:spPr>
          <a:xfrm>
            <a:off x="259732" y="5513740"/>
            <a:ext cx="1868190" cy="646331"/>
          </a:xfrm>
          <a:prstGeom prst="rect">
            <a:avLst/>
          </a:prstGeom>
          <a:noFill/>
        </p:spPr>
        <p:txBody>
          <a:bodyPr wrap="square" rtlCol="0">
            <a:spAutoFit/>
          </a:bodyPr>
          <a:lstStyle/>
          <a:p>
            <a:pPr algn="ctr"/>
            <a:r>
              <a:rPr lang="es-ES" sz="1200" u="sng" dirty="0" smtClean="0">
                <a:latin typeface="+mj-lt"/>
              </a:rPr>
              <a:t>TTB = TOP TWO BOX </a:t>
            </a:r>
          </a:p>
          <a:p>
            <a:r>
              <a:rPr lang="es-ES" sz="1200" u="sng" dirty="0" smtClean="0">
                <a:latin typeface="+mj-lt"/>
              </a:rPr>
              <a:t>(</a:t>
            </a:r>
            <a:r>
              <a:rPr lang="es-ES" sz="1200" dirty="0" smtClean="0">
                <a:latin typeface="+mj-lt"/>
              </a:rPr>
              <a:t>incluye Muy satisfecho + Satisfecho)</a:t>
            </a:r>
            <a:endParaRPr lang="es-ES" sz="1200" dirty="0">
              <a:latin typeface="+mj-lt"/>
            </a:endParaRPr>
          </a:p>
        </p:txBody>
      </p:sp>
      <p:sp>
        <p:nvSpPr>
          <p:cNvPr id="13" name="12 Rectángulo redondeado"/>
          <p:cNvSpPr/>
          <p:nvPr/>
        </p:nvSpPr>
        <p:spPr>
          <a:xfrm>
            <a:off x="34925" y="6553200"/>
            <a:ext cx="2039938" cy="24765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a:solidFill>
                  <a:srgbClr val="000000"/>
                </a:solidFill>
                <a:latin typeface="+mj-lt"/>
              </a:rPr>
              <a:t>Base: Total de la muestra </a:t>
            </a:r>
            <a:r>
              <a:rPr lang="es-ES" sz="1000" dirty="0" smtClean="0">
                <a:solidFill>
                  <a:srgbClr val="000000"/>
                </a:solidFill>
                <a:latin typeface="+mj-lt"/>
              </a:rPr>
              <a:t>(240)</a:t>
            </a:r>
            <a:endParaRPr lang="es-ES" sz="1000" dirty="0">
              <a:solidFill>
                <a:srgbClr val="000000"/>
              </a:solidFill>
              <a:latin typeface="+mj-lt"/>
            </a:endParaRPr>
          </a:p>
        </p:txBody>
      </p:sp>
      <p:graphicFrame>
        <p:nvGraphicFramePr>
          <p:cNvPr id="12" name="6 Gráfico"/>
          <p:cNvGraphicFramePr>
            <a:graphicFrameLocks/>
          </p:cNvGraphicFramePr>
          <p:nvPr>
            <p:extLst>
              <p:ext uri="{D42A27DB-BD31-4B8C-83A1-F6EECF244321}">
                <p14:modId xmlns:p14="http://schemas.microsoft.com/office/powerpoint/2010/main" val="2605517056"/>
              </p:ext>
            </p:extLst>
          </p:nvPr>
        </p:nvGraphicFramePr>
        <p:xfrm>
          <a:off x="1193827" y="1574946"/>
          <a:ext cx="7487569" cy="464049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6335099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16" grpId="0" animBg="1"/>
      <p:bldP spid="7" grpId="0" animBg="1"/>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76248" y="895350"/>
            <a:ext cx="7716232" cy="5413970"/>
          </a:xfrm>
          <a:prstGeom prst="roundRect">
            <a:avLst>
              <a:gd name="adj" fmla="val 12160"/>
            </a:avLst>
          </a:prstGeom>
          <a:solidFill>
            <a:schemeClr val="bg1"/>
          </a:solidFill>
          <a:ln>
            <a:solidFill>
              <a:srgbClr val="2D875A"/>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15</a:t>
            </a:fld>
            <a:endParaRPr lang="es-ES" dirty="0">
              <a:solidFill>
                <a:srgbClr val="000000"/>
              </a:solidFill>
              <a:latin typeface="+mj-lt"/>
            </a:endParaRPr>
          </a:p>
        </p:txBody>
      </p:sp>
      <p:sp>
        <p:nvSpPr>
          <p:cNvPr id="65543" name="Rectangle 10"/>
          <p:cNvSpPr>
            <a:spLocks noGrp="1" noChangeArrowheads="1"/>
          </p:cNvSpPr>
          <p:nvPr>
            <p:ph type="title"/>
          </p:nvPr>
        </p:nvSpPr>
        <p:spPr>
          <a:xfrm>
            <a:off x="611188" y="87313"/>
            <a:ext cx="8229600" cy="490537"/>
          </a:xfrm>
        </p:spPr>
        <p:txBody>
          <a:bodyPr/>
          <a:lstStyle/>
          <a:p>
            <a:pPr eaLnBrk="1" hangingPunct="1"/>
            <a:r>
              <a:rPr lang="es-ES" dirty="0" smtClean="0"/>
              <a:t>SATISFACCIÓN GENERAL CON LACNIC (2)</a:t>
            </a:r>
          </a:p>
        </p:txBody>
      </p:sp>
      <p:sp>
        <p:nvSpPr>
          <p:cNvPr id="65544" name="10 CuadroTexto"/>
          <p:cNvSpPr txBox="1">
            <a:spLocks noChangeArrowheads="1"/>
          </p:cNvSpPr>
          <p:nvPr/>
        </p:nvSpPr>
        <p:spPr bwMode="auto">
          <a:xfrm>
            <a:off x="2483768" y="618351"/>
            <a:ext cx="61206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ES" sz="1200" b="1" i="1" dirty="0" smtClean="0">
                <a:solidFill>
                  <a:srgbClr val="CC3300"/>
                </a:solidFill>
                <a:latin typeface="+mj-lt"/>
              </a:rPr>
              <a:t>En términos generales, ¿cuán satisfecho se encuentra Ud. con LACNIC? </a:t>
            </a:r>
            <a:r>
              <a:rPr lang="es-UY" sz="1200" b="1" i="1" dirty="0">
                <a:solidFill>
                  <a:srgbClr val="C00000"/>
                </a:solidFill>
                <a:latin typeface="+mj-lt"/>
              </a:rPr>
              <a:t>[RU-GUI]</a:t>
            </a:r>
            <a:r>
              <a:rPr lang="es-ES" sz="1200" b="1" i="1" dirty="0">
                <a:solidFill>
                  <a:srgbClr val="C00000"/>
                </a:solidFill>
                <a:latin typeface="+mj-lt"/>
              </a:rPr>
              <a:t> </a:t>
            </a:r>
          </a:p>
          <a:p>
            <a:pPr algn="ctr" eaLnBrk="1" hangingPunct="1"/>
            <a:endParaRPr lang="es-ES" sz="1200" b="1" i="1" dirty="0">
              <a:solidFill>
                <a:srgbClr val="CC3300"/>
              </a:solidFill>
              <a:latin typeface="+mj-lt"/>
            </a:endParaRPr>
          </a:p>
        </p:txBody>
      </p:sp>
      <p:sp>
        <p:nvSpPr>
          <p:cNvPr id="16" name="15 Pentágono"/>
          <p:cNvSpPr/>
          <p:nvPr/>
        </p:nvSpPr>
        <p:spPr>
          <a:xfrm>
            <a:off x="1336725" y="1225856"/>
            <a:ext cx="935037" cy="360363"/>
          </a:xfrm>
          <a:prstGeom prst="homePlate">
            <a:avLst/>
          </a:prstGeom>
          <a:solidFill>
            <a:schemeClr val="accent6">
              <a:lumMod val="7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dirty="0">
                <a:solidFill>
                  <a:srgbClr val="FFFFFF"/>
                </a:solidFill>
                <a:latin typeface="+mj-lt"/>
              </a:rPr>
              <a:t>TTB</a:t>
            </a:r>
          </a:p>
        </p:txBody>
      </p:sp>
      <p:graphicFrame>
        <p:nvGraphicFramePr>
          <p:cNvPr id="5" name="4 Tabla"/>
          <p:cNvGraphicFramePr>
            <a:graphicFrameLocks noGrp="1"/>
          </p:cNvGraphicFramePr>
          <p:nvPr>
            <p:extLst>
              <p:ext uri="{D42A27DB-BD31-4B8C-83A1-F6EECF244321}">
                <p14:modId xmlns:p14="http://schemas.microsoft.com/office/powerpoint/2010/main" val="3513518193"/>
              </p:ext>
            </p:extLst>
          </p:nvPr>
        </p:nvGraphicFramePr>
        <p:xfrm>
          <a:off x="2641235" y="1225856"/>
          <a:ext cx="5976660" cy="436976"/>
        </p:xfrm>
        <a:graphic>
          <a:graphicData uri="http://schemas.openxmlformats.org/drawingml/2006/table">
            <a:tbl>
              <a:tblPr firstRow="1" bandRow="1">
                <a:effectLst>
                  <a:outerShdw blurRad="50800" dist="38100" dir="18900000" algn="bl" rotWithShape="0">
                    <a:prstClr val="black">
                      <a:alpha val="40000"/>
                    </a:prstClr>
                  </a:outerShdw>
                </a:effectLst>
                <a:tableStyleId>{5C22544A-7EE6-4342-B048-85BDC9FD1C3A}</a:tableStyleId>
              </a:tblPr>
              <a:tblGrid>
                <a:gridCol w="597666"/>
                <a:gridCol w="597666"/>
                <a:gridCol w="597666"/>
                <a:gridCol w="597666"/>
                <a:gridCol w="597666"/>
                <a:gridCol w="597666"/>
                <a:gridCol w="597666"/>
                <a:gridCol w="597666"/>
                <a:gridCol w="597666"/>
                <a:gridCol w="597666"/>
              </a:tblGrid>
              <a:tr h="436976">
                <a:tc>
                  <a:txBody>
                    <a:bodyPr/>
                    <a:lstStyle/>
                    <a:p>
                      <a:pPr algn="ctr" fontAlgn="b"/>
                      <a:r>
                        <a:rPr lang="es-ES" sz="1200" b="0" i="0" u="none" strike="noStrike" dirty="0" smtClean="0">
                          <a:solidFill>
                            <a:srgbClr val="000000"/>
                          </a:solidFill>
                          <a:effectLst/>
                          <a:latin typeface="Trebuchet MS"/>
                        </a:rPr>
                        <a:t>92%</a:t>
                      </a:r>
                      <a:endParaRPr lang="es-ES" sz="1200" b="0" i="0" u="none" strike="noStrike" dirty="0">
                        <a:solidFill>
                          <a:srgbClr val="000000"/>
                        </a:solidFill>
                        <a:effectLst/>
                        <a:latin typeface="Trebuchet MS"/>
                      </a:endParaRP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83%</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91%</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94%</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94%</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91%</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97%</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92%</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91%</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91%</a:t>
                      </a:r>
                    </a:p>
                  </a:txBody>
                  <a:tcPr marL="9525" marR="9525" marT="9525" marB="0" anchor="ctr">
                    <a:solidFill>
                      <a:srgbClr val="CCFFCC"/>
                    </a:solidFill>
                  </a:tcPr>
                </a:tc>
              </a:tr>
            </a:tbl>
          </a:graphicData>
        </a:graphic>
      </p:graphicFrame>
      <p:sp>
        <p:nvSpPr>
          <p:cNvPr id="18" name="17 Rectángulo redondeado"/>
          <p:cNvSpPr/>
          <p:nvPr/>
        </p:nvSpPr>
        <p:spPr>
          <a:xfrm>
            <a:off x="3347864" y="1772816"/>
            <a:ext cx="1656000" cy="399720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9" name="18 Rectángulo redondeado"/>
          <p:cNvSpPr/>
          <p:nvPr/>
        </p:nvSpPr>
        <p:spPr>
          <a:xfrm>
            <a:off x="5157049" y="1772816"/>
            <a:ext cx="1647200" cy="399720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1" name="20 Rectángulo redondeado"/>
          <p:cNvSpPr/>
          <p:nvPr/>
        </p:nvSpPr>
        <p:spPr>
          <a:xfrm>
            <a:off x="6890857" y="1772816"/>
            <a:ext cx="1767097" cy="399720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2" name="21 Rectángulo"/>
          <p:cNvSpPr/>
          <p:nvPr/>
        </p:nvSpPr>
        <p:spPr>
          <a:xfrm>
            <a:off x="3707904" y="5623859"/>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Región</a:t>
            </a:r>
            <a:endParaRPr lang="es-ES" sz="1100" dirty="0">
              <a:solidFill>
                <a:srgbClr val="FFFFFF"/>
              </a:solidFill>
              <a:latin typeface="+mj-lt"/>
            </a:endParaRPr>
          </a:p>
        </p:txBody>
      </p:sp>
      <p:sp>
        <p:nvSpPr>
          <p:cNvPr id="23" name="22 Rectángulo"/>
          <p:cNvSpPr/>
          <p:nvPr/>
        </p:nvSpPr>
        <p:spPr>
          <a:xfrm>
            <a:off x="5476593" y="5621836"/>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Tipo cliente</a:t>
            </a:r>
            <a:endParaRPr lang="es-ES" sz="1100" dirty="0">
              <a:solidFill>
                <a:srgbClr val="FFFFFF"/>
              </a:solidFill>
              <a:latin typeface="+mj-lt"/>
            </a:endParaRPr>
          </a:p>
        </p:txBody>
      </p:sp>
      <p:sp>
        <p:nvSpPr>
          <p:cNvPr id="24" name="23 Rectángulo"/>
          <p:cNvSpPr/>
          <p:nvPr/>
        </p:nvSpPr>
        <p:spPr>
          <a:xfrm>
            <a:off x="7270349" y="5621836"/>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Cargo</a:t>
            </a:r>
            <a:endParaRPr lang="es-ES" sz="1100" dirty="0">
              <a:solidFill>
                <a:srgbClr val="FFFFFF"/>
              </a:solidFill>
              <a:latin typeface="+mj-lt"/>
            </a:endParaRPr>
          </a:p>
        </p:txBody>
      </p:sp>
      <p:graphicFrame>
        <p:nvGraphicFramePr>
          <p:cNvPr id="2" name="1 Tabla"/>
          <p:cNvGraphicFramePr>
            <a:graphicFrameLocks noGrp="1"/>
          </p:cNvGraphicFramePr>
          <p:nvPr>
            <p:extLst>
              <p:ext uri="{D42A27DB-BD31-4B8C-83A1-F6EECF244321}">
                <p14:modId xmlns:p14="http://schemas.microsoft.com/office/powerpoint/2010/main" val="2876025872"/>
              </p:ext>
            </p:extLst>
          </p:nvPr>
        </p:nvGraphicFramePr>
        <p:xfrm>
          <a:off x="2123733" y="5976000"/>
          <a:ext cx="6534220" cy="251150"/>
        </p:xfrm>
        <a:graphic>
          <a:graphicData uri="http://schemas.openxmlformats.org/drawingml/2006/table">
            <a:tbl>
              <a:tblPr firstRow="1" bandRow="1">
                <a:tableStyleId>{5C22544A-7EE6-4342-B048-85BDC9FD1C3A}</a:tableStyleId>
              </a:tblPr>
              <a:tblGrid>
                <a:gridCol w="594020"/>
                <a:gridCol w="594020"/>
                <a:gridCol w="594020"/>
                <a:gridCol w="594020"/>
                <a:gridCol w="594020"/>
                <a:gridCol w="594020"/>
                <a:gridCol w="594020"/>
                <a:gridCol w="594020"/>
                <a:gridCol w="594020"/>
                <a:gridCol w="594020"/>
                <a:gridCol w="594020"/>
              </a:tblGrid>
              <a:tr h="251150">
                <a:tc>
                  <a:txBody>
                    <a:bodyPr/>
                    <a:lstStyle/>
                    <a:p>
                      <a:pPr algn="ctr"/>
                      <a:r>
                        <a:rPr lang="es-ES" sz="1000" b="0" i="1" dirty="0" smtClean="0">
                          <a:solidFill>
                            <a:schemeClr val="tx1"/>
                          </a:solidFill>
                        </a:rPr>
                        <a:t>Base</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240</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20</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47</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173</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62</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154</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21</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191</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77</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157</a:t>
                      </a:r>
                      <a:endParaRPr lang="es-ES" sz="1000" b="0" i="1" dirty="0">
                        <a:solidFill>
                          <a:schemeClr val="tx1"/>
                        </a:solidFill>
                      </a:endParaRPr>
                    </a:p>
                  </a:txBody>
                  <a:tcPr>
                    <a:solidFill>
                      <a:schemeClr val="accent5">
                        <a:lumMod val="40000"/>
                        <a:lumOff val="60000"/>
                      </a:schemeClr>
                    </a:solidFill>
                  </a:tcPr>
                </a:tc>
              </a:tr>
            </a:tbl>
          </a:graphicData>
        </a:graphic>
      </p:graphicFrame>
      <p:sp>
        <p:nvSpPr>
          <p:cNvPr id="20" name="19 Rectángulo redondeado"/>
          <p:cNvSpPr/>
          <p:nvPr/>
        </p:nvSpPr>
        <p:spPr>
          <a:xfrm>
            <a:off x="34925" y="6553200"/>
            <a:ext cx="2039938" cy="24765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a:solidFill>
                  <a:srgbClr val="000000"/>
                </a:solidFill>
                <a:latin typeface="+mj-lt"/>
              </a:rPr>
              <a:t>Base: Total de la muestra </a:t>
            </a:r>
            <a:r>
              <a:rPr lang="es-ES" sz="1000" dirty="0" smtClean="0">
                <a:solidFill>
                  <a:srgbClr val="000000"/>
                </a:solidFill>
                <a:latin typeface="+mj-lt"/>
              </a:rPr>
              <a:t>(240)</a:t>
            </a:r>
            <a:endParaRPr lang="es-ES" sz="1000" dirty="0">
              <a:solidFill>
                <a:srgbClr val="000000"/>
              </a:solidFill>
              <a:latin typeface="+mj-lt"/>
            </a:endParaRPr>
          </a:p>
        </p:txBody>
      </p:sp>
      <p:graphicFrame>
        <p:nvGraphicFramePr>
          <p:cNvPr id="17" name="6 Gráfico"/>
          <p:cNvGraphicFramePr>
            <a:graphicFrameLocks/>
          </p:cNvGraphicFramePr>
          <p:nvPr>
            <p:extLst>
              <p:ext uri="{D42A27DB-BD31-4B8C-83A1-F6EECF244321}">
                <p14:modId xmlns:p14="http://schemas.microsoft.com/office/powerpoint/2010/main" val="2039361998"/>
              </p:ext>
            </p:extLst>
          </p:nvPr>
        </p:nvGraphicFramePr>
        <p:xfrm>
          <a:off x="1058249" y="658794"/>
          <a:ext cx="7837586" cy="554041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46462540"/>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16" grpId="0" animBg="1"/>
      <p:bldP spid="18" grpId="0" animBg="1"/>
      <p:bldP spid="19" grpId="0" animBg="1"/>
      <p:bldP spid="21" grpId="0" animBg="1"/>
      <p:bldP spid="22" grpId="0" animBg="1"/>
      <p:bldP spid="23" grpId="0" animBg="1"/>
      <p:bldP spid="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76248" y="895350"/>
            <a:ext cx="7716232" cy="5413970"/>
          </a:xfrm>
          <a:prstGeom prst="roundRect">
            <a:avLst>
              <a:gd name="adj" fmla="val 12160"/>
            </a:avLst>
          </a:prstGeom>
          <a:solidFill>
            <a:schemeClr val="bg1"/>
          </a:solidFill>
          <a:ln>
            <a:solidFill>
              <a:srgbClr val="2D875A"/>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16</a:t>
            </a:fld>
            <a:endParaRPr lang="es-ES" dirty="0">
              <a:solidFill>
                <a:srgbClr val="000000"/>
              </a:solidFill>
              <a:latin typeface="+mj-lt"/>
            </a:endParaRPr>
          </a:p>
        </p:txBody>
      </p:sp>
      <p:sp>
        <p:nvSpPr>
          <p:cNvPr id="12" name="11 Rectángulo redondeado"/>
          <p:cNvSpPr/>
          <p:nvPr/>
        </p:nvSpPr>
        <p:spPr>
          <a:xfrm>
            <a:off x="34925" y="6553200"/>
            <a:ext cx="2039938" cy="24765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a:solidFill>
                  <a:srgbClr val="000000"/>
                </a:solidFill>
                <a:latin typeface="+mj-lt"/>
              </a:rPr>
              <a:t>Base: Total de la muestra </a:t>
            </a:r>
            <a:r>
              <a:rPr lang="es-ES" sz="1000" dirty="0" smtClean="0">
                <a:solidFill>
                  <a:srgbClr val="000000"/>
                </a:solidFill>
                <a:latin typeface="+mj-lt"/>
              </a:rPr>
              <a:t>(240)</a:t>
            </a:r>
            <a:endParaRPr lang="es-ES" sz="1000" dirty="0">
              <a:solidFill>
                <a:srgbClr val="000000"/>
              </a:solidFill>
              <a:latin typeface="+mj-lt"/>
            </a:endParaRPr>
          </a:p>
        </p:txBody>
      </p:sp>
      <p:sp>
        <p:nvSpPr>
          <p:cNvPr id="16" name="15 Pentágono"/>
          <p:cNvSpPr/>
          <p:nvPr/>
        </p:nvSpPr>
        <p:spPr>
          <a:xfrm>
            <a:off x="1336725" y="1225856"/>
            <a:ext cx="935037" cy="360363"/>
          </a:xfrm>
          <a:prstGeom prst="homePlate">
            <a:avLst/>
          </a:prstGeom>
          <a:solidFill>
            <a:schemeClr val="accent6">
              <a:lumMod val="7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dirty="0">
                <a:solidFill>
                  <a:srgbClr val="FFFFFF"/>
                </a:solidFill>
                <a:latin typeface="+mj-lt"/>
              </a:rPr>
              <a:t>TTB</a:t>
            </a:r>
          </a:p>
        </p:txBody>
      </p:sp>
      <p:graphicFrame>
        <p:nvGraphicFramePr>
          <p:cNvPr id="5" name="4 Tabla"/>
          <p:cNvGraphicFramePr>
            <a:graphicFrameLocks noGrp="1"/>
          </p:cNvGraphicFramePr>
          <p:nvPr>
            <p:extLst>
              <p:ext uri="{D42A27DB-BD31-4B8C-83A1-F6EECF244321}">
                <p14:modId xmlns:p14="http://schemas.microsoft.com/office/powerpoint/2010/main" val="4163277019"/>
              </p:ext>
            </p:extLst>
          </p:nvPr>
        </p:nvGraphicFramePr>
        <p:xfrm>
          <a:off x="2627788" y="1225856"/>
          <a:ext cx="5760636" cy="436976"/>
        </p:xfrm>
        <a:graphic>
          <a:graphicData uri="http://schemas.openxmlformats.org/drawingml/2006/table">
            <a:tbl>
              <a:tblPr firstRow="1" bandRow="1">
                <a:effectLst>
                  <a:outerShdw blurRad="50800" dist="38100" dir="18900000" algn="bl" rotWithShape="0">
                    <a:prstClr val="black">
                      <a:alpha val="40000"/>
                    </a:prstClr>
                  </a:outerShdw>
                </a:effectLst>
                <a:tableStyleId>{5C22544A-7EE6-4342-B048-85BDC9FD1C3A}</a:tableStyleId>
              </a:tblPr>
              <a:tblGrid>
                <a:gridCol w="1920212"/>
                <a:gridCol w="1920212"/>
                <a:gridCol w="1920212"/>
              </a:tblGrid>
              <a:tr h="436976">
                <a:tc>
                  <a:txBody>
                    <a:bodyPr/>
                    <a:lstStyle/>
                    <a:p>
                      <a:pPr algn="ctr" fontAlgn="b"/>
                      <a:r>
                        <a:rPr lang="es-ES" sz="1200" b="0" i="0" u="none" strike="noStrike" dirty="0" smtClean="0">
                          <a:solidFill>
                            <a:srgbClr val="000000"/>
                          </a:solidFill>
                          <a:effectLst/>
                          <a:latin typeface="Trebuchet MS"/>
                        </a:rPr>
                        <a:t>93%</a:t>
                      </a:r>
                      <a:endParaRPr lang="es-ES" sz="1200" b="0" i="0" u="none" strike="noStrike" dirty="0">
                        <a:solidFill>
                          <a:srgbClr val="000000"/>
                        </a:solidFill>
                        <a:effectLst/>
                        <a:latin typeface="Trebuchet MS"/>
                      </a:endParaRPr>
                    </a:p>
                  </a:txBody>
                  <a:tcPr marL="9525" marR="9525" marT="9525" marB="0" anchor="ctr">
                    <a:solidFill>
                      <a:srgbClr val="CCFFCC"/>
                    </a:solidFill>
                  </a:tcPr>
                </a:tc>
                <a:tc>
                  <a:txBody>
                    <a:bodyPr/>
                    <a:lstStyle/>
                    <a:p>
                      <a:pPr algn="ctr" fontAlgn="b"/>
                      <a:r>
                        <a:rPr lang="es-ES" sz="1200" b="0" i="0" u="none" strike="noStrike" dirty="0" smtClean="0">
                          <a:solidFill>
                            <a:srgbClr val="000000"/>
                          </a:solidFill>
                          <a:effectLst/>
                          <a:latin typeface="Trebuchet MS"/>
                        </a:rPr>
                        <a:t>95%</a:t>
                      </a:r>
                      <a:endParaRPr lang="es-ES" sz="1200" b="0" i="0" u="none" strike="noStrike" dirty="0">
                        <a:solidFill>
                          <a:srgbClr val="000000"/>
                        </a:solidFill>
                        <a:effectLst/>
                        <a:latin typeface="Trebuchet MS"/>
                      </a:endParaRPr>
                    </a:p>
                  </a:txBody>
                  <a:tcPr marL="9525" marR="9525" marT="9525" marB="0" anchor="ctr">
                    <a:solidFill>
                      <a:srgbClr val="CCFFCC"/>
                    </a:solidFill>
                  </a:tcPr>
                </a:tc>
                <a:tc>
                  <a:txBody>
                    <a:bodyPr/>
                    <a:lstStyle/>
                    <a:p>
                      <a:pPr algn="ctr" fontAlgn="b"/>
                      <a:r>
                        <a:rPr lang="es-ES" sz="1200" b="0" i="0" u="none" strike="noStrike" dirty="0" smtClean="0">
                          <a:solidFill>
                            <a:srgbClr val="000000"/>
                          </a:solidFill>
                          <a:effectLst/>
                          <a:latin typeface="Trebuchet MS"/>
                        </a:rPr>
                        <a:t>96%</a:t>
                      </a:r>
                      <a:endParaRPr lang="es-ES" sz="1200" b="0" i="0" u="none" strike="noStrike" dirty="0">
                        <a:solidFill>
                          <a:srgbClr val="000000"/>
                        </a:solidFill>
                        <a:effectLst/>
                        <a:latin typeface="Trebuchet MS"/>
                      </a:endParaRPr>
                    </a:p>
                  </a:txBody>
                  <a:tcPr marL="9525" marR="9525" marT="9525" marB="0" anchor="ctr">
                    <a:solidFill>
                      <a:srgbClr val="CCFFCC"/>
                    </a:solidFill>
                  </a:tcPr>
                </a:tc>
              </a:tr>
            </a:tbl>
          </a:graphicData>
        </a:graphic>
      </p:graphicFrame>
      <p:sp>
        <p:nvSpPr>
          <p:cNvPr id="11" name="Rectangle 10"/>
          <p:cNvSpPr>
            <a:spLocks noGrp="1" noChangeArrowheads="1"/>
          </p:cNvSpPr>
          <p:nvPr>
            <p:ph type="title"/>
          </p:nvPr>
        </p:nvSpPr>
        <p:spPr>
          <a:xfrm>
            <a:off x="611188" y="87313"/>
            <a:ext cx="8229600" cy="490537"/>
          </a:xfrm>
        </p:spPr>
        <p:txBody>
          <a:bodyPr/>
          <a:lstStyle/>
          <a:p>
            <a:pPr eaLnBrk="1" hangingPunct="1"/>
            <a:r>
              <a:rPr lang="es-ES" dirty="0" smtClean="0"/>
              <a:t>SATISFACCIÓN CON EL SERVICIO OFRECIDO (1)</a:t>
            </a:r>
          </a:p>
        </p:txBody>
      </p:sp>
      <p:sp>
        <p:nvSpPr>
          <p:cNvPr id="13" name="10 CuadroTexto"/>
          <p:cNvSpPr txBox="1">
            <a:spLocks noChangeArrowheads="1"/>
          </p:cNvSpPr>
          <p:nvPr/>
        </p:nvSpPr>
        <p:spPr bwMode="auto">
          <a:xfrm>
            <a:off x="2074863" y="618351"/>
            <a:ext cx="65295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ES" sz="1200" b="1" i="1" dirty="0" smtClean="0">
                <a:solidFill>
                  <a:srgbClr val="CC3300"/>
                </a:solidFill>
                <a:latin typeface="+mj-lt"/>
              </a:rPr>
              <a:t>¿Y qué tan satisfecho se encuentra Ud. con el servicio que recibe de LACNIC?</a:t>
            </a:r>
            <a:r>
              <a:rPr lang="es-UY" sz="1200" b="1" i="1" dirty="0">
                <a:solidFill>
                  <a:srgbClr val="C00000"/>
                </a:solidFill>
                <a:latin typeface="+mj-lt"/>
              </a:rPr>
              <a:t> [RU-GUI]</a:t>
            </a:r>
            <a:r>
              <a:rPr lang="es-ES" sz="1200" b="1" i="1" dirty="0">
                <a:solidFill>
                  <a:srgbClr val="C00000"/>
                </a:solidFill>
                <a:latin typeface="+mj-lt"/>
              </a:rPr>
              <a:t> </a:t>
            </a:r>
          </a:p>
          <a:p>
            <a:pPr algn="ctr" eaLnBrk="1" hangingPunct="1"/>
            <a:endParaRPr lang="es-ES" sz="1200" b="1" i="1" dirty="0">
              <a:solidFill>
                <a:srgbClr val="CC3300"/>
              </a:solidFill>
              <a:latin typeface="+mj-lt"/>
            </a:endParaRPr>
          </a:p>
        </p:txBody>
      </p:sp>
      <p:graphicFrame>
        <p:nvGraphicFramePr>
          <p:cNvPr id="14" name="6 Gráfico"/>
          <p:cNvGraphicFramePr>
            <a:graphicFrameLocks/>
          </p:cNvGraphicFramePr>
          <p:nvPr>
            <p:extLst>
              <p:ext uri="{D42A27DB-BD31-4B8C-83A1-F6EECF244321}">
                <p14:modId xmlns:p14="http://schemas.microsoft.com/office/powerpoint/2010/main" val="879575519"/>
              </p:ext>
            </p:extLst>
          </p:nvPr>
        </p:nvGraphicFramePr>
        <p:xfrm>
          <a:off x="1245465" y="1432397"/>
          <a:ext cx="7385877" cy="451150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6950125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16" grpId="0" animBg="1"/>
      <p:bldGraphic spid="14"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76248" y="895350"/>
            <a:ext cx="7716232" cy="5413970"/>
          </a:xfrm>
          <a:prstGeom prst="roundRect">
            <a:avLst>
              <a:gd name="adj" fmla="val 12160"/>
            </a:avLst>
          </a:prstGeom>
          <a:solidFill>
            <a:schemeClr val="bg1"/>
          </a:solidFill>
          <a:ln>
            <a:solidFill>
              <a:srgbClr val="2D875A"/>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17</a:t>
            </a:fld>
            <a:endParaRPr lang="es-ES" dirty="0">
              <a:solidFill>
                <a:srgbClr val="000000"/>
              </a:solidFill>
              <a:latin typeface="+mj-lt"/>
            </a:endParaRPr>
          </a:p>
        </p:txBody>
      </p:sp>
      <p:sp>
        <p:nvSpPr>
          <p:cNvPr id="65543" name="Rectangle 10"/>
          <p:cNvSpPr>
            <a:spLocks noGrp="1" noChangeArrowheads="1"/>
          </p:cNvSpPr>
          <p:nvPr>
            <p:ph type="title"/>
          </p:nvPr>
        </p:nvSpPr>
        <p:spPr>
          <a:xfrm>
            <a:off x="611188" y="87313"/>
            <a:ext cx="8229600" cy="490537"/>
          </a:xfrm>
        </p:spPr>
        <p:txBody>
          <a:bodyPr/>
          <a:lstStyle/>
          <a:p>
            <a:pPr eaLnBrk="1" hangingPunct="1"/>
            <a:r>
              <a:rPr lang="es-ES" dirty="0" smtClean="0"/>
              <a:t>SATISFACCIÓN CON EL SERVICIO OFRECIDO (2)</a:t>
            </a:r>
          </a:p>
        </p:txBody>
      </p:sp>
      <p:sp>
        <p:nvSpPr>
          <p:cNvPr id="65544" name="10 CuadroTexto"/>
          <p:cNvSpPr txBox="1">
            <a:spLocks noChangeArrowheads="1"/>
          </p:cNvSpPr>
          <p:nvPr/>
        </p:nvSpPr>
        <p:spPr bwMode="auto">
          <a:xfrm>
            <a:off x="2051720" y="618351"/>
            <a:ext cx="65527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ES" sz="1200" b="1" i="1" dirty="0" smtClean="0">
                <a:solidFill>
                  <a:srgbClr val="CC3300"/>
                </a:solidFill>
                <a:latin typeface="+mj-lt"/>
              </a:rPr>
              <a:t>¿Y qué tan satisfecho se encuentra Ud. con el servicio que recibe de LACNIC?</a:t>
            </a:r>
            <a:r>
              <a:rPr lang="es-UY" sz="1200" b="1" i="1" dirty="0">
                <a:solidFill>
                  <a:srgbClr val="C00000"/>
                </a:solidFill>
                <a:latin typeface="+mj-lt"/>
              </a:rPr>
              <a:t> [RU-GUI]</a:t>
            </a:r>
            <a:r>
              <a:rPr lang="es-ES" sz="1200" b="1" i="1" dirty="0">
                <a:solidFill>
                  <a:srgbClr val="C00000"/>
                </a:solidFill>
                <a:latin typeface="+mj-lt"/>
              </a:rPr>
              <a:t> </a:t>
            </a:r>
          </a:p>
          <a:p>
            <a:pPr algn="ctr" eaLnBrk="1" hangingPunct="1"/>
            <a:endParaRPr lang="es-ES" sz="1200" b="1" i="1" dirty="0">
              <a:solidFill>
                <a:srgbClr val="CC3300"/>
              </a:solidFill>
              <a:latin typeface="+mj-lt"/>
            </a:endParaRPr>
          </a:p>
        </p:txBody>
      </p:sp>
      <p:sp>
        <p:nvSpPr>
          <p:cNvPr id="16" name="15 Pentágono"/>
          <p:cNvSpPr/>
          <p:nvPr/>
        </p:nvSpPr>
        <p:spPr>
          <a:xfrm>
            <a:off x="1336725" y="1225856"/>
            <a:ext cx="935037" cy="360363"/>
          </a:xfrm>
          <a:prstGeom prst="homePlate">
            <a:avLst/>
          </a:prstGeom>
          <a:solidFill>
            <a:schemeClr val="accent6">
              <a:lumMod val="7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dirty="0">
                <a:solidFill>
                  <a:srgbClr val="FFFFFF"/>
                </a:solidFill>
                <a:latin typeface="+mj-lt"/>
              </a:rPr>
              <a:t>TTB</a:t>
            </a:r>
          </a:p>
        </p:txBody>
      </p:sp>
      <p:graphicFrame>
        <p:nvGraphicFramePr>
          <p:cNvPr id="5" name="4 Tabla"/>
          <p:cNvGraphicFramePr>
            <a:graphicFrameLocks noGrp="1"/>
          </p:cNvGraphicFramePr>
          <p:nvPr>
            <p:extLst>
              <p:ext uri="{D42A27DB-BD31-4B8C-83A1-F6EECF244321}">
                <p14:modId xmlns:p14="http://schemas.microsoft.com/office/powerpoint/2010/main" val="2627861560"/>
              </p:ext>
            </p:extLst>
          </p:nvPr>
        </p:nvGraphicFramePr>
        <p:xfrm>
          <a:off x="2627788" y="1225856"/>
          <a:ext cx="5976660" cy="436976"/>
        </p:xfrm>
        <a:graphic>
          <a:graphicData uri="http://schemas.openxmlformats.org/drawingml/2006/table">
            <a:tbl>
              <a:tblPr firstRow="1" bandRow="1">
                <a:effectLst>
                  <a:outerShdw blurRad="50800" dist="38100" dir="18900000" algn="bl" rotWithShape="0">
                    <a:prstClr val="black">
                      <a:alpha val="40000"/>
                    </a:prstClr>
                  </a:outerShdw>
                </a:effectLst>
                <a:tableStyleId>{5C22544A-7EE6-4342-B048-85BDC9FD1C3A}</a:tableStyleId>
              </a:tblPr>
              <a:tblGrid>
                <a:gridCol w="597666"/>
                <a:gridCol w="597666"/>
                <a:gridCol w="597666"/>
                <a:gridCol w="597666"/>
                <a:gridCol w="597666"/>
                <a:gridCol w="597666"/>
                <a:gridCol w="597666"/>
                <a:gridCol w="597666"/>
                <a:gridCol w="597666"/>
                <a:gridCol w="597666"/>
              </a:tblGrid>
              <a:tr h="436976">
                <a:tc>
                  <a:txBody>
                    <a:bodyPr/>
                    <a:lstStyle/>
                    <a:p>
                      <a:pPr algn="ctr" fontAlgn="b"/>
                      <a:r>
                        <a:rPr lang="es-ES" sz="1200" b="0" i="0" u="none" strike="noStrike" dirty="0">
                          <a:solidFill>
                            <a:srgbClr val="000000"/>
                          </a:solidFill>
                          <a:effectLst/>
                          <a:latin typeface="Trebuchet MS"/>
                        </a:rPr>
                        <a:t>93%</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82%</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93%</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93%</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93%</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92%</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97%</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93%</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95%</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93%</a:t>
                      </a:r>
                    </a:p>
                  </a:txBody>
                  <a:tcPr marL="9525" marR="9525" marT="9525" marB="0" anchor="ctr">
                    <a:solidFill>
                      <a:srgbClr val="CCFFCC"/>
                    </a:solidFill>
                  </a:tcPr>
                </a:tc>
              </a:tr>
            </a:tbl>
          </a:graphicData>
        </a:graphic>
      </p:graphicFrame>
      <p:sp>
        <p:nvSpPr>
          <p:cNvPr id="18" name="17 Rectángulo redondeado"/>
          <p:cNvSpPr/>
          <p:nvPr/>
        </p:nvSpPr>
        <p:spPr>
          <a:xfrm>
            <a:off x="3347864" y="1772816"/>
            <a:ext cx="1656000" cy="399720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9" name="18 Rectángulo redondeado"/>
          <p:cNvSpPr/>
          <p:nvPr/>
        </p:nvSpPr>
        <p:spPr>
          <a:xfrm>
            <a:off x="5157049" y="1772816"/>
            <a:ext cx="1647200" cy="399720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1" name="20 Rectángulo redondeado"/>
          <p:cNvSpPr/>
          <p:nvPr/>
        </p:nvSpPr>
        <p:spPr>
          <a:xfrm>
            <a:off x="6890857" y="1772816"/>
            <a:ext cx="1767097" cy="399720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2" name="21 Rectángulo"/>
          <p:cNvSpPr/>
          <p:nvPr/>
        </p:nvSpPr>
        <p:spPr>
          <a:xfrm>
            <a:off x="3707904" y="5623859"/>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Región</a:t>
            </a:r>
            <a:endParaRPr lang="es-ES" sz="1100" dirty="0">
              <a:solidFill>
                <a:srgbClr val="FFFFFF"/>
              </a:solidFill>
              <a:latin typeface="+mj-lt"/>
            </a:endParaRPr>
          </a:p>
        </p:txBody>
      </p:sp>
      <p:sp>
        <p:nvSpPr>
          <p:cNvPr id="23" name="22 Rectángulo"/>
          <p:cNvSpPr/>
          <p:nvPr/>
        </p:nvSpPr>
        <p:spPr>
          <a:xfrm>
            <a:off x="5476593" y="5621836"/>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Tipo cliente</a:t>
            </a:r>
            <a:endParaRPr lang="es-ES" sz="1100" dirty="0">
              <a:solidFill>
                <a:srgbClr val="FFFFFF"/>
              </a:solidFill>
              <a:latin typeface="+mj-lt"/>
            </a:endParaRPr>
          </a:p>
        </p:txBody>
      </p:sp>
      <p:sp>
        <p:nvSpPr>
          <p:cNvPr id="24" name="23 Rectángulo"/>
          <p:cNvSpPr/>
          <p:nvPr/>
        </p:nvSpPr>
        <p:spPr>
          <a:xfrm>
            <a:off x="7270349" y="5621836"/>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Cargo</a:t>
            </a:r>
            <a:endParaRPr lang="es-ES" sz="1100" dirty="0">
              <a:solidFill>
                <a:srgbClr val="FFFFFF"/>
              </a:solidFill>
              <a:latin typeface="+mj-lt"/>
            </a:endParaRPr>
          </a:p>
        </p:txBody>
      </p:sp>
      <p:graphicFrame>
        <p:nvGraphicFramePr>
          <p:cNvPr id="20" name="19 Tabla"/>
          <p:cNvGraphicFramePr>
            <a:graphicFrameLocks noGrp="1"/>
          </p:cNvGraphicFramePr>
          <p:nvPr>
            <p:extLst>
              <p:ext uri="{D42A27DB-BD31-4B8C-83A1-F6EECF244321}">
                <p14:modId xmlns:p14="http://schemas.microsoft.com/office/powerpoint/2010/main" val="2450311941"/>
              </p:ext>
            </p:extLst>
          </p:nvPr>
        </p:nvGraphicFramePr>
        <p:xfrm>
          <a:off x="2123733" y="5976000"/>
          <a:ext cx="6534220" cy="251150"/>
        </p:xfrm>
        <a:graphic>
          <a:graphicData uri="http://schemas.openxmlformats.org/drawingml/2006/table">
            <a:tbl>
              <a:tblPr firstRow="1" bandRow="1">
                <a:tableStyleId>{5C22544A-7EE6-4342-B048-85BDC9FD1C3A}</a:tableStyleId>
              </a:tblPr>
              <a:tblGrid>
                <a:gridCol w="594020"/>
                <a:gridCol w="594020"/>
                <a:gridCol w="594020"/>
                <a:gridCol w="594020"/>
                <a:gridCol w="594020"/>
                <a:gridCol w="594020"/>
                <a:gridCol w="594020"/>
                <a:gridCol w="594020"/>
                <a:gridCol w="594020"/>
                <a:gridCol w="594020"/>
                <a:gridCol w="594020"/>
              </a:tblGrid>
              <a:tr h="251150">
                <a:tc>
                  <a:txBody>
                    <a:bodyPr/>
                    <a:lstStyle/>
                    <a:p>
                      <a:pPr algn="ctr"/>
                      <a:r>
                        <a:rPr lang="es-ES" sz="1000" b="0" i="1" dirty="0" smtClean="0">
                          <a:solidFill>
                            <a:schemeClr val="tx1"/>
                          </a:solidFill>
                        </a:rPr>
                        <a:t>Base</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240</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20</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47</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173</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62</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154</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21</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191</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77</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157</a:t>
                      </a:r>
                      <a:endParaRPr lang="es-ES" sz="1000" b="0" i="1" dirty="0">
                        <a:solidFill>
                          <a:schemeClr val="tx1"/>
                        </a:solidFill>
                      </a:endParaRPr>
                    </a:p>
                  </a:txBody>
                  <a:tcPr>
                    <a:solidFill>
                      <a:schemeClr val="accent5">
                        <a:lumMod val="40000"/>
                        <a:lumOff val="60000"/>
                      </a:schemeClr>
                    </a:solidFill>
                  </a:tcPr>
                </a:tc>
              </a:tr>
            </a:tbl>
          </a:graphicData>
        </a:graphic>
      </p:graphicFrame>
      <p:sp>
        <p:nvSpPr>
          <p:cNvPr id="26" name="25 Rectángulo redondeado"/>
          <p:cNvSpPr/>
          <p:nvPr/>
        </p:nvSpPr>
        <p:spPr>
          <a:xfrm>
            <a:off x="34925" y="6553200"/>
            <a:ext cx="2039938" cy="24765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a:solidFill>
                  <a:srgbClr val="000000"/>
                </a:solidFill>
                <a:latin typeface="+mj-lt"/>
              </a:rPr>
              <a:t>Base: Total de la muestra </a:t>
            </a:r>
            <a:r>
              <a:rPr lang="es-ES" sz="1000" dirty="0" smtClean="0">
                <a:solidFill>
                  <a:srgbClr val="000000"/>
                </a:solidFill>
                <a:latin typeface="+mj-lt"/>
              </a:rPr>
              <a:t>(240)</a:t>
            </a:r>
            <a:endParaRPr lang="es-ES" sz="1000" dirty="0">
              <a:solidFill>
                <a:srgbClr val="000000"/>
              </a:solidFill>
              <a:latin typeface="+mj-lt"/>
            </a:endParaRPr>
          </a:p>
        </p:txBody>
      </p:sp>
      <p:graphicFrame>
        <p:nvGraphicFramePr>
          <p:cNvPr id="25" name="6 Gráfico"/>
          <p:cNvGraphicFramePr>
            <a:graphicFrameLocks/>
          </p:cNvGraphicFramePr>
          <p:nvPr>
            <p:extLst>
              <p:ext uri="{D42A27DB-BD31-4B8C-83A1-F6EECF244321}">
                <p14:modId xmlns:p14="http://schemas.microsoft.com/office/powerpoint/2010/main" val="1721747108"/>
              </p:ext>
            </p:extLst>
          </p:nvPr>
        </p:nvGraphicFramePr>
        <p:xfrm>
          <a:off x="1176248" y="1204633"/>
          <a:ext cx="7641016" cy="449911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1829125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16" grpId="0" animBg="1"/>
      <p:bldP spid="18" grpId="0" animBg="1"/>
      <p:bldP spid="19" grpId="0" animBg="1"/>
      <p:bldP spid="21" grpId="0" animBg="1"/>
      <p:bldP spid="22" grpId="0" animBg="1"/>
      <p:bldP spid="23" grpId="0" animBg="1"/>
      <p:bldP spid="2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76248" y="895350"/>
            <a:ext cx="7716232" cy="5413970"/>
          </a:xfrm>
          <a:prstGeom prst="roundRect">
            <a:avLst>
              <a:gd name="adj" fmla="val 12160"/>
            </a:avLst>
          </a:prstGeom>
          <a:solidFill>
            <a:schemeClr val="bg1"/>
          </a:solidFill>
          <a:ln>
            <a:solidFill>
              <a:srgbClr val="2D875A"/>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graphicFrame>
        <p:nvGraphicFramePr>
          <p:cNvPr id="17" name="6 Gráfico"/>
          <p:cNvGraphicFramePr>
            <a:graphicFrameLocks/>
          </p:cNvGraphicFramePr>
          <p:nvPr>
            <p:extLst>
              <p:ext uri="{D42A27DB-BD31-4B8C-83A1-F6EECF244321}">
                <p14:modId xmlns:p14="http://schemas.microsoft.com/office/powerpoint/2010/main" val="1074725205"/>
              </p:ext>
            </p:extLst>
          </p:nvPr>
        </p:nvGraphicFramePr>
        <p:xfrm>
          <a:off x="1085071" y="1204152"/>
          <a:ext cx="7837586" cy="4419707"/>
        </p:xfrm>
        <a:graphic>
          <a:graphicData uri="http://schemas.openxmlformats.org/drawingml/2006/chart">
            <c:chart xmlns:c="http://schemas.openxmlformats.org/drawingml/2006/chart" xmlns:r="http://schemas.openxmlformats.org/officeDocument/2006/relationships" r:id="rId3"/>
          </a:graphicData>
        </a:graphic>
      </p:graphicFrame>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18</a:t>
            </a:fld>
            <a:endParaRPr lang="es-ES" dirty="0">
              <a:solidFill>
                <a:srgbClr val="000000"/>
              </a:solidFill>
              <a:latin typeface="+mj-lt"/>
            </a:endParaRPr>
          </a:p>
        </p:txBody>
      </p:sp>
      <p:sp>
        <p:nvSpPr>
          <p:cNvPr id="65543" name="Rectangle 10"/>
          <p:cNvSpPr>
            <a:spLocks noGrp="1" noChangeArrowheads="1"/>
          </p:cNvSpPr>
          <p:nvPr>
            <p:ph type="title"/>
          </p:nvPr>
        </p:nvSpPr>
        <p:spPr>
          <a:xfrm>
            <a:off x="611188" y="87313"/>
            <a:ext cx="8229600" cy="490537"/>
          </a:xfrm>
        </p:spPr>
        <p:txBody>
          <a:bodyPr/>
          <a:lstStyle/>
          <a:p>
            <a:pPr eaLnBrk="1" hangingPunct="1"/>
            <a:r>
              <a:rPr lang="es-ES" dirty="0" smtClean="0"/>
              <a:t>RECOMENDACIÓN DE LACNIC</a:t>
            </a:r>
          </a:p>
        </p:txBody>
      </p:sp>
      <p:sp>
        <p:nvSpPr>
          <p:cNvPr id="65544" name="10 CuadroTexto"/>
          <p:cNvSpPr txBox="1">
            <a:spLocks noChangeArrowheads="1"/>
          </p:cNvSpPr>
          <p:nvPr/>
        </p:nvSpPr>
        <p:spPr bwMode="auto">
          <a:xfrm>
            <a:off x="539552" y="514002"/>
            <a:ext cx="8280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ES" sz="1200" b="1" i="1" dirty="0" smtClean="0">
                <a:solidFill>
                  <a:srgbClr val="CC3300"/>
                </a:solidFill>
                <a:latin typeface="+mj-lt"/>
              </a:rPr>
              <a:t>¿Cuál de las siguientes frases describe mejor sus intenciones en relación a los servicios de LACNIC?</a:t>
            </a:r>
            <a:r>
              <a:rPr lang="es-UY" sz="1200" b="1" i="1" dirty="0">
                <a:solidFill>
                  <a:srgbClr val="C00000"/>
                </a:solidFill>
                <a:latin typeface="+mj-lt"/>
              </a:rPr>
              <a:t> [RU-GUI]</a:t>
            </a:r>
            <a:r>
              <a:rPr lang="es-ES" sz="1200" b="1" i="1" dirty="0">
                <a:solidFill>
                  <a:srgbClr val="C00000"/>
                </a:solidFill>
                <a:latin typeface="+mj-lt"/>
              </a:rPr>
              <a:t> </a:t>
            </a:r>
          </a:p>
          <a:p>
            <a:pPr algn="ctr" eaLnBrk="1" hangingPunct="1"/>
            <a:endParaRPr lang="es-ES" sz="1200" b="1" i="1" dirty="0">
              <a:solidFill>
                <a:srgbClr val="CC3300"/>
              </a:solidFill>
              <a:latin typeface="+mj-lt"/>
            </a:endParaRPr>
          </a:p>
        </p:txBody>
      </p:sp>
      <p:sp>
        <p:nvSpPr>
          <p:cNvPr id="16" name="15 Pentágono"/>
          <p:cNvSpPr/>
          <p:nvPr/>
        </p:nvSpPr>
        <p:spPr>
          <a:xfrm>
            <a:off x="1336725" y="1225856"/>
            <a:ext cx="935037" cy="360363"/>
          </a:xfrm>
          <a:prstGeom prst="homePlate">
            <a:avLst/>
          </a:prstGeom>
          <a:solidFill>
            <a:schemeClr val="accent6">
              <a:lumMod val="7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dirty="0">
                <a:solidFill>
                  <a:srgbClr val="FFFFFF"/>
                </a:solidFill>
                <a:latin typeface="+mj-lt"/>
              </a:rPr>
              <a:t>TTB</a:t>
            </a:r>
          </a:p>
        </p:txBody>
      </p:sp>
      <p:graphicFrame>
        <p:nvGraphicFramePr>
          <p:cNvPr id="5" name="4 Tabla"/>
          <p:cNvGraphicFramePr>
            <a:graphicFrameLocks noGrp="1"/>
          </p:cNvGraphicFramePr>
          <p:nvPr>
            <p:extLst>
              <p:ext uri="{D42A27DB-BD31-4B8C-83A1-F6EECF244321}">
                <p14:modId xmlns:p14="http://schemas.microsoft.com/office/powerpoint/2010/main" val="1745704028"/>
              </p:ext>
            </p:extLst>
          </p:nvPr>
        </p:nvGraphicFramePr>
        <p:xfrm>
          <a:off x="2695023" y="1225856"/>
          <a:ext cx="5976660" cy="436976"/>
        </p:xfrm>
        <a:graphic>
          <a:graphicData uri="http://schemas.openxmlformats.org/drawingml/2006/table">
            <a:tbl>
              <a:tblPr firstRow="1" bandRow="1">
                <a:effectLst>
                  <a:outerShdw blurRad="50800" dist="38100" dir="18900000" algn="bl" rotWithShape="0">
                    <a:prstClr val="black">
                      <a:alpha val="40000"/>
                    </a:prstClr>
                  </a:outerShdw>
                </a:effectLst>
                <a:tableStyleId>{5C22544A-7EE6-4342-B048-85BDC9FD1C3A}</a:tableStyleId>
              </a:tblPr>
              <a:tblGrid>
                <a:gridCol w="597666"/>
                <a:gridCol w="597666"/>
                <a:gridCol w="597666"/>
                <a:gridCol w="597666"/>
                <a:gridCol w="597666"/>
                <a:gridCol w="597666"/>
                <a:gridCol w="597666"/>
                <a:gridCol w="597666"/>
                <a:gridCol w="597666"/>
                <a:gridCol w="597666"/>
              </a:tblGrid>
              <a:tr h="436976">
                <a:tc>
                  <a:txBody>
                    <a:bodyPr/>
                    <a:lstStyle/>
                    <a:p>
                      <a:pPr algn="ctr" fontAlgn="b"/>
                      <a:r>
                        <a:rPr lang="es-ES" sz="1200" b="0" i="0" u="none" strike="noStrike" dirty="0">
                          <a:solidFill>
                            <a:srgbClr val="000000"/>
                          </a:solidFill>
                          <a:effectLst/>
                          <a:latin typeface="Trebuchet MS"/>
                        </a:rPr>
                        <a:t>91%</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87%</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94%</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91%</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89%</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92%</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96%</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92%</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86%</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93%</a:t>
                      </a:r>
                    </a:p>
                  </a:txBody>
                  <a:tcPr marL="9525" marR="9525" marT="9525" marB="0" anchor="ctr">
                    <a:solidFill>
                      <a:srgbClr val="CCFFCC"/>
                    </a:solidFill>
                  </a:tcPr>
                </a:tc>
              </a:tr>
            </a:tbl>
          </a:graphicData>
        </a:graphic>
      </p:graphicFrame>
      <p:sp>
        <p:nvSpPr>
          <p:cNvPr id="18" name="17 Rectángulo redondeado"/>
          <p:cNvSpPr/>
          <p:nvPr/>
        </p:nvSpPr>
        <p:spPr>
          <a:xfrm>
            <a:off x="3347864" y="1772816"/>
            <a:ext cx="1656000" cy="399720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9" name="18 Rectángulo redondeado"/>
          <p:cNvSpPr/>
          <p:nvPr/>
        </p:nvSpPr>
        <p:spPr>
          <a:xfrm>
            <a:off x="5157049" y="1772816"/>
            <a:ext cx="1647200" cy="399720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1" name="20 Rectángulo redondeado"/>
          <p:cNvSpPr/>
          <p:nvPr/>
        </p:nvSpPr>
        <p:spPr>
          <a:xfrm>
            <a:off x="6890857" y="1772816"/>
            <a:ext cx="1767097" cy="399720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2" name="21 Rectángulo"/>
          <p:cNvSpPr/>
          <p:nvPr/>
        </p:nvSpPr>
        <p:spPr>
          <a:xfrm>
            <a:off x="3707904" y="5623859"/>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Región</a:t>
            </a:r>
            <a:endParaRPr lang="es-ES" sz="1100" dirty="0">
              <a:solidFill>
                <a:srgbClr val="FFFFFF"/>
              </a:solidFill>
              <a:latin typeface="+mj-lt"/>
            </a:endParaRPr>
          </a:p>
        </p:txBody>
      </p:sp>
      <p:sp>
        <p:nvSpPr>
          <p:cNvPr id="23" name="22 Rectángulo"/>
          <p:cNvSpPr/>
          <p:nvPr/>
        </p:nvSpPr>
        <p:spPr>
          <a:xfrm>
            <a:off x="5476593" y="5621836"/>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Tipo cliente</a:t>
            </a:r>
            <a:endParaRPr lang="es-ES" sz="1100" dirty="0">
              <a:solidFill>
                <a:srgbClr val="FFFFFF"/>
              </a:solidFill>
              <a:latin typeface="+mj-lt"/>
            </a:endParaRPr>
          </a:p>
        </p:txBody>
      </p:sp>
      <p:sp>
        <p:nvSpPr>
          <p:cNvPr id="24" name="23 Rectángulo"/>
          <p:cNvSpPr/>
          <p:nvPr/>
        </p:nvSpPr>
        <p:spPr>
          <a:xfrm>
            <a:off x="7270349" y="5621836"/>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Cargo</a:t>
            </a:r>
            <a:endParaRPr lang="es-ES" sz="1100" dirty="0">
              <a:solidFill>
                <a:srgbClr val="FFFFFF"/>
              </a:solidFill>
              <a:latin typeface="+mj-lt"/>
            </a:endParaRPr>
          </a:p>
        </p:txBody>
      </p:sp>
      <p:graphicFrame>
        <p:nvGraphicFramePr>
          <p:cNvPr id="20" name="19 Tabla"/>
          <p:cNvGraphicFramePr>
            <a:graphicFrameLocks noGrp="1"/>
          </p:cNvGraphicFramePr>
          <p:nvPr>
            <p:extLst>
              <p:ext uri="{D42A27DB-BD31-4B8C-83A1-F6EECF244321}">
                <p14:modId xmlns:p14="http://schemas.microsoft.com/office/powerpoint/2010/main" val="2375542848"/>
              </p:ext>
            </p:extLst>
          </p:nvPr>
        </p:nvGraphicFramePr>
        <p:xfrm>
          <a:off x="2123733" y="5976000"/>
          <a:ext cx="6534220" cy="251150"/>
        </p:xfrm>
        <a:graphic>
          <a:graphicData uri="http://schemas.openxmlformats.org/drawingml/2006/table">
            <a:tbl>
              <a:tblPr firstRow="1" bandRow="1">
                <a:tableStyleId>{5C22544A-7EE6-4342-B048-85BDC9FD1C3A}</a:tableStyleId>
              </a:tblPr>
              <a:tblGrid>
                <a:gridCol w="594020"/>
                <a:gridCol w="594020"/>
                <a:gridCol w="594020"/>
                <a:gridCol w="594020"/>
                <a:gridCol w="594020"/>
                <a:gridCol w="594020"/>
                <a:gridCol w="594020"/>
                <a:gridCol w="594020"/>
                <a:gridCol w="594020"/>
                <a:gridCol w="594020"/>
                <a:gridCol w="594020"/>
              </a:tblGrid>
              <a:tr h="251150">
                <a:tc>
                  <a:txBody>
                    <a:bodyPr/>
                    <a:lstStyle/>
                    <a:p>
                      <a:pPr algn="ctr"/>
                      <a:r>
                        <a:rPr lang="es-ES" sz="1000" b="0" i="1" dirty="0" smtClean="0">
                          <a:solidFill>
                            <a:schemeClr val="tx1"/>
                          </a:solidFill>
                        </a:rPr>
                        <a:t>Base</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240</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20</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47</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173</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62</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154</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21</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191</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77</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157</a:t>
                      </a:r>
                      <a:endParaRPr lang="es-ES" sz="1000" b="0" i="1" dirty="0">
                        <a:solidFill>
                          <a:schemeClr val="tx1"/>
                        </a:solidFill>
                      </a:endParaRPr>
                    </a:p>
                  </a:txBody>
                  <a:tcPr>
                    <a:solidFill>
                      <a:schemeClr val="accent5">
                        <a:lumMod val="40000"/>
                        <a:lumOff val="60000"/>
                      </a:schemeClr>
                    </a:solidFill>
                  </a:tcPr>
                </a:tc>
              </a:tr>
            </a:tbl>
          </a:graphicData>
        </a:graphic>
      </p:graphicFrame>
      <p:sp>
        <p:nvSpPr>
          <p:cNvPr id="26" name="25 Rectángulo redondeado"/>
          <p:cNvSpPr/>
          <p:nvPr/>
        </p:nvSpPr>
        <p:spPr>
          <a:xfrm>
            <a:off x="34925" y="6553200"/>
            <a:ext cx="2039938" cy="24765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a:solidFill>
                  <a:srgbClr val="000000"/>
                </a:solidFill>
                <a:latin typeface="+mj-lt"/>
              </a:rPr>
              <a:t>Base: Total de la muestra </a:t>
            </a:r>
            <a:r>
              <a:rPr lang="es-ES" sz="1000" dirty="0" smtClean="0">
                <a:solidFill>
                  <a:srgbClr val="000000"/>
                </a:solidFill>
                <a:latin typeface="+mj-lt"/>
              </a:rPr>
              <a:t>(240)</a:t>
            </a:r>
            <a:endParaRPr lang="es-ES" sz="1000" dirty="0">
              <a:solidFill>
                <a:srgbClr val="000000"/>
              </a:solidFill>
              <a:latin typeface="+mj-lt"/>
            </a:endParaRPr>
          </a:p>
        </p:txBody>
      </p:sp>
    </p:spTree>
    <p:extLst>
      <p:ext uri="{BB962C8B-B14F-4D97-AF65-F5344CB8AC3E}">
        <p14:creationId xmlns:p14="http://schemas.microsoft.com/office/powerpoint/2010/main" val="229569685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Graphic spid="17" grpId="0">
        <p:bldAsOne/>
      </p:bldGraphic>
      <p:bldP spid="16" grpId="0" animBg="1"/>
      <p:bldP spid="18" grpId="0" animBg="1"/>
      <p:bldP spid="19" grpId="0" animBg="1"/>
      <p:bldP spid="21" grpId="0" animBg="1"/>
      <p:bldP spid="22" grpId="0" animBg="1"/>
      <p:bldP spid="23" grpId="0" animBg="1"/>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76248" y="895350"/>
            <a:ext cx="7716232" cy="5413970"/>
          </a:xfrm>
          <a:prstGeom prst="roundRect">
            <a:avLst>
              <a:gd name="adj" fmla="val 12160"/>
            </a:avLst>
          </a:prstGeom>
          <a:solidFill>
            <a:schemeClr val="bg1"/>
          </a:solidFill>
          <a:ln>
            <a:solidFill>
              <a:srgbClr val="2D875A"/>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graphicFrame>
        <p:nvGraphicFramePr>
          <p:cNvPr id="20" name="6 Gráfico"/>
          <p:cNvGraphicFramePr>
            <a:graphicFrameLocks/>
          </p:cNvGraphicFramePr>
          <p:nvPr>
            <p:extLst>
              <p:ext uri="{D42A27DB-BD31-4B8C-83A1-F6EECF244321}">
                <p14:modId xmlns:p14="http://schemas.microsoft.com/office/powerpoint/2010/main" val="2206316534"/>
              </p:ext>
            </p:extLst>
          </p:nvPr>
        </p:nvGraphicFramePr>
        <p:xfrm>
          <a:off x="1176248" y="1412776"/>
          <a:ext cx="7716231" cy="4211083"/>
        </p:xfrm>
        <a:graphic>
          <a:graphicData uri="http://schemas.openxmlformats.org/drawingml/2006/chart">
            <c:chart xmlns:c="http://schemas.openxmlformats.org/drawingml/2006/chart" xmlns:r="http://schemas.openxmlformats.org/officeDocument/2006/relationships" r:id="rId3"/>
          </a:graphicData>
        </a:graphic>
      </p:graphicFrame>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19</a:t>
            </a:fld>
            <a:endParaRPr lang="es-ES" dirty="0">
              <a:solidFill>
                <a:srgbClr val="000000"/>
              </a:solidFill>
              <a:latin typeface="+mj-lt"/>
            </a:endParaRPr>
          </a:p>
        </p:txBody>
      </p:sp>
      <p:sp>
        <p:nvSpPr>
          <p:cNvPr id="65543" name="Rectangle 10"/>
          <p:cNvSpPr>
            <a:spLocks noGrp="1" noChangeArrowheads="1"/>
          </p:cNvSpPr>
          <p:nvPr>
            <p:ph type="title"/>
          </p:nvPr>
        </p:nvSpPr>
        <p:spPr>
          <a:xfrm>
            <a:off x="611188" y="87313"/>
            <a:ext cx="8229600" cy="490537"/>
          </a:xfrm>
        </p:spPr>
        <p:txBody>
          <a:bodyPr/>
          <a:lstStyle/>
          <a:p>
            <a:pPr eaLnBrk="1" hangingPunct="1"/>
            <a:r>
              <a:rPr lang="es-ES" dirty="0" smtClean="0"/>
              <a:t>INTENCIÓN DE QUEJA</a:t>
            </a:r>
          </a:p>
        </p:txBody>
      </p:sp>
      <p:sp>
        <p:nvSpPr>
          <p:cNvPr id="65544" name="10 CuadroTexto"/>
          <p:cNvSpPr txBox="1">
            <a:spLocks noChangeArrowheads="1"/>
          </p:cNvSpPr>
          <p:nvPr/>
        </p:nvSpPr>
        <p:spPr bwMode="auto">
          <a:xfrm>
            <a:off x="1248256" y="514002"/>
            <a:ext cx="757221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r" eaLnBrk="1" hangingPunct="1"/>
            <a:r>
              <a:rPr lang="es-ES" sz="1200" b="1" i="1" dirty="0" smtClean="0">
                <a:solidFill>
                  <a:srgbClr val="CC3300"/>
                </a:solidFill>
                <a:latin typeface="+mj-lt"/>
              </a:rPr>
              <a:t>¿Alguna vez tuvo la intención de quejarse del servicio de LACNIC?</a:t>
            </a:r>
            <a:r>
              <a:rPr lang="es-UY" sz="1200" b="1" i="1" dirty="0">
                <a:solidFill>
                  <a:srgbClr val="C00000"/>
                </a:solidFill>
                <a:latin typeface="+mj-lt"/>
              </a:rPr>
              <a:t> [RU-GUI]</a:t>
            </a:r>
            <a:r>
              <a:rPr lang="es-ES" sz="1200" b="1" i="1" dirty="0">
                <a:solidFill>
                  <a:srgbClr val="C00000"/>
                </a:solidFill>
                <a:latin typeface="+mj-lt"/>
              </a:rPr>
              <a:t> </a:t>
            </a:r>
          </a:p>
        </p:txBody>
      </p:sp>
      <p:sp>
        <p:nvSpPr>
          <p:cNvPr id="18" name="17 Rectángulo redondeado"/>
          <p:cNvSpPr/>
          <p:nvPr/>
        </p:nvSpPr>
        <p:spPr>
          <a:xfrm>
            <a:off x="3347864" y="1412776"/>
            <a:ext cx="1686500" cy="435724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9" name="18 Rectángulo redondeado"/>
          <p:cNvSpPr/>
          <p:nvPr/>
        </p:nvSpPr>
        <p:spPr>
          <a:xfrm>
            <a:off x="5157049" y="1412776"/>
            <a:ext cx="1647200" cy="435724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1" name="20 Rectángulo redondeado"/>
          <p:cNvSpPr/>
          <p:nvPr/>
        </p:nvSpPr>
        <p:spPr>
          <a:xfrm>
            <a:off x="6890857" y="1412776"/>
            <a:ext cx="1767097" cy="435724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2" name="21 Rectángulo"/>
          <p:cNvSpPr/>
          <p:nvPr/>
        </p:nvSpPr>
        <p:spPr>
          <a:xfrm>
            <a:off x="3707904" y="5623859"/>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Región</a:t>
            </a:r>
            <a:endParaRPr lang="es-ES" sz="1100" dirty="0">
              <a:solidFill>
                <a:srgbClr val="FFFFFF"/>
              </a:solidFill>
              <a:latin typeface="+mj-lt"/>
            </a:endParaRPr>
          </a:p>
        </p:txBody>
      </p:sp>
      <p:sp>
        <p:nvSpPr>
          <p:cNvPr id="23" name="22 Rectángulo"/>
          <p:cNvSpPr/>
          <p:nvPr/>
        </p:nvSpPr>
        <p:spPr>
          <a:xfrm>
            <a:off x="5476593" y="5621836"/>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Tipo cliente</a:t>
            </a:r>
            <a:endParaRPr lang="es-ES" sz="1100" dirty="0">
              <a:solidFill>
                <a:srgbClr val="FFFFFF"/>
              </a:solidFill>
              <a:latin typeface="+mj-lt"/>
            </a:endParaRPr>
          </a:p>
        </p:txBody>
      </p:sp>
      <p:sp>
        <p:nvSpPr>
          <p:cNvPr id="24" name="23 Rectángulo"/>
          <p:cNvSpPr/>
          <p:nvPr/>
        </p:nvSpPr>
        <p:spPr>
          <a:xfrm>
            <a:off x="7270349" y="5621836"/>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Cargo</a:t>
            </a:r>
            <a:endParaRPr lang="es-ES" sz="1100" dirty="0">
              <a:solidFill>
                <a:srgbClr val="FFFFFF"/>
              </a:solidFill>
              <a:latin typeface="+mj-lt"/>
            </a:endParaRPr>
          </a:p>
        </p:txBody>
      </p:sp>
      <p:sp>
        <p:nvSpPr>
          <p:cNvPr id="25" name="24 Pentágono"/>
          <p:cNvSpPr/>
          <p:nvPr/>
        </p:nvSpPr>
        <p:spPr>
          <a:xfrm>
            <a:off x="1619672" y="1759248"/>
            <a:ext cx="1119607" cy="1440160"/>
          </a:xfrm>
          <a:prstGeom prst="homePlate">
            <a:avLst>
              <a:gd name="adj" fmla="val 47283"/>
            </a:avLst>
          </a:prstGeom>
          <a:solidFill>
            <a:schemeClr val="accent6">
              <a:lumMod val="7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dirty="0" smtClean="0">
                <a:solidFill>
                  <a:srgbClr val="FFFFFF"/>
                </a:solidFill>
                <a:latin typeface="+mj-lt"/>
              </a:rPr>
              <a:t>2011: 94% </a:t>
            </a:r>
          </a:p>
          <a:p>
            <a:pPr algn="ctr">
              <a:defRPr/>
            </a:pPr>
            <a:endParaRPr lang="es-ES" b="1" dirty="0">
              <a:solidFill>
                <a:srgbClr val="FFFFFF"/>
              </a:solidFill>
              <a:latin typeface="+mj-lt"/>
            </a:endParaRPr>
          </a:p>
          <a:p>
            <a:pPr algn="ctr">
              <a:defRPr/>
            </a:pPr>
            <a:r>
              <a:rPr lang="es-ES" b="1" dirty="0" smtClean="0">
                <a:solidFill>
                  <a:srgbClr val="FFFFFF"/>
                </a:solidFill>
                <a:latin typeface="+mj-lt"/>
              </a:rPr>
              <a:t>2012:</a:t>
            </a:r>
          </a:p>
          <a:p>
            <a:pPr algn="ctr">
              <a:defRPr/>
            </a:pPr>
            <a:r>
              <a:rPr lang="es-ES" b="1" dirty="0" smtClean="0">
                <a:solidFill>
                  <a:srgbClr val="FFFFFF"/>
                </a:solidFill>
                <a:latin typeface="+mj-lt"/>
              </a:rPr>
              <a:t>92%</a:t>
            </a:r>
            <a:endParaRPr lang="es-ES" b="1" dirty="0">
              <a:solidFill>
                <a:srgbClr val="FFFFFF"/>
              </a:solidFill>
              <a:latin typeface="+mj-lt"/>
            </a:endParaRPr>
          </a:p>
        </p:txBody>
      </p:sp>
      <p:sp>
        <p:nvSpPr>
          <p:cNvPr id="15" name="14 Rectángulo redondeado"/>
          <p:cNvSpPr/>
          <p:nvPr/>
        </p:nvSpPr>
        <p:spPr>
          <a:xfrm>
            <a:off x="1295349" y="1395392"/>
            <a:ext cx="2001405" cy="4357242"/>
          </a:xfrm>
          <a:prstGeom prst="roundRect">
            <a:avLst>
              <a:gd name="adj" fmla="val 9108"/>
            </a:avLst>
          </a:prstGeom>
          <a:noFill/>
          <a:ln w="28575">
            <a:solidFill>
              <a:schemeClr val="tx1">
                <a:lumMod val="90000"/>
                <a:lumOff val="10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6" name="15 Rectángulo"/>
          <p:cNvSpPr/>
          <p:nvPr/>
        </p:nvSpPr>
        <p:spPr>
          <a:xfrm>
            <a:off x="1791995" y="5606475"/>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b="1" dirty="0" smtClean="0">
                <a:solidFill>
                  <a:srgbClr val="FFFFFF"/>
                </a:solidFill>
                <a:latin typeface="+mj-lt"/>
              </a:rPr>
              <a:t>TOTAL</a:t>
            </a:r>
            <a:endParaRPr lang="es-ES" sz="1100" b="1" dirty="0">
              <a:solidFill>
                <a:srgbClr val="FFFFFF"/>
              </a:solidFill>
              <a:latin typeface="+mj-lt"/>
            </a:endParaRPr>
          </a:p>
        </p:txBody>
      </p:sp>
      <p:graphicFrame>
        <p:nvGraphicFramePr>
          <p:cNvPr id="17" name="16 Tabla"/>
          <p:cNvGraphicFramePr>
            <a:graphicFrameLocks noGrp="1"/>
          </p:cNvGraphicFramePr>
          <p:nvPr>
            <p:extLst>
              <p:ext uri="{D42A27DB-BD31-4B8C-83A1-F6EECF244321}">
                <p14:modId xmlns:p14="http://schemas.microsoft.com/office/powerpoint/2010/main" val="1378378512"/>
              </p:ext>
            </p:extLst>
          </p:nvPr>
        </p:nvGraphicFramePr>
        <p:xfrm>
          <a:off x="2123733" y="5976000"/>
          <a:ext cx="6534220" cy="251150"/>
        </p:xfrm>
        <a:graphic>
          <a:graphicData uri="http://schemas.openxmlformats.org/drawingml/2006/table">
            <a:tbl>
              <a:tblPr firstRow="1" bandRow="1">
                <a:tableStyleId>{5C22544A-7EE6-4342-B048-85BDC9FD1C3A}</a:tableStyleId>
              </a:tblPr>
              <a:tblGrid>
                <a:gridCol w="594020"/>
                <a:gridCol w="594020"/>
                <a:gridCol w="594020"/>
                <a:gridCol w="594020"/>
                <a:gridCol w="594020"/>
                <a:gridCol w="594020"/>
                <a:gridCol w="594020"/>
                <a:gridCol w="594020"/>
                <a:gridCol w="594020"/>
                <a:gridCol w="594020"/>
                <a:gridCol w="594020"/>
              </a:tblGrid>
              <a:tr h="251150">
                <a:tc>
                  <a:txBody>
                    <a:bodyPr/>
                    <a:lstStyle/>
                    <a:p>
                      <a:pPr algn="ctr"/>
                      <a:r>
                        <a:rPr lang="es-ES" sz="1000" b="0" i="1" dirty="0" smtClean="0">
                          <a:solidFill>
                            <a:schemeClr val="tx1"/>
                          </a:solidFill>
                        </a:rPr>
                        <a:t>Base</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231</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20</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46</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165</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58</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149</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21</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182</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74</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151</a:t>
                      </a:r>
                      <a:endParaRPr lang="es-ES" sz="1000" b="0" i="1" dirty="0">
                        <a:solidFill>
                          <a:schemeClr val="tx1"/>
                        </a:solidFill>
                      </a:endParaRPr>
                    </a:p>
                  </a:txBody>
                  <a:tcPr>
                    <a:solidFill>
                      <a:schemeClr val="accent5">
                        <a:lumMod val="40000"/>
                        <a:lumOff val="60000"/>
                      </a:schemeClr>
                    </a:solidFill>
                  </a:tcPr>
                </a:tc>
              </a:tr>
            </a:tbl>
          </a:graphicData>
        </a:graphic>
      </p:graphicFrame>
      <p:sp>
        <p:nvSpPr>
          <p:cNvPr id="26" name="25 Rectángulo redondeado"/>
          <p:cNvSpPr/>
          <p:nvPr/>
        </p:nvSpPr>
        <p:spPr>
          <a:xfrm>
            <a:off x="72633" y="6535012"/>
            <a:ext cx="1965640" cy="25147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smtClean="0">
                <a:solidFill>
                  <a:srgbClr val="000000"/>
                </a:solidFill>
                <a:latin typeface="+mj-lt"/>
              </a:rPr>
              <a:t>Base: Total de quienes respondieron la pregunta (231)</a:t>
            </a:r>
            <a:endParaRPr lang="es-ES" sz="1000" dirty="0">
              <a:solidFill>
                <a:srgbClr val="000000"/>
              </a:solidFill>
              <a:latin typeface="+mj-lt"/>
            </a:endParaRPr>
          </a:p>
        </p:txBody>
      </p:sp>
    </p:spTree>
    <p:extLst>
      <p:ext uri="{BB962C8B-B14F-4D97-AF65-F5344CB8AC3E}">
        <p14:creationId xmlns:p14="http://schemas.microsoft.com/office/powerpoint/2010/main" val="325670654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Graphic spid="20" grpId="0">
        <p:bldAsOne/>
      </p:bldGraphic>
      <p:bldP spid="18" grpId="0" animBg="1"/>
      <p:bldP spid="19" grpId="0" animBg="1"/>
      <p:bldP spid="21" grpId="0" animBg="1"/>
      <p:bldP spid="22" grpId="0" animBg="1"/>
      <p:bldP spid="23" grpId="0" animBg="1"/>
      <p:bldP spid="24" grpId="0" animBg="1"/>
      <p:bldP spid="25" grpId="0" animBg="1"/>
      <p:bldP spid="15" grpId="0" animBg="1"/>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4 Marcador de número de diapositiva"/>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A10A9067-FBDC-4A34-9062-D40281B35D40}" type="slidenum">
              <a:rPr lang="es-ES" smtClean="0">
                <a:solidFill>
                  <a:srgbClr val="000000"/>
                </a:solidFill>
              </a:rPr>
              <a:pPr eaLnBrk="1" hangingPunct="1"/>
              <a:t>2</a:t>
            </a:fld>
            <a:endParaRPr lang="es-ES" dirty="0" smtClean="0">
              <a:solidFill>
                <a:srgbClr val="000000"/>
              </a:solidFill>
            </a:endParaRPr>
          </a:p>
        </p:txBody>
      </p:sp>
      <p:graphicFrame>
        <p:nvGraphicFramePr>
          <p:cNvPr id="688426" name="Group 298"/>
          <p:cNvGraphicFramePr>
            <a:graphicFrameLocks noGrp="1"/>
          </p:cNvGraphicFramePr>
          <p:nvPr>
            <p:ph sz="half" idx="1"/>
            <p:extLst>
              <p:ext uri="{D42A27DB-BD31-4B8C-83A1-F6EECF244321}">
                <p14:modId xmlns:p14="http://schemas.microsoft.com/office/powerpoint/2010/main" val="1841586601"/>
              </p:ext>
            </p:extLst>
          </p:nvPr>
        </p:nvGraphicFramePr>
        <p:xfrm>
          <a:off x="2258417" y="727550"/>
          <a:ext cx="6346031" cy="5431032"/>
        </p:xfrm>
        <a:graphic>
          <a:graphicData uri="http://schemas.openxmlformats.org/drawingml/2006/table">
            <a:tbl>
              <a:tblPr/>
              <a:tblGrid>
                <a:gridCol w="474861"/>
                <a:gridCol w="474861"/>
                <a:gridCol w="5396309"/>
              </a:tblGrid>
              <a:tr h="330900">
                <a:tc>
                  <a:txBody>
                    <a:bodyPr/>
                    <a:lstStyle/>
                    <a:p>
                      <a:pPr marL="0" marR="0" lvl="0" indent="0" algn="l" defTabSz="914400" rtl="0" eaLnBrk="1" fontAlgn="base" latinLnBrk="0" hangingPunct="1">
                        <a:lnSpc>
                          <a:spcPct val="100000"/>
                        </a:lnSpc>
                        <a:spcBef>
                          <a:spcPct val="20000"/>
                        </a:spcBef>
                        <a:spcAft>
                          <a:spcPct val="0"/>
                        </a:spcAft>
                        <a:buClr>
                          <a:srgbClr val="DE2A00"/>
                        </a:buClr>
                        <a:buSzTx/>
                        <a:buFont typeface="Wingdings" pitchFamily="2" charset="2"/>
                        <a:buNone/>
                        <a:tabLst/>
                      </a:pPr>
                      <a:r>
                        <a:rPr kumimoji="0" lang="es-ES_tradnl" sz="1200" b="1" i="0" u="none" strike="noStrike" cap="none" normalizeH="0" baseline="0" dirty="0" smtClean="0">
                          <a:ln>
                            <a:noFill/>
                          </a:ln>
                          <a:solidFill>
                            <a:schemeClr val="accent1"/>
                          </a:solidFill>
                          <a:effectLst/>
                          <a:latin typeface="Trebuchet MS" pitchFamily="34" charset="0"/>
                        </a:rPr>
                        <a:t>I.</a:t>
                      </a:r>
                      <a:endParaRPr kumimoji="0" lang="es-ES" sz="1200" b="1" i="0" u="none" strike="noStrike" cap="none" normalizeH="0" baseline="0" dirty="0" smtClean="0">
                        <a:ln>
                          <a:noFill/>
                        </a:ln>
                        <a:solidFill>
                          <a:schemeClr val="accent1"/>
                        </a:solidFill>
                        <a:effectLst/>
                        <a:latin typeface="Trebuchet MS" pitchFamily="34" charset="0"/>
                      </a:endParaRPr>
                    </a:p>
                  </a:txBody>
                  <a:tcPr marT="45702" marB="45702" anchor="ctr" horzOverflow="overflow">
                    <a:lnL cap="flat">
                      <a:noFill/>
                    </a:lnL>
                    <a:lnR>
                      <a:noFill/>
                    </a:lnR>
                    <a:lnT cap="flat">
                      <a:noFill/>
                    </a:lnT>
                    <a:lnB>
                      <a:noFill/>
                    </a:lnB>
                    <a:lnTlToBr>
                      <a:noFill/>
                    </a:lnTlToBr>
                    <a:lnBlToTr>
                      <a:noFill/>
                    </a:lnBlToTr>
                    <a:noFill/>
                  </a:tcPr>
                </a:tc>
                <a:tc gridSpan="2">
                  <a:txBody>
                    <a:bodyPr/>
                    <a:lstStyle/>
                    <a:p>
                      <a:pPr marL="0" marR="0" lvl="0" indent="0" algn="l" defTabSz="914400" rtl="0" eaLnBrk="1" fontAlgn="base" latinLnBrk="0" hangingPunct="1">
                        <a:lnSpc>
                          <a:spcPct val="150000"/>
                        </a:lnSpc>
                        <a:spcBef>
                          <a:spcPct val="20000"/>
                        </a:spcBef>
                        <a:spcAft>
                          <a:spcPct val="0"/>
                        </a:spcAft>
                        <a:buClr>
                          <a:srgbClr val="DE2A00"/>
                        </a:buClr>
                        <a:buSzTx/>
                        <a:buFont typeface="Wingdings" pitchFamily="2" charset="2"/>
                        <a:buNone/>
                        <a:tabLst/>
                      </a:pPr>
                      <a:r>
                        <a:rPr kumimoji="0" lang="es-ES" sz="1200" b="1" i="0" u="none" strike="noStrike" cap="none" normalizeH="0" baseline="0" dirty="0" smtClean="0">
                          <a:ln>
                            <a:noFill/>
                          </a:ln>
                          <a:solidFill>
                            <a:srgbClr val="000000"/>
                          </a:solidFill>
                          <a:effectLst/>
                          <a:latin typeface="Trebuchet MS" pitchFamily="34" charset="0"/>
                          <a:hlinkClick r:id="rId3" action="ppaction://hlinksldjump"/>
                        </a:rPr>
                        <a:t>Objetivos</a:t>
                      </a:r>
                      <a:endParaRPr kumimoji="0" lang="es-ES" sz="1200" b="1" i="0" u="none" strike="noStrike" cap="none" normalizeH="0" baseline="0" dirty="0" smtClean="0">
                        <a:ln>
                          <a:noFill/>
                        </a:ln>
                        <a:solidFill>
                          <a:srgbClr val="000000"/>
                        </a:solidFill>
                        <a:effectLst/>
                        <a:latin typeface="Trebuchet MS" pitchFamily="34" charset="0"/>
                      </a:endParaRPr>
                    </a:p>
                  </a:txBody>
                  <a:tcPr marT="45702" marB="45702" anchor="ctr" horzOverflow="overflow">
                    <a:lnL>
                      <a:noFill/>
                    </a:lnL>
                    <a:lnR cap="flat">
                      <a:noFill/>
                    </a:lnR>
                    <a:lnT cap="flat">
                      <a:noFill/>
                    </a:lnT>
                    <a:lnB>
                      <a:noFill/>
                    </a:lnB>
                    <a:lnTlToBr>
                      <a:noFill/>
                    </a:lnTlToBr>
                    <a:lnBlToTr>
                      <a:noFill/>
                    </a:lnBlToTr>
                    <a:noFill/>
                  </a:tcPr>
                </a:tc>
                <a:tc hMerge="1">
                  <a:txBody>
                    <a:bodyPr/>
                    <a:lstStyle/>
                    <a:p>
                      <a:endParaRPr lang="es-ES"/>
                    </a:p>
                  </a:txBody>
                  <a:tcPr/>
                </a:tc>
              </a:tr>
              <a:tr h="330900">
                <a:tc>
                  <a:txBody>
                    <a:bodyPr/>
                    <a:lstStyle/>
                    <a:p>
                      <a:pPr marL="0" marR="0" lvl="0" indent="0" algn="l" defTabSz="914400" rtl="0" eaLnBrk="1" fontAlgn="base" latinLnBrk="0" hangingPunct="1">
                        <a:lnSpc>
                          <a:spcPct val="100000"/>
                        </a:lnSpc>
                        <a:spcBef>
                          <a:spcPct val="20000"/>
                        </a:spcBef>
                        <a:spcAft>
                          <a:spcPct val="0"/>
                        </a:spcAft>
                        <a:buClr>
                          <a:srgbClr val="DE2A00"/>
                        </a:buClr>
                        <a:buSzTx/>
                        <a:buFont typeface="Wingdings" pitchFamily="2" charset="2"/>
                        <a:buNone/>
                        <a:tabLst/>
                      </a:pPr>
                      <a:r>
                        <a:rPr kumimoji="0" lang="es-ES_tradnl" sz="1200" b="1" i="0" u="none" strike="noStrike" cap="none" normalizeH="0" baseline="0" dirty="0" smtClean="0">
                          <a:ln>
                            <a:noFill/>
                          </a:ln>
                          <a:solidFill>
                            <a:schemeClr val="accent1"/>
                          </a:solidFill>
                          <a:effectLst/>
                          <a:latin typeface="Trebuchet MS" pitchFamily="34" charset="0"/>
                        </a:rPr>
                        <a:t>II.</a:t>
                      </a:r>
                      <a:endParaRPr kumimoji="0" lang="es-ES" sz="1200" b="1" i="0" u="none" strike="noStrike" cap="none" normalizeH="0" baseline="0" dirty="0" smtClean="0">
                        <a:ln>
                          <a:noFill/>
                        </a:ln>
                        <a:solidFill>
                          <a:schemeClr val="accent1"/>
                        </a:solidFill>
                        <a:effectLst/>
                        <a:latin typeface="Trebuchet MS" pitchFamily="34" charset="0"/>
                      </a:endParaRPr>
                    </a:p>
                  </a:txBody>
                  <a:tcPr marT="45702" marB="45702" anchor="ctr" horzOverflow="overflow">
                    <a:lnL cap="flat">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50000"/>
                        </a:lnSpc>
                        <a:spcBef>
                          <a:spcPct val="20000"/>
                        </a:spcBef>
                        <a:spcAft>
                          <a:spcPct val="0"/>
                        </a:spcAft>
                        <a:buClr>
                          <a:srgbClr val="DE2A00"/>
                        </a:buClr>
                        <a:buSzTx/>
                        <a:buFont typeface="Wingdings" pitchFamily="2" charset="2"/>
                        <a:buNone/>
                        <a:tabLst/>
                      </a:pPr>
                      <a:r>
                        <a:rPr kumimoji="0" lang="es-ES" sz="1200" b="1" i="0" u="none" strike="noStrike" cap="none" normalizeH="0" baseline="0" dirty="0" smtClean="0">
                          <a:ln>
                            <a:noFill/>
                          </a:ln>
                          <a:solidFill>
                            <a:srgbClr val="000000"/>
                          </a:solidFill>
                          <a:effectLst/>
                          <a:latin typeface="Trebuchet MS" pitchFamily="34" charset="0"/>
                          <a:hlinkClick r:id="rId4" action="ppaction://hlinksldjump"/>
                        </a:rPr>
                        <a:t>Metodología</a:t>
                      </a:r>
                      <a:endParaRPr kumimoji="0" lang="es-ES" sz="1200" b="1" i="0" u="none" strike="noStrike" cap="none" normalizeH="0" baseline="0" dirty="0" smtClean="0">
                        <a:ln>
                          <a:noFill/>
                        </a:ln>
                        <a:solidFill>
                          <a:srgbClr val="000000"/>
                        </a:solidFill>
                        <a:effectLst/>
                        <a:latin typeface="Trebuchet MS" pitchFamily="34" charset="0"/>
                      </a:endParaRPr>
                    </a:p>
                  </a:txBody>
                  <a:tcPr marT="45702" marB="45702" anchor="ctr" horzOverflow="overflow">
                    <a:lnL>
                      <a:noFill/>
                    </a:lnL>
                    <a:lnR cap="flat">
                      <a:noFill/>
                    </a:lnR>
                    <a:lnT>
                      <a:noFill/>
                    </a:lnT>
                    <a:lnB>
                      <a:noFill/>
                    </a:lnB>
                    <a:lnTlToBr>
                      <a:noFill/>
                    </a:lnTlToBr>
                    <a:lnBlToTr>
                      <a:noFill/>
                    </a:lnBlToTr>
                    <a:noFill/>
                  </a:tcPr>
                </a:tc>
                <a:tc hMerge="1">
                  <a:txBody>
                    <a:bodyPr/>
                    <a:lstStyle/>
                    <a:p>
                      <a:endParaRPr lang="es-ES"/>
                    </a:p>
                  </a:txBody>
                  <a:tcPr/>
                </a:tc>
              </a:tr>
              <a:tr h="346286">
                <a:tc>
                  <a:txBody>
                    <a:bodyPr/>
                    <a:lstStyle/>
                    <a:p>
                      <a:pPr marL="0" marR="0" lvl="0" indent="0" algn="l" defTabSz="914400" rtl="0" eaLnBrk="1" fontAlgn="base" latinLnBrk="0" hangingPunct="1">
                        <a:lnSpc>
                          <a:spcPct val="100000"/>
                        </a:lnSpc>
                        <a:spcBef>
                          <a:spcPct val="20000"/>
                        </a:spcBef>
                        <a:spcAft>
                          <a:spcPct val="0"/>
                        </a:spcAft>
                        <a:buClr>
                          <a:srgbClr val="DE2A00"/>
                        </a:buClr>
                        <a:buSzTx/>
                        <a:buFont typeface="Wingdings" pitchFamily="2" charset="2"/>
                        <a:buNone/>
                        <a:tabLst/>
                      </a:pPr>
                      <a:r>
                        <a:rPr kumimoji="0" lang="es-ES_tradnl" sz="1200" b="1" i="0" u="none" strike="noStrike" cap="none" normalizeH="0" baseline="0" dirty="0" smtClean="0">
                          <a:ln>
                            <a:noFill/>
                          </a:ln>
                          <a:solidFill>
                            <a:schemeClr val="accent1"/>
                          </a:solidFill>
                          <a:effectLst/>
                          <a:latin typeface="Trebuchet MS" pitchFamily="34" charset="0"/>
                        </a:rPr>
                        <a:t>III.</a:t>
                      </a:r>
                      <a:endParaRPr kumimoji="0" lang="es-ES" sz="1200" b="1" i="0" u="none" strike="noStrike" cap="none" normalizeH="0" baseline="0" dirty="0" smtClean="0">
                        <a:ln>
                          <a:noFill/>
                        </a:ln>
                        <a:solidFill>
                          <a:schemeClr val="accent1"/>
                        </a:solidFill>
                        <a:effectLst/>
                        <a:latin typeface="Trebuchet MS" pitchFamily="34" charset="0"/>
                      </a:endParaRPr>
                    </a:p>
                  </a:txBody>
                  <a:tcPr marT="45702" marB="45702" anchor="ctr" horzOverflow="overflow">
                    <a:lnL cap="flat">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50000"/>
                        </a:lnSpc>
                        <a:spcBef>
                          <a:spcPct val="20000"/>
                        </a:spcBef>
                        <a:spcAft>
                          <a:spcPct val="0"/>
                        </a:spcAft>
                        <a:buClr>
                          <a:srgbClr val="DE2A00"/>
                        </a:buClr>
                        <a:buSzTx/>
                        <a:buFont typeface="Wingdings" pitchFamily="2" charset="2"/>
                        <a:buNone/>
                        <a:tabLst/>
                      </a:pPr>
                      <a:r>
                        <a:rPr kumimoji="0" lang="es-ES" sz="1200" b="1" i="0" u="none" strike="noStrike" cap="none" normalizeH="0" baseline="0" dirty="0" smtClean="0">
                          <a:ln>
                            <a:noFill/>
                          </a:ln>
                          <a:solidFill>
                            <a:srgbClr val="000000"/>
                          </a:solidFill>
                          <a:effectLst/>
                          <a:latin typeface="Trebuchet MS" pitchFamily="34" charset="0"/>
                          <a:hlinkClick r:id="rId5" action="ppaction://hlinksldjump"/>
                        </a:rPr>
                        <a:t>Análisis de la información</a:t>
                      </a:r>
                      <a:endParaRPr kumimoji="0" lang="es-ES" sz="1200" b="1" i="0" u="none" strike="noStrike" cap="none" normalizeH="0" baseline="0" dirty="0" smtClean="0">
                        <a:ln>
                          <a:noFill/>
                        </a:ln>
                        <a:solidFill>
                          <a:srgbClr val="000000"/>
                        </a:solidFill>
                        <a:effectLst/>
                        <a:latin typeface="Trebuchet MS" pitchFamily="34" charset="0"/>
                      </a:endParaRPr>
                    </a:p>
                  </a:txBody>
                  <a:tcPr marT="45702" marB="45702" anchor="ctr" horzOverflow="overflow">
                    <a:lnL>
                      <a:noFill/>
                    </a:lnL>
                    <a:lnR cap="flat">
                      <a:noFill/>
                    </a:lnR>
                    <a:lnT>
                      <a:noFill/>
                    </a:lnT>
                    <a:lnB>
                      <a:noFill/>
                    </a:lnB>
                    <a:lnTlToBr>
                      <a:noFill/>
                    </a:lnTlToBr>
                    <a:lnBlToTr>
                      <a:noFill/>
                    </a:lnBlToTr>
                    <a:noFill/>
                  </a:tcPr>
                </a:tc>
                <a:tc hMerge="1">
                  <a:txBody>
                    <a:bodyPr/>
                    <a:lstStyle/>
                    <a:p>
                      <a:endParaRPr lang="es-ES"/>
                    </a:p>
                  </a:txBody>
                  <a:tcPr/>
                </a:tc>
              </a:tr>
              <a:tr h="268886">
                <a:tc>
                  <a:txBody>
                    <a:bodyPr/>
                    <a:lstStyle/>
                    <a:p>
                      <a:pPr marL="0" marR="0" lvl="0" indent="0" algn="l" defTabSz="914400" rtl="0" eaLnBrk="1" fontAlgn="base" latinLnBrk="0" hangingPunct="1">
                        <a:lnSpc>
                          <a:spcPct val="100000"/>
                        </a:lnSpc>
                        <a:spcBef>
                          <a:spcPct val="20000"/>
                        </a:spcBef>
                        <a:spcAft>
                          <a:spcPct val="0"/>
                        </a:spcAft>
                        <a:buClr>
                          <a:srgbClr val="DE2A00"/>
                        </a:buClr>
                        <a:buSzTx/>
                        <a:buFont typeface="Wingdings" pitchFamily="2" charset="2"/>
                        <a:buNone/>
                        <a:tabLst/>
                      </a:pPr>
                      <a:endParaRPr kumimoji="0" lang="es-ES_tradnl" sz="1200" b="1" i="0" u="none" strike="noStrike" cap="none" normalizeH="0" baseline="0" dirty="0" smtClean="0">
                        <a:ln>
                          <a:noFill/>
                        </a:ln>
                        <a:solidFill>
                          <a:schemeClr val="accent1"/>
                        </a:solidFill>
                        <a:effectLst/>
                        <a:latin typeface="Trebuchet MS" pitchFamily="34" charset="0"/>
                      </a:endParaRPr>
                    </a:p>
                  </a:txBody>
                  <a:tcPr marT="45702" marB="45702" anchor="ctr" horzOverflow="overflow">
                    <a:lnL cap="flat">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DE2A00"/>
                        </a:buClr>
                        <a:buSzTx/>
                        <a:buFont typeface="Wingdings" pitchFamily="2" charset="2"/>
                        <a:buNone/>
                        <a:tabLst/>
                      </a:pPr>
                      <a:r>
                        <a:rPr kumimoji="0" lang="es-ES_tradnl" sz="1200" b="1" i="0" u="none" strike="noStrike" cap="none" normalizeH="0" baseline="0" dirty="0" smtClean="0">
                          <a:ln>
                            <a:noFill/>
                          </a:ln>
                          <a:solidFill>
                            <a:srgbClr val="000000"/>
                          </a:solidFill>
                          <a:effectLst/>
                          <a:latin typeface="Trebuchet MS" pitchFamily="34" charset="0"/>
                        </a:rPr>
                        <a:t>1.</a:t>
                      </a:r>
                      <a:endParaRPr kumimoji="0" lang="es-ES" sz="1200" b="1" i="0" u="none" strike="noStrike" cap="none" normalizeH="0" baseline="0" dirty="0" smtClean="0">
                        <a:ln>
                          <a:noFill/>
                        </a:ln>
                        <a:solidFill>
                          <a:srgbClr val="000000"/>
                        </a:solidFill>
                        <a:effectLst/>
                        <a:latin typeface="Trebuchet MS" pitchFamily="34" charset="0"/>
                      </a:endParaRPr>
                    </a:p>
                  </a:txBody>
                  <a:tcPr marL="0" marR="0" marT="107978"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DE2A00"/>
                        </a:buClr>
                        <a:buSzTx/>
                        <a:buFont typeface="Wingdings" pitchFamily="2" charset="2"/>
                        <a:buNone/>
                        <a:tabLst/>
                      </a:pPr>
                      <a:r>
                        <a:rPr kumimoji="0" lang="es-ES" sz="1200" b="1" i="0" u="none" strike="noStrike" cap="none" normalizeH="0" baseline="0" dirty="0" smtClean="0">
                          <a:ln>
                            <a:noFill/>
                          </a:ln>
                          <a:solidFill>
                            <a:srgbClr val="000000"/>
                          </a:solidFill>
                          <a:effectLst/>
                          <a:latin typeface="Trebuchet MS" pitchFamily="34" charset="0"/>
                          <a:hlinkClick r:id="rId6" action="ppaction://hlinksldjump"/>
                        </a:rPr>
                        <a:t>Perfil de la muestra</a:t>
                      </a:r>
                      <a:endParaRPr kumimoji="0" lang="es-ES" sz="1200" b="1" i="0" u="none" strike="noStrike" cap="none" normalizeH="0" baseline="0" dirty="0" smtClean="0">
                        <a:ln>
                          <a:noFill/>
                        </a:ln>
                        <a:solidFill>
                          <a:srgbClr val="000000"/>
                        </a:solidFill>
                        <a:effectLst/>
                        <a:latin typeface="Trebuchet MS" pitchFamily="34" charset="0"/>
                      </a:endParaRPr>
                    </a:p>
                  </a:txBody>
                  <a:tcPr marT="45702" marB="45702" anchor="ctr" horzOverflow="overflow">
                    <a:lnL>
                      <a:noFill/>
                    </a:lnL>
                    <a:lnR cap="flat">
                      <a:noFill/>
                    </a:lnR>
                    <a:lnT>
                      <a:noFill/>
                    </a:lnT>
                    <a:lnB>
                      <a:noFill/>
                    </a:lnB>
                    <a:lnTlToBr>
                      <a:noFill/>
                    </a:lnTlToBr>
                    <a:lnBlToTr>
                      <a:noFill/>
                    </a:lnBlToTr>
                    <a:noFill/>
                  </a:tcPr>
                </a:tc>
              </a:tr>
              <a:tr h="330900">
                <a:tc>
                  <a:txBody>
                    <a:bodyPr/>
                    <a:lstStyle/>
                    <a:p>
                      <a:pPr marL="0" marR="0" lvl="0" indent="0" algn="l" defTabSz="914400" rtl="0" eaLnBrk="1" fontAlgn="base" latinLnBrk="0" hangingPunct="1">
                        <a:lnSpc>
                          <a:spcPct val="100000"/>
                        </a:lnSpc>
                        <a:spcBef>
                          <a:spcPct val="20000"/>
                        </a:spcBef>
                        <a:spcAft>
                          <a:spcPct val="0"/>
                        </a:spcAft>
                        <a:buClr>
                          <a:srgbClr val="DE2A00"/>
                        </a:buClr>
                        <a:buSzTx/>
                        <a:buFont typeface="Wingdings" pitchFamily="2" charset="2"/>
                        <a:buNone/>
                        <a:tabLst/>
                      </a:pPr>
                      <a:endParaRPr kumimoji="0" lang="es-ES_tradnl" sz="1200" b="1" i="0" u="none" strike="noStrike" cap="none" normalizeH="0" baseline="0" dirty="0" smtClean="0">
                        <a:ln>
                          <a:noFill/>
                        </a:ln>
                        <a:solidFill>
                          <a:schemeClr val="accent1"/>
                        </a:solidFill>
                        <a:effectLst/>
                        <a:latin typeface="Trebuchet MS" pitchFamily="34" charset="0"/>
                      </a:endParaRPr>
                    </a:p>
                  </a:txBody>
                  <a:tcPr marT="45702" marB="45702" anchor="ctr" horzOverflow="overflow">
                    <a:lnL cap="flat">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DE2A00"/>
                        </a:buClr>
                        <a:buSzTx/>
                        <a:buFont typeface="Wingdings" pitchFamily="2" charset="2"/>
                        <a:buNone/>
                        <a:tabLst/>
                      </a:pPr>
                      <a:r>
                        <a:rPr kumimoji="0" lang="es-ES_tradnl" sz="1200" b="1" i="0" u="none" strike="noStrike" cap="none" normalizeH="0" baseline="0" dirty="0" smtClean="0">
                          <a:ln>
                            <a:noFill/>
                          </a:ln>
                          <a:solidFill>
                            <a:srgbClr val="000000"/>
                          </a:solidFill>
                          <a:effectLst/>
                          <a:latin typeface="Trebuchet MS" pitchFamily="34" charset="0"/>
                        </a:rPr>
                        <a:t>2.</a:t>
                      </a:r>
                      <a:endParaRPr kumimoji="0" lang="es-ES" sz="1200" b="1" i="0" u="none" strike="noStrike" cap="none" normalizeH="0" baseline="0" dirty="0" smtClean="0">
                        <a:ln>
                          <a:noFill/>
                        </a:ln>
                        <a:solidFill>
                          <a:srgbClr val="000000"/>
                        </a:solidFill>
                        <a:effectLst/>
                        <a:latin typeface="Trebuchet MS" pitchFamily="34" charset="0"/>
                      </a:endParaRPr>
                    </a:p>
                  </a:txBody>
                  <a:tcPr marL="0" marR="0" marT="107978"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DE2A00"/>
                        </a:buClr>
                        <a:buSzTx/>
                        <a:buFont typeface="Wingdings" pitchFamily="2" charset="2"/>
                        <a:buNone/>
                        <a:tabLst/>
                      </a:pPr>
                      <a:r>
                        <a:rPr kumimoji="0" lang="es-ES" sz="1200" b="1" i="0" u="none" strike="noStrike" cap="none" normalizeH="0" baseline="0" dirty="0" smtClean="0">
                          <a:ln>
                            <a:noFill/>
                          </a:ln>
                          <a:solidFill>
                            <a:srgbClr val="000000"/>
                          </a:solidFill>
                          <a:effectLst/>
                          <a:latin typeface="Trebuchet MS" pitchFamily="34" charset="0"/>
                          <a:hlinkClick r:id="rId7" action="ppaction://hlinksldjump"/>
                        </a:rPr>
                        <a:t>Satisfacción general con LACNIC</a:t>
                      </a:r>
                      <a:endParaRPr kumimoji="0" lang="es-ES" sz="1200" b="1" i="0" u="none" strike="noStrike" cap="none" normalizeH="0" baseline="0" dirty="0" smtClean="0">
                        <a:ln>
                          <a:noFill/>
                        </a:ln>
                        <a:solidFill>
                          <a:srgbClr val="000000"/>
                        </a:solidFill>
                        <a:effectLst/>
                        <a:latin typeface="Trebuchet MS" pitchFamily="34" charset="0"/>
                      </a:endParaRPr>
                    </a:p>
                  </a:txBody>
                  <a:tcPr marT="45702" marB="45702" anchor="ctr" horzOverflow="overflow">
                    <a:lnL>
                      <a:noFill/>
                    </a:lnL>
                    <a:lnR cap="flat">
                      <a:noFill/>
                    </a:lnR>
                    <a:lnT>
                      <a:noFill/>
                    </a:lnT>
                    <a:lnB>
                      <a:noFill/>
                    </a:lnB>
                    <a:lnTlToBr>
                      <a:noFill/>
                    </a:lnTlToBr>
                    <a:lnBlToTr>
                      <a:noFill/>
                    </a:lnBlToTr>
                    <a:noFill/>
                  </a:tcPr>
                </a:tc>
              </a:tr>
              <a:tr h="330900">
                <a:tc>
                  <a:txBody>
                    <a:bodyPr/>
                    <a:lstStyle/>
                    <a:p>
                      <a:pPr marL="0" marR="0" lvl="0" indent="0" algn="l" defTabSz="914400" rtl="0" eaLnBrk="1" fontAlgn="base" latinLnBrk="0" hangingPunct="1">
                        <a:lnSpc>
                          <a:spcPct val="100000"/>
                        </a:lnSpc>
                        <a:spcBef>
                          <a:spcPct val="20000"/>
                        </a:spcBef>
                        <a:spcAft>
                          <a:spcPct val="0"/>
                        </a:spcAft>
                        <a:buClr>
                          <a:srgbClr val="DE2A00"/>
                        </a:buClr>
                        <a:buSzTx/>
                        <a:buFont typeface="Wingdings" pitchFamily="2" charset="2"/>
                        <a:buNone/>
                        <a:tabLst/>
                      </a:pPr>
                      <a:endParaRPr kumimoji="0" lang="es-ES_tradnl" sz="1200" b="1" i="0" u="none" strike="noStrike" cap="none" normalizeH="0" baseline="0" dirty="0" smtClean="0">
                        <a:ln>
                          <a:noFill/>
                        </a:ln>
                        <a:solidFill>
                          <a:schemeClr val="accent1"/>
                        </a:solidFill>
                        <a:effectLst/>
                        <a:latin typeface="Trebuchet MS" pitchFamily="34" charset="0"/>
                      </a:endParaRPr>
                    </a:p>
                  </a:txBody>
                  <a:tcPr marT="45702" marB="45702" anchor="ctr" horzOverflow="overflow">
                    <a:lnL cap="flat">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DE2A00"/>
                        </a:buClr>
                        <a:buSzTx/>
                        <a:buFont typeface="Wingdings" pitchFamily="2" charset="2"/>
                        <a:buNone/>
                        <a:tabLst/>
                      </a:pPr>
                      <a:r>
                        <a:rPr kumimoji="0" lang="es-ES_tradnl" sz="1200" b="1" i="0" u="none" strike="noStrike" cap="none" normalizeH="0" baseline="0" dirty="0" smtClean="0">
                          <a:ln>
                            <a:noFill/>
                          </a:ln>
                          <a:solidFill>
                            <a:srgbClr val="000000"/>
                          </a:solidFill>
                          <a:effectLst/>
                          <a:latin typeface="Trebuchet MS" pitchFamily="34" charset="0"/>
                        </a:rPr>
                        <a:t>3.</a:t>
                      </a:r>
                      <a:endParaRPr kumimoji="0" lang="es-ES" sz="1200" b="1" i="0" u="none" strike="noStrike" cap="none" normalizeH="0" baseline="0" dirty="0" smtClean="0">
                        <a:ln>
                          <a:noFill/>
                        </a:ln>
                        <a:solidFill>
                          <a:srgbClr val="000000"/>
                        </a:solidFill>
                        <a:effectLst/>
                        <a:latin typeface="Trebuchet MS" pitchFamily="34" charset="0"/>
                      </a:endParaRPr>
                    </a:p>
                  </a:txBody>
                  <a:tcPr marL="0" marR="0" marT="107978"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DE2A00"/>
                        </a:buClr>
                        <a:buSzTx/>
                        <a:buFont typeface="Wingdings" pitchFamily="2" charset="2"/>
                        <a:buNone/>
                        <a:tabLst/>
                      </a:pPr>
                      <a:r>
                        <a:rPr kumimoji="0" lang="es-ES" sz="1200" b="1" i="0" u="sng" strike="noStrike" cap="none" normalizeH="0" baseline="0" dirty="0" smtClean="0">
                          <a:ln>
                            <a:noFill/>
                          </a:ln>
                          <a:solidFill>
                            <a:srgbClr val="000000"/>
                          </a:solidFill>
                          <a:effectLst/>
                          <a:latin typeface="Trebuchet MS" pitchFamily="34" charset="0"/>
                          <a:hlinkClick r:id="rId8" action="ppaction://hlinksldjump"/>
                        </a:rPr>
                        <a:t>Conocimiento y satisfacción con productos y servicios</a:t>
                      </a:r>
                      <a:endParaRPr kumimoji="0" lang="es-ES" sz="1200" b="1" i="0" u="sng" strike="noStrike" cap="none" normalizeH="0" baseline="0" dirty="0" smtClean="0">
                        <a:ln>
                          <a:noFill/>
                        </a:ln>
                        <a:solidFill>
                          <a:srgbClr val="000000"/>
                        </a:solidFill>
                        <a:effectLst/>
                        <a:latin typeface="Trebuchet MS" pitchFamily="34" charset="0"/>
                      </a:endParaRPr>
                    </a:p>
                  </a:txBody>
                  <a:tcPr marT="45702" marB="45702" anchor="ctr" horzOverflow="overflow">
                    <a:lnL>
                      <a:noFill/>
                    </a:lnL>
                    <a:lnR cap="flat">
                      <a:noFill/>
                    </a:lnR>
                    <a:lnT>
                      <a:noFill/>
                    </a:lnT>
                    <a:lnB>
                      <a:noFill/>
                    </a:lnB>
                    <a:lnTlToBr>
                      <a:noFill/>
                    </a:lnTlToBr>
                    <a:lnBlToTr>
                      <a:noFill/>
                    </a:lnBlToTr>
                    <a:noFill/>
                  </a:tcPr>
                </a:tc>
              </a:tr>
              <a:tr h="330900">
                <a:tc>
                  <a:txBody>
                    <a:bodyPr/>
                    <a:lstStyle/>
                    <a:p>
                      <a:pPr marL="0" marR="0" lvl="0" indent="0" algn="l" defTabSz="914400" rtl="0" eaLnBrk="1" fontAlgn="base" latinLnBrk="0" hangingPunct="1">
                        <a:lnSpc>
                          <a:spcPct val="100000"/>
                        </a:lnSpc>
                        <a:spcBef>
                          <a:spcPct val="20000"/>
                        </a:spcBef>
                        <a:spcAft>
                          <a:spcPct val="0"/>
                        </a:spcAft>
                        <a:buClr>
                          <a:srgbClr val="DE2A00"/>
                        </a:buClr>
                        <a:buSzTx/>
                        <a:buFont typeface="Wingdings" pitchFamily="2" charset="2"/>
                        <a:buNone/>
                        <a:tabLst/>
                      </a:pPr>
                      <a:endParaRPr kumimoji="0" lang="es-ES_tradnl" sz="1200" b="1" i="0" u="none" strike="noStrike" cap="none" normalizeH="0" baseline="0" dirty="0" smtClean="0">
                        <a:ln>
                          <a:noFill/>
                        </a:ln>
                        <a:solidFill>
                          <a:schemeClr val="accent1"/>
                        </a:solidFill>
                        <a:effectLst/>
                        <a:latin typeface="Trebuchet MS" pitchFamily="34" charset="0"/>
                      </a:endParaRPr>
                    </a:p>
                  </a:txBody>
                  <a:tcPr marT="45702" marB="45702" anchor="ctr" horzOverflow="overflow">
                    <a:lnL cap="flat">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DE2A00"/>
                        </a:buClr>
                        <a:buSzTx/>
                        <a:buFont typeface="Wingdings" pitchFamily="2" charset="2"/>
                        <a:buNone/>
                        <a:tabLst/>
                      </a:pPr>
                      <a:r>
                        <a:rPr kumimoji="0" lang="es-ES" sz="1200" b="1" i="0" u="none" strike="noStrike" cap="none" normalizeH="0" baseline="0" dirty="0" smtClean="0">
                          <a:ln>
                            <a:noFill/>
                          </a:ln>
                          <a:solidFill>
                            <a:srgbClr val="000000"/>
                          </a:solidFill>
                          <a:effectLst/>
                          <a:latin typeface="Trebuchet MS" pitchFamily="34" charset="0"/>
                        </a:rPr>
                        <a:t>4.</a:t>
                      </a:r>
                    </a:p>
                  </a:txBody>
                  <a:tcPr marL="0" marR="0" marT="107978"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DE2A00"/>
                        </a:buClr>
                        <a:buSzTx/>
                        <a:buFont typeface="Wingdings" pitchFamily="2" charset="2"/>
                        <a:buNone/>
                        <a:tabLst/>
                      </a:pPr>
                      <a:r>
                        <a:rPr kumimoji="0" lang="es-ES" sz="1200" b="1" i="0" u="sng" strike="noStrike" cap="none" normalizeH="0" baseline="0" dirty="0" smtClean="0">
                          <a:ln>
                            <a:noFill/>
                          </a:ln>
                          <a:solidFill>
                            <a:srgbClr val="000000"/>
                          </a:solidFill>
                          <a:effectLst/>
                          <a:latin typeface="Trebuchet MS" pitchFamily="34" charset="0"/>
                          <a:hlinkClick r:id="rId9" action="ppaction://hlinksldjump"/>
                        </a:rPr>
                        <a:t>Satisfacción con la facturación y pago del servicio</a:t>
                      </a:r>
                      <a:endParaRPr kumimoji="0" lang="es-ES" sz="1200" b="1" i="0" u="sng" strike="noStrike" cap="none" normalizeH="0" baseline="0" dirty="0" smtClean="0">
                        <a:ln>
                          <a:noFill/>
                        </a:ln>
                        <a:solidFill>
                          <a:srgbClr val="000000"/>
                        </a:solidFill>
                        <a:effectLst/>
                        <a:latin typeface="Trebuchet MS" pitchFamily="34" charset="0"/>
                      </a:endParaRPr>
                    </a:p>
                  </a:txBody>
                  <a:tcPr marT="45702" marB="45702" anchor="ctr" horzOverflow="overflow">
                    <a:lnL>
                      <a:noFill/>
                    </a:lnL>
                    <a:lnR cap="flat">
                      <a:noFill/>
                    </a:lnR>
                    <a:lnT>
                      <a:noFill/>
                    </a:lnT>
                    <a:lnB>
                      <a:noFill/>
                    </a:lnB>
                    <a:lnTlToBr>
                      <a:noFill/>
                    </a:lnTlToBr>
                    <a:lnBlToTr>
                      <a:noFill/>
                    </a:lnBlToTr>
                    <a:noFill/>
                  </a:tcPr>
                </a:tc>
              </a:tr>
              <a:tr h="330900">
                <a:tc>
                  <a:txBody>
                    <a:bodyPr/>
                    <a:lstStyle/>
                    <a:p>
                      <a:pPr marL="0" marR="0" lvl="0" indent="0" algn="l" defTabSz="914400" rtl="0" eaLnBrk="1" fontAlgn="base" latinLnBrk="0" hangingPunct="1">
                        <a:lnSpc>
                          <a:spcPct val="100000"/>
                        </a:lnSpc>
                        <a:spcBef>
                          <a:spcPct val="20000"/>
                        </a:spcBef>
                        <a:spcAft>
                          <a:spcPct val="0"/>
                        </a:spcAft>
                        <a:buClr>
                          <a:srgbClr val="DE2A00"/>
                        </a:buClr>
                        <a:buSzTx/>
                        <a:buFont typeface="Wingdings" pitchFamily="2" charset="2"/>
                        <a:buNone/>
                        <a:tabLst/>
                      </a:pPr>
                      <a:endParaRPr kumimoji="0" lang="es-ES_tradnl" sz="1200" b="1" i="0" u="none" strike="noStrike" cap="none" normalizeH="0" baseline="0" dirty="0" smtClean="0">
                        <a:ln>
                          <a:noFill/>
                        </a:ln>
                        <a:solidFill>
                          <a:schemeClr val="accent1"/>
                        </a:solidFill>
                        <a:effectLst/>
                        <a:latin typeface="Trebuchet MS" pitchFamily="34" charset="0"/>
                      </a:endParaRPr>
                    </a:p>
                  </a:txBody>
                  <a:tcPr marT="45702" marB="45702" anchor="ctr" horzOverflow="overflow">
                    <a:lnL cap="flat">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DE2A00"/>
                        </a:buClr>
                        <a:buSzTx/>
                        <a:buFont typeface="Wingdings" pitchFamily="2" charset="2"/>
                        <a:buNone/>
                        <a:tabLst/>
                      </a:pPr>
                      <a:r>
                        <a:rPr kumimoji="0" lang="es-ES" sz="1200" b="1" i="0" u="none" strike="noStrike" cap="none" normalizeH="0" baseline="0" dirty="0" smtClean="0">
                          <a:ln>
                            <a:noFill/>
                          </a:ln>
                          <a:solidFill>
                            <a:srgbClr val="000000"/>
                          </a:solidFill>
                          <a:effectLst/>
                          <a:latin typeface="Trebuchet MS" pitchFamily="34" charset="0"/>
                        </a:rPr>
                        <a:t>5.</a:t>
                      </a:r>
                    </a:p>
                  </a:txBody>
                  <a:tcPr marL="0" marR="0" marT="107978"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DE2A00"/>
                        </a:buClr>
                        <a:buSzTx/>
                        <a:buFont typeface="Wingdings" pitchFamily="2" charset="2"/>
                        <a:buNone/>
                        <a:tabLst/>
                      </a:pPr>
                      <a:r>
                        <a:rPr kumimoji="0" lang="es-ES" sz="1200" b="1" i="0" u="sng" strike="noStrike" cap="none" normalizeH="0" baseline="0" dirty="0" smtClean="0">
                          <a:ln>
                            <a:noFill/>
                          </a:ln>
                          <a:solidFill>
                            <a:srgbClr val="000000"/>
                          </a:solidFill>
                          <a:effectLst/>
                          <a:latin typeface="Trebuchet MS" pitchFamily="34" charset="0"/>
                          <a:hlinkClick r:id="rId10" action="ppaction://hlinksldjump"/>
                        </a:rPr>
                        <a:t>Contacto con LACNIC</a:t>
                      </a:r>
                      <a:endParaRPr kumimoji="0" lang="es-ES" sz="1200" b="1" i="0" u="sng" strike="noStrike" cap="none" normalizeH="0" baseline="0" dirty="0" smtClean="0">
                        <a:ln>
                          <a:noFill/>
                        </a:ln>
                        <a:solidFill>
                          <a:srgbClr val="000000"/>
                        </a:solidFill>
                        <a:effectLst/>
                        <a:latin typeface="Trebuchet MS" pitchFamily="34" charset="0"/>
                      </a:endParaRPr>
                    </a:p>
                  </a:txBody>
                  <a:tcPr marT="45702" marB="45702" anchor="ctr" horzOverflow="overflow">
                    <a:lnL>
                      <a:noFill/>
                    </a:lnL>
                    <a:lnR cap="flat">
                      <a:noFill/>
                    </a:lnR>
                    <a:lnT>
                      <a:noFill/>
                    </a:lnT>
                    <a:lnB>
                      <a:noFill/>
                    </a:lnB>
                    <a:lnTlToBr>
                      <a:noFill/>
                    </a:lnTlToBr>
                    <a:lnBlToTr>
                      <a:noFill/>
                    </a:lnBlToTr>
                    <a:noFill/>
                  </a:tcPr>
                </a:tc>
              </a:tr>
              <a:tr h="497461">
                <a:tc>
                  <a:txBody>
                    <a:bodyPr/>
                    <a:lstStyle/>
                    <a:p>
                      <a:pPr marL="0" marR="0" lvl="0" indent="0" algn="l" defTabSz="914400" rtl="0" eaLnBrk="1" fontAlgn="base" latinLnBrk="0" hangingPunct="1">
                        <a:lnSpc>
                          <a:spcPct val="100000"/>
                        </a:lnSpc>
                        <a:spcBef>
                          <a:spcPct val="20000"/>
                        </a:spcBef>
                        <a:spcAft>
                          <a:spcPct val="0"/>
                        </a:spcAft>
                        <a:buClr>
                          <a:srgbClr val="DE2A00"/>
                        </a:buClr>
                        <a:buSzTx/>
                        <a:buFont typeface="Wingdings" pitchFamily="2" charset="2"/>
                        <a:buNone/>
                        <a:tabLst/>
                      </a:pPr>
                      <a:endParaRPr kumimoji="0" lang="es-ES_tradnl" sz="1200" b="1" i="0" u="none" strike="noStrike" cap="none" normalizeH="0" baseline="0" dirty="0" smtClean="0">
                        <a:ln>
                          <a:noFill/>
                        </a:ln>
                        <a:solidFill>
                          <a:schemeClr val="accent1"/>
                        </a:solidFill>
                        <a:effectLst/>
                        <a:latin typeface="Trebuchet MS" pitchFamily="34" charset="0"/>
                      </a:endParaRPr>
                    </a:p>
                  </a:txBody>
                  <a:tcPr marT="45702" marB="45702" anchor="ctr" horzOverflow="overflow">
                    <a:lnL cap="flat">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DE2A00"/>
                        </a:buClr>
                        <a:buSzTx/>
                        <a:buFont typeface="Wingdings" pitchFamily="2" charset="2"/>
                        <a:buNone/>
                        <a:tabLst/>
                      </a:pPr>
                      <a:endParaRPr kumimoji="0" lang="es-ES" sz="1200" b="1" i="0" u="none" strike="noStrike" cap="none" normalizeH="0" baseline="0" dirty="0" smtClean="0">
                        <a:ln>
                          <a:noFill/>
                        </a:ln>
                        <a:solidFill>
                          <a:srgbClr val="000000"/>
                        </a:solidFill>
                        <a:effectLst/>
                        <a:latin typeface="Trebuchet MS" pitchFamily="34" charset="0"/>
                      </a:endParaRPr>
                    </a:p>
                  </a:txBody>
                  <a:tcPr marL="0" marR="0" marT="107978" marB="0" horzOverflow="overflow">
                    <a:lnL>
                      <a:noFill/>
                    </a:lnL>
                    <a:lnR>
                      <a:noFill/>
                    </a:lnR>
                    <a:lnT>
                      <a:noFill/>
                    </a:lnT>
                    <a:lnB>
                      <a:noFill/>
                    </a:lnB>
                    <a:lnTlToBr>
                      <a:noFill/>
                    </a:lnTlToBr>
                    <a:lnBlToTr>
                      <a:noFill/>
                    </a:lnBlToTr>
                    <a:noFill/>
                  </a:tcPr>
                </a:tc>
                <a:tc>
                  <a:txBody>
                    <a:bodyPr/>
                    <a:lstStyle/>
                    <a:p>
                      <a:pPr marL="228600" marR="0" lvl="0" indent="-228600" algn="l" defTabSz="914400" rtl="0" eaLnBrk="1" fontAlgn="base" latinLnBrk="0" hangingPunct="1">
                        <a:lnSpc>
                          <a:spcPct val="150000"/>
                        </a:lnSpc>
                        <a:spcBef>
                          <a:spcPct val="20000"/>
                        </a:spcBef>
                        <a:spcAft>
                          <a:spcPct val="0"/>
                        </a:spcAft>
                        <a:buClr>
                          <a:srgbClr val="DE2A00"/>
                        </a:buClr>
                        <a:buSzTx/>
                        <a:buFont typeface="Wingdings" pitchFamily="2" charset="2"/>
                        <a:buAutoNum type="arabicPeriod"/>
                        <a:tabLst/>
                      </a:pPr>
                      <a:r>
                        <a:rPr kumimoji="0" lang="es-ES" sz="1200" b="1" i="0" u="none" strike="noStrike" cap="none" normalizeH="0" baseline="0" dirty="0" smtClean="0">
                          <a:ln>
                            <a:noFill/>
                          </a:ln>
                          <a:solidFill>
                            <a:srgbClr val="000000"/>
                          </a:solidFill>
                          <a:effectLst/>
                          <a:latin typeface="Trebuchet MS" pitchFamily="34" charset="0"/>
                        </a:rPr>
                        <a:t>Comunicación</a:t>
                      </a:r>
                    </a:p>
                    <a:p>
                      <a:pPr marL="228600" marR="0" lvl="0" indent="-228600" algn="l" defTabSz="914400" rtl="0" eaLnBrk="1" fontAlgn="base" latinLnBrk="0" hangingPunct="1">
                        <a:lnSpc>
                          <a:spcPct val="150000"/>
                        </a:lnSpc>
                        <a:spcBef>
                          <a:spcPct val="20000"/>
                        </a:spcBef>
                        <a:spcAft>
                          <a:spcPct val="0"/>
                        </a:spcAft>
                        <a:buClr>
                          <a:srgbClr val="DE2A00"/>
                        </a:buClr>
                        <a:buSzTx/>
                        <a:buFont typeface="Wingdings" pitchFamily="2" charset="2"/>
                        <a:buAutoNum type="arabicPeriod"/>
                        <a:tabLst/>
                      </a:pPr>
                      <a:r>
                        <a:rPr kumimoji="0" lang="es-ES" sz="1200" b="1" i="0" u="none" strike="noStrike" cap="none" normalizeH="0" baseline="0" dirty="0" smtClean="0">
                          <a:ln>
                            <a:noFill/>
                          </a:ln>
                          <a:solidFill>
                            <a:srgbClr val="000000"/>
                          </a:solidFill>
                          <a:effectLst/>
                          <a:latin typeface="Trebuchet MS" pitchFamily="34" charset="0"/>
                        </a:rPr>
                        <a:t>Página Web – Solicitud de recursos </a:t>
                      </a:r>
                    </a:p>
                  </a:txBody>
                  <a:tcPr marT="45702" marB="45702" anchor="ctr" horzOverflow="overflow">
                    <a:lnL>
                      <a:noFill/>
                    </a:lnL>
                    <a:lnR cap="flat">
                      <a:noFill/>
                    </a:lnR>
                    <a:lnT>
                      <a:noFill/>
                    </a:lnT>
                    <a:lnB>
                      <a:noFill/>
                    </a:lnB>
                    <a:lnTlToBr>
                      <a:noFill/>
                    </a:lnTlToBr>
                    <a:lnBlToTr>
                      <a:noFill/>
                    </a:lnBlToTr>
                    <a:noFill/>
                  </a:tcPr>
                </a:tc>
              </a:tr>
              <a:tr h="330900">
                <a:tc>
                  <a:txBody>
                    <a:bodyPr/>
                    <a:lstStyle/>
                    <a:p>
                      <a:pPr marL="0" marR="0" lvl="0" indent="0" algn="l" defTabSz="914400" rtl="0" eaLnBrk="1" fontAlgn="base" latinLnBrk="0" hangingPunct="1">
                        <a:lnSpc>
                          <a:spcPct val="100000"/>
                        </a:lnSpc>
                        <a:spcBef>
                          <a:spcPct val="20000"/>
                        </a:spcBef>
                        <a:spcAft>
                          <a:spcPct val="0"/>
                        </a:spcAft>
                        <a:buClr>
                          <a:srgbClr val="DE2A00"/>
                        </a:buClr>
                        <a:buSzTx/>
                        <a:buFont typeface="Wingdings" pitchFamily="2" charset="2"/>
                        <a:buNone/>
                        <a:tabLst/>
                      </a:pPr>
                      <a:endParaRPr kumimoji="0" lang="es-ES_tradnl" sz="1200" b="1" i="0" u="none" strike="noStrike" cap="none" normalizeH="0" baseline="0" dirty="0" smtClean="0">
                        <a:ln>
                          <a:noFill/>
                        </a:ln>
                        <a:solidFill>
                          <a:schemeClr val="accent1"/>
                        </a:solidFill>
                        <a:effectLst/>
                        <a:latin typeface="Trebuchet MS" pitchFamily="34" charset="0"/>
                      </a:endParaRPr>
                    </a:p>
                  </a:txBody>
                  <a:tcPr marT="45702" marB="45702" anchor="ctr" horzOverflow="overflow">
                    <a:lnL cap="flat">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DE2A00"/>
                        </a:buClr>
                        <a:buSzTx/>
                        <a:buFont typeface="Wingdings" pitchFamily="2" charset="2"/>
                        <a:buNone/>
                        <a:tabLst/>
                      </a:pPr>
                      <a:r>
                        <a:rPr kumimoji="0" lang="es-ES" sz="1200" b="1" i="0" u="none" strike="noStrike" cap="none" normalizeH="0" baseline="0" dirty="0" smtClean="0">
                          <a:ln>
                            <a:noFill/>
                          </a:ln>
                          <a:solidFill>
                            <a:srgbClr val="000000"/>
                          </a:solidFill>
                          <a:effectLst/>
                          <a:latin typeface="Trebuchet MS" pitchFamily="34" charset="0"/>
                        </a:rPr>
                        <a:t>6.</a:t>
                      </a:r>
                    </a:p>
                  </a:txBody>
                  <a:tcPr marL="0" marR="0" marT="107978"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DE2A00"/>
                        </a:buClr>
                        <a:buSzTx/>
                        <a:buFont typeface="Wingdings" pitchFamily="2" charset="2"/>
                        <a:buNone/>
                        <a:tabLst/>
                      </a:pPr>
                      <a:r>
                        <a:rPr kumimoji="0" lang="es-ES" sz="1200" b="1" i="0" u="none" strike="noStrike" cap="none" normalizeH="0" baseline="0" dirty="0" smtClean="0">
                          <a:ln>
                            <a:noFill/>
                          </a:ln>
                          <a:solidFill>
                            <a:srgbClr val="000000"/>
                          </a:solidFill>
                          <a:effectLst/>
                          <a:latin typeface="Trebuchet MS" pitchFamily="34" charset="0"/>
                          <a:hlinkClick r:id="rId11" action="ppaction://hlinksldjump"/>
                        </a:rPr>
                        <a:t>Indicadores de satisfacción</a:t>
                      </a:r>
                      <a:endParaRPr kumimoji="0" lang="es-ES" sz="1200" b="1" i="0" u="none" strike="noStrike" cap="none" normalizeH="0" baseline="0" dirty="0" smtClean="0">
                        <a:ln>
                          <a:noFill/>
                        </a:ln>
                        <a:solidFill>
                          <a:srgbClr val="000000"/>
                        </a:solidFill>
                        <a:effectLst/>
                        <a:latin typeface="Trebuchet MS" pitchFamily="34" charset="0"/>
                      </a:endParaRPr>
                    </a:p>
                  </a:txBody>
                  <a:tcPr marT="45702" marB="45702" anchor="ctr" horzOverflow="overflow">
                    <a:lnL>
                      <a:noFill/>
                    </a:lnL>
                    <a:lnR cap="flat">
                      <a:noFill/>
                    </a:lnR>
                    <a:lnT>
                      <a:noFill/>
                    </a:lnT>
                    <a:lnB>
                      <a:noFill/>
                    </a:lnB>
                    <a:lnTlToBr>
                      <a:noFill/>
                    </a:lnTlToBr>
                    <a:lnBlToTr>
                      <a:noFill/>
                    </a:lnBlToTr>
                    <a:noFill/>
                  </a:tcPr>
                </a:tc>
              </a:tr>
              <a:tr h="330900">
                <a:tc>
                  <a:txBody>
                    <a:bodyPr/>
                    <a:lstStyle/>
                    <a:p>
                      <a:pPr marL="0" marR="0" lvl="0" indent="0" algn="l" defTabSz="914400" rtl="0" eaLnBrk="1" fontAlgn="base" latinLnBrk="0" hangingPunct="1">
                        <a:lnSpc>
                          <a:spcPct val="100000"/>
                        </a:lnSpc>
                        <a:spcBef>
                          <a:spcPct val="20000"/>
                        </a:spcBef>
                        <a:spcAft>
                          <a:spcPct val="0"/>
                        </a:spcAft>
                        <a:buClr>
                          <a:srgbClr val="DE2A00"/>
                        </a:buClr>
                        <a:buSzTx/>
                        <a:buFont typeface="Wingdings" pitchFamily="2" charset="2"/>
                        <a:buNone/>
                        <a:tabLst/>
                      </a:pPr>
                      <a:endParaRPr kumimoji="0" lang="es-ES_tradnl" sz="1200" b="1" i="0" u="none" strike="noStrike" cap="none" normalizeH="0" baseline="0" dirty="0" smtClean="0">
                        <a:ln>
                          <a:noFill/>
                        </a:ln>
                        <a:solidFill>
                          <a:schemeClr val="accent1"/>
                        </a:solidFill>
                        <a:effectLst/>
                        <a:latin typeface="Trebuchet MS" pitchFamily="34" charset="0"/>
                      </a:endParaRPr>
                    </a:p>
                  </a:txBody>
                  <a:tcPr marT="45702" marB="45702" anchor="ctr" horzOverflow="overflow">
                    <a:lnL cap="flat">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DE2A00"/>
                        </a:buClr>
                        <a:buSzTx/>
                        <a:buFont typeface="Wingdings" pitchFamily="2" charset="2"/>
                        <a:buNone/>
                        <a:tabLst/>
                      </a:pPr>
                      <a:r>
                        <a:rPr kumimoji="0" lang="es-ES" sz="1200" b="1" i="0" u="none" strike="noStrike" cap="none" normalizeH="0" baseline="0" dirty="0" smtClean="0">
                          <a:ln>
                            <a:noFill/>
                          </a:ln>
                          <a:solidFill>
                            <a:srgbClr val="000000"/>
                          </a:solidFill>
                          <a:effectLst/>
                          <a:latin typeface="Trebuchet MS" pitchFamily="34" charset="0"/>
                        </a:rPr>
                        <a:t>7.</a:t>
                      </a:r>
                    </a:p>
                  </a:txBody>
                  <a:tcPr marL="0" marR="0" marT="107978"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DE2A00"/>
                        </a:buClr>
                        <a:buSzTx/>
                        <a:buFont typeface="Wingdings" pitchFamily="2" charset="2"/>
                        <a:buNone/>
                        <a:tabLst/>
                      </a:pPr>
                      <a:r>
                        <a:rPr kumimoji="0" lang="es-ES" sz="1200" b="1" i="0" u="none" strike="noStrike" cap="none" normalizeH="0" baseline="0" dirty="0" smtClean="0">
                          <a:ln>
                            <a:noFill/>
                          </a:ln>
                          <a:solidFill>
                            <a:srgbClr val="000000"/>
                          </a:solidFill>
                          <a:effectLst/>
                          <a:latin typeface="Trebuchet MS" pitchFamily="34" charset="0"/>
                          <a:hlinkClick r:id="rId12" action="ppaction://hlinksldjump"/>
                        </a:rPr>
                        <a:t>Plan de agotamiento de IPv4</a:t>
                      </a:r>
                      <a:endParaRPr kumimoji="0" lang="es-ES" sz="1200" b="1" i="0" u="none" strike="noStrike" cap="none" normalizeH="0" baseline="0" dirty="0" smtClean="0">
                        <a:ln>
                          <a:noFill/>
                        </a:ln>
                        <a:solidFill>
                          <a:srgbClr val="000000"/>
                        </a:solidFill>
                        <a:effectLst/>
                        <a:latin typeface="Trebuchet MS" pitchFamily="34" charset="0"/>
                      </a:endParaRPr>
                    </a:p>
                  </a:txBody>
                  <a:tcPr marT="45702" marB="45702" anchor="ctr" horzOverflow="overflow">
                    <a:lnL>
                      <a:noFill/>
                    </a:lnL>
                    <a:lnR cap="flat">
                      <a:noFill/>
                    </a:lnR>
                    <a:lnT>
                      <a:noFill/>
                    </a:lnT>
                    <a:lnB>
                      <a:noFill/>
                    </a:lnB>
                    <a:lnTlToBr>
                      <a:noFill/>
                    </a:lnTlToBr>
                    <a:lnBlToTr>
                      <a:noFill/>
                    </a:lnBlToTr>
                    <a:noFill/>
                  </a:tcPr>
                </a:tc>
              </a:tr>
              <a:tr h="330900">
                <a:tc>
                  <a:txBody>
                    <a:bodyPr/>
                    <a:lstStyle/>
                    <a:p>
                      <a:pPr marL="0" marR="0" lvl="0" indent="0" algn="l" defTabSz="914400" rtl="0" eaLnBrk="1" fontAlgn="base" latinLnBrk="0" hangingPunct="1">
                        <a:lnSpc>
                          <a:spcPct val="100000"/>
                        </a:lnSpc>
                        <a:spcBef>
                          <a:spcPct val="20000"/>
                        </a:spcBef>
                        <a:spcAft>
                          <a:spcPct val="0"/>
                        </a:spcAft>
                        <a:buClr>
                          <a:srgbClr val="DE2A00"/>
                        </a:buClr>
                        <a:buSzTx/>
                        <a:buFont typeface="Wingdings" pitchFamily="2" charset="2"/>
                        <a:buNone/>
                        <a:tabLst/>
                      </a:pPr>
                      <a:endParaRPr kumimoji="0" lang="es-ES_tradnl" sz="1200" b="1" i="0" u="none" strike="noStrike" cap="none" normalizeH="0" baseline="0" dirty="0" smtClean="0">
                        <a:ln>
                          <a:noFill/>
                        </a:ln>
                        <a:solidFill>
                          <a:schemeClr val="accent1"/>
                        </a:solidFill>
                        <a:effectLst/>
                        <a:latin typeface="Trebuchet MS" pitchFamily="34" charset="0"/>
                      </a:endParaRPr>
                    </a:p>
                  </a:txBody>
                  <a:tcPr marT="45702" marB="45702" anchor="ctr" horzOverflow="overflow">
                    <a:lnL cap="flat">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DE2A00"/>
                        </a:buClr>
                        <a:buSzTx/>
                        <a:buFont typeface="Wingdings" pitchFamily="2" charset="2"/>
                        <a:buNone/>
                        <a:tabLst/>
                      </a:pPr>
                      <a:r>
                        <a:rPr kumimoji="0" lang="es-ES" sz="1200" b="1" i="0" u="none" strike="noStrike" cap="none" normalizeH="0" baseline="0" dirty="0" smtClean="0">
                          <a:ln>
                            <a:noFill/>
                          </a:ln>
                          <a:solidFill>
                            <a:srgbClr val="000000"/>
                          </a:solidFill>
                          <a:effectLst/>
                          <a:latin typeface="Trebuchet MS" pitchFamily="34" charset="0"/>
                        </a:rPr>
                        <a:t>8.</a:t>
                      </a:r>
                    </a:p>
                  </a:txBody>
                  <a:tcPr marL="0" marR="0" marT="107978"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DE2A00"/>
                        </a:buClr>
                        <a:buSzTx/>
                        <a:buFont typeface="Wingdings" pitchFamily="2" charset="2"/>
                        <a:buNone/>
                        <a:tabLst/>
                      </a:pPr>
                      <a:r>
                        <a:rPr kumimoji="0" lang="es-ES" sz="1200" b="1" i="0" u="none" strike="noStrike" cap="none" normalizeH="0" baseline="0" dirty="0" smtClean="0">
                          <a:ln>
                            <a:noFill/>
                          </a:ln>
                          <a:solidFill>
                            <a:srgbClr val="000000"/>
                          </a:solidFill>
                          <a:effectLst/>
                          <a:latin typeface="Trebuchet MS" pitchFamily="34" charset="0"/>
                          <a:hlinkClick r:id="rId13" action="ppaction://hlinksldjump"/>
                        </a:rPr>
                        <a:t>Sugerencias de mejora</a:t>
                      </a:r>
                      <a:endParaRPr kumimoji="0" lang="es-ES" sz="1200" b="1" i="0" u="none" strike="noStrike" cap="none" normalizeH="0" baseline="0" dirty="0" smtClean="0">
                        <a:ln>
                          <a:noFill/>
                        </a:ln>
                        <a:solidFill>
                          <a:srgbClr val="000000"/>
                        </a:solidFill>
                        <a:effectLst/>
                        <a:latin typeface="Trebuchet MS" pitchFamily="34" charset="0"/>
                      </a:endParaRPr>
                    </a:p>
                  </a:txBody>
                  <a:tcPr marT="45702" marB="45702" anchor="ctr" horzOverflow="overflow">
                    <a:lnL>
                      <a:noFill/>
                    </a:lnL>
                    <a:lnR cap="flat">
                      <a:noFill/>
                    </a:lnR>
                    <a:lnT>
                      <a:noFill/>
                    </a:lnT>
                    <a:lnB>
                      <a:noFill/>
                    </a:lnB>
                    <a:lnTlToBr>
                      <a:noFill/>
                    </a:lnTlToBr>
                    <a:lnBlToTr>
                      <a:noFill/>
                    </a:lnBlToTr>
                    <a:noFill/>
                  </a:tcPr>
                </a:tc>
              </a:tr>
              <a:tr h="330900">
                <a:tc>
                  <a:txBody>
                    <a:bodyPr/>
                    <a:lstStyle/>
                    <a:p>
                      <a:pPr marL="0" marR="0" lvl="0" indent="0" algn="l" defTabSz="914400" rtl="0" eaLnBrk="1" fontAlgn="base" latinLnBrk="0" hangingPunct="1">
                        <a:lnSpc>
                          <a:spcPct val="100000"/>
                        </a:lnSpc>
                        <a:spcBef>
                          <a:spcPct val="20000"/>
                        </a:spcBef>
                        <a:spcAft>
                          <a:spcPct val="0"/>
                        </a:spcAft>
                        <a:buClr>
                          <a:srgbClr val="DE2A00"/>
                        </a:buClr>
                        <a:buSzTx/>
                        <a:buFont typeface="Wingdings" pitchFamily="2" charset="2"/>
                        <a:buNone/>
                        <a:tabLst/>
                      </a:pPr>
                      <a:r>
                        <a:rPr kumimoji="0" lang="es-ES_tradnl" sz="1200" b="1" i="0" u="none" strike="noStrike" cap="none" normalizeH="0" baseline="0" dirty="0" smtClean="0">
                          <a:ln>
                            <a:noFill/>
                          </a:ln>
                          <a:solidFill>
                            <a:schemeClr val="accent1"/>
                          </a:solidFill>
                          <a:effectLst/>
                          <a:latin typeface="Trebuchet MS" pitchFamily="34" charset="0"/>
                        </a:rPr>
                        <a:t>IV.</a:t>
                      </a:r>
                      <a:endParaRPr kumimoji="0" lang="es-ES" sz="1200" b="1" i="0" u="none" strike="noStrike" cap="none" normalizeH="0" baseline="0" dirty="0" smtClean="0">
                        <a:ln>
                          <a:noFill/>
                        </a:ln>
                        <a:solidFill>
                          <a:schemeClr val="accent1"/>
                        </a:solidFill>
                        <a:effectLst/>
                        <a:latin typeface="Trebuchet MS" pitchFamily="34" charset="0"/>
                      </a:endParaRPr>
                    </a:p>
                  </a:txBody>
                  <a:tcPr marT="45702" marB="45702" anchor="ctr" horzOverflow="overflow">
                    <a:lnL cap="flat">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50000"/>
                        </a:lnSpc>
                        <a:spcBef>
                          <a:spcPct val="20000"/>
                        </a:spcBef>
                        <a:spcAft>
                          <a:spcPct val="0"/>
                        </a:spcAft>
                        <a:buClr>
                          <a:srgbClr val="DE2A00"/>
                        </a:buClr>
                        <a:buSzTx/>
                        <a:buFont typeface="Wingdings" pitchFamily="2" charset="2"/>
                        <a:buNone/>
                        <a:tabLst/>
                      </a:pPr>
                      <a:r>
                        <a:rPr kumimoji="0" lang="es-ES" sz="1200" b="1" i="0" u="none" strike="noStrike" cap="none" normalizeH="0" baseline="0" dirty="0" smtClean="0">
                          <a:ln>
                            <a:noFill/>
                          </a:ln>
                          <a:solidFill>
                            <a:srgbClr val="000000"/>
                          </a:solidFill>
                          <a:effectLst/>
                          <a:latin typeface="Trebuchet MS" pitchFamily="34" charset="0"/>
                          <a:hlinkClick r:id="rId14" action="ppaction://hlinksldjump"/>
                        </a:rPr>
                        <a:t>Conclusiones</a:t>
                      </a:r>
                      <a:endParaRPr kumimoji="0" lang="es-ES" sz="1200" b="1" i="0" u="none" strike="noStrike" cap="none" normalizeH="0" baseline="0" dirty="0" smtClean="0">
                        <a:ln>
                          <a:noFill/>
                        </a:ln>
                        <a:solidFill>
                          <a:srgbClr val="000000"/>
                        </a:solidFill>
                        <a:effectLst/>
                        <a:latin typeface="Trebuchet MS" pitchFamily="34" charset="0"/>
                      </a:endParaRPr>
                    </a:p>
                  </a:txBody>
                  <a:tcPr marT="45702" marB="45702" anchor="ctr" horzOverflow="overflow">
                    <a:lnL>
                      <a:noFill/>
                    </a:lnL>
                    <a:lnR cap="flat">
                      <a:noFill/>
                    </a:lnR>
                    <a:lnT>
                      <a:noFill/>
                    </a:lnT>
                    <a:lnB>
                      <a:noFill/>
                    </a:lnB>
                    <a:lnTlToBr>
                      <a:noFill/>
                    </a:lnTlToBr>
                    <a:lnBlToTr>
                      <a:noFill/>
                    </a:lnBlToTr>
                    <a:noFill/>
                  </a:tcPr>
                </a:tc>
                <a:tc hMerge="1">
                  <a:txBody>
                    <a:bodyPr/>
                    <a:lstStyle/>
                    <a:p>
                      <a:endParaRPr lang="es-ES"/>
                    </a:p>
                  </a:txBody>
                  <a:tcPr/>
                </a:tc>
              </a:tr>
              <a:tr h="330900">
                <a:tc>
                  <a:txBody>
                    <a:bodyPr/>
                    <a:lstStyle/>
                    <a:p>
                      <a:pPr marL="0" marR="0" lvl="0" indent="0" algn="l" defTabSz="914400" rtl="0" eaLnBrk="1" fontAlgn="base" latinLnBrk="0" hangingPunct="1">
                        <a:lnSpc>
                          <a:spcPct val="100000"/>
                        </a:lnSpc>
                        <a:spcBef>
                          <a:spcPct val="20000"/>
                        </a:spcBef>
                        <a:spcAft>
                          <a:spcPct val="0"/>
                        </a:spcAft>
                        <a:buClr>
                          <a:srgbClr val="DE2A00"/>
                        </a:buClr>
                        <a:buSzTx/>
                        <a:buFont typeface="Wingdings" pitchFamily="2" charset="2"/>
                        <a:buNone/>
                        <a:tabLst/>
                      </a:pPr>
                      <a:r>
                        <a:rPr kumimoji="0" lang="es-ES" sz="1200" b="1" i="0" u="none" strike="noStrike" cap="none" normalizeH="0" baseline="0" dirty="0" smtClean="0">
                          <a:ln>
                            <a:noFill/>
                          </a:ln>
                          <a:solidFill>
                            <a:schemeClr val="accent1"/>
                          </a:solidFill>
                          <a:effectLst/>
                          <a:latin typeface="Trebuchet MS" pitchFamily="34" charset="0"/>
                        </a:rPr>
                        <a:t>V.</a:t>
                      </a:r>
                    </a:p>
                  </a:txBody>
                  <a:tcPr marT="45702" marB="45702" anchor="ctr" horzOverflow="overflow">
                    <a:lnL cap="flat">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50000"/>
                        </a:lnSpc>
                        <a:spcBef>
                          <a:spcPct val="20000"/>
                        </a:spcBef>
                        <a:spcAft>
                          <a:spcPct val="0"/>
                        </a:spcAft>
                        <a:buClr>
                          <a:srgbClr val="DE2A00"/>
                        </a:buClr>
                        <a:buSzTx/>
                        <a:buFont typeface="Wingdings" pitchFamily="2" charset="2"/>
                        <a:buNone/>
                        <a:tabLst/>
                      </a:pPr>
                      <a:r>
                        <a:rPr kumimoji="0" lang="es-ES" sz="1200" b="1" i="0" u="none" strike="noStrike" cap="none" normalizeH="0" baseline="0" dirty="0" smtClean="0">
                          <a:ln>
                            <a:noFill/>
                          </a:ln>
                          <a:solidFill>
                            <a:srgbClr val="000000"/>
                          </a:solidFill>
                          <a:effectLst/>
                          <a:latin typeface="Trebuchet MS" pitchFamily="34" charset="0"/>
                          <a:hlinkClick r:id="rId15" action="ppaction://hlinksldjump"/>
                        </a:rPr>
                        <a:t>Anexo</a:t>
                      </a:r>
                      <a:endParaRPr kumimoji="0" lang="es-ES" sz="1200" b="1" i="0" u="none" strike="noStrike" cap="none" normalizeH="0" baseline="0" dirty="0" smtClean="0">
                        <a:ln>
                          <a:noFill/>
                        </a:ln>
                        <a:solidFill>
                          <a:srgbClr val="000000"/>
                        </a:solidFill>
                        <a:effectLst/>
                        <a:latin typeface="Trebuchet MS" pitchFamily="34" charset="0"/>
                      </a:endParaRPr>
                    </a:p>
                  </a:txBody>
                  <a:tcPr marT="45702" marB="45702" anchor="ctr" horzOverflow="overflow">
                    <a:lnL>
                      <a:noFill/>
                    </a:lnL>
                    <a:lnR cap="flat">
                      <a:noFill/>
                    </a:lnR>
                    <a:lnT>
                      <a:noFill/>
                    </a:lnT>
                    <a:lnB>
                      <a:noFill/>
                    </a:lnB>
                    <a:lnTlToBr>
                      <a:noFill/>
                    </a:lnTlToBr>
                    <a:lnBlToTr>
                      <a:noFill/>
                    </a:lnBlToTr>
                    <a:noFill/>
                  </a:tcPr>
                </a:tc>
                <a:tc hMerge="1">
                  <a:txBody>
                    <a:bodyPr/>
                    <a:lstStyle/>
                    <a:p>
                      <a:endParaRPr lang="es-ES"/>
                    </a:p>
                  </a:txBody>
                  <a:tcPr/>
                </a:tc>
              </a:tr>
            </a:tbl>
          </a:graphicData>
        </a:graphic>
      </p:graphicFrame>
      <p:sp>
        <p:nvSpPr>
          <p:cNvPr id="40983" name="Rectangle 299"/>
          <p:cNvSpPr>
            <a:spLocks noGrp="1" noChangeArrowheads="1"/>
          </p:cNvSpPr>
          <p:nvPr>
            <p:ph type="title"/>
          </p:nvPr>
        </p:nvSpPr>
        <p:spPr>
          <a:xfrm>
            <a:off x="611188" y="73025"/>
            <a:ext cx="8229600" cy="490538"/>
          </a:xfrm>
        </p:spPr>
        <p:txBody>
          <a:bodyPr/>
          <a:lstStyle/>
          <a:p>
            <a:pPr eaLnBrk="1" hangingPunct="1"/>
            <a:r>
              <a:rPr lang="es-ES" dirty="0" smtClean="0"/>
              <a:t>SUMARIO</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20</a:t>
            </a:fld>
            <a:endParaRPr lang="es-ES" dirty="0">
              <a:solidFill>
                <a:srgbClr val="000000"/>
              </a:solidFill>
              <a:latin typeface="+mj-lt"/>
            </a:endParaRPr>
          </a:p>
        </p:txBody>
      </p:sp>
      <p:sp>
        <p:nvSpPr>
          <p:cNvPr id="65543" name="Rectangle 10"/>
          <p:cNvSpPr>
            <a:spLocks noGrp="1" noChangeArrowheads="1"/>
          </p:cNvSpPr>
          <p:nvPr>
            <p:ph type="title"/>
          </p:nvPr>
        </p:nvSpPr>
        <p:spPr>
          <a:xfrm>
            <a:off x="611188" y="87313"/>
            <a:ext cx="8229600" cy="490537"/>
          </a:xfrm>
        </p:spPr>
        <p:txBody>
          <a:bodyPr/>
          <a:lstStyle/>
          <a:p>
            <a:pPr eaLnBrk="1" hangingPunct="1"/>
            <a:r>
              <a:rPr lang="es-ES" dirty="0" smtClean="0"/>
              <a:t>INTENCIÓN DE QUEJA, EFECTIVIZACIÓN Y RESOLUCIÓN</a:t>
            </a:r>
          </a:p>
        </p:txBody>
      </p:sp>
      <p:sp>
        <p:nvSpPr>
          <p:cNvPr id="65544" name="10 CuadroTexto"/>
          <p:cNvSpPr txBox="1">
            <a:spLocks noChangeArrowheads="1"/>
          </p:cNvSpPr>
          <p:nvPr/>
        </p:nvSpPr>
        <p:spPr bwMode="auto">
          <a:xfrm>
            <a:off x="1176248" y="652501"/>
            <a:ext cx="757221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r" eaLnBrk="1" hangingPunct="1"/>
            <a:r>
              <a:rPr lang="es-ES" sz="1200" b="1" i="1" dirty="0" smtClean="0">
                <a:solidFill>
                  <a:srgbClr val="CC3300"/>
                </a:solidFill>
                <a:latin typeface="+mj-lt"/>
              </a:rPr>
              <a:t>¿Alguna vez tuvo la intención de quejarse del servicio de LACNIC? [RU-GUI]</a:t>
            </a:r>
            <a:endParaRPr lang="es-ES" sz="1200" b="1" i="1" dirty="0">
              <a:solidFill>
                <a:srgbClr val="CC3300"/>
              </a:solidFill>
              <a:latin typeface="+mj-lt"/>
            </a:endParaRPr>
          </a:p>
        </p:txBody>
      </p:sp>
      <p:sp>
        <p:nvSpPr>
          <p:cNvPr id="2" name="1 Cheurón"/>
          <p:cNvSpPr/>
          <p:nvPr/>
        </p:nvSpPr>
        <p:spPr>
          <a:xfrm rot="5400000">
            <a:off x="811422" y="1121900"/>
            <a:ext cx="1584176" cy="1301832"/>
          </a:xfrm>
          <a:prstGeom prst="chevron">
            <a:avLst>
              <a:gd name="adj" fmla="val 30489"/>
            </a:avLst>
          </a:prstGeom>
          <a:solidFill>
            <a:srgbClr val="FF0000"/>
          </a:solidFill>
          <a:ln>
            <a:solidFill>
              <a:srgbClr val="FF0000"/>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003300"/>
              </a:solidFill>
              <a:latin typeface="+mj-lt"/>
            </a:endParaRPr>
          </a:p>
        </p:txBody>
      </p:sp>
      <p:sp>
        <p:nvSpPr>
          <p:cNvPr id="16" name="15 Cheurón"/>
          <p:cNvSpPr/>
          <p:nvPr/>
        </p:nvSpPr>
        <p:spPr>
          <a:xfrm rot="5400000">
            <a:off x="818318" y="2719024"/>
            <a:ext cx="1584176" cy="1301832"/>
          </a:xfrm>
          <a:prstGeom prst="chevron">
            <a:avLst>
              <a:gd name="adj" fmla="val 30489"/>
            </a:avLst>
          </a:prstGeom>
          <a:solidFill>
            <a:schemeClr val="tx2">
              <a:lumMod val="60000"/>
              <a:lumOff val="40000"/>
            </a:schemeClr>
          </a:solidFill>
          <a:ln>
            <a:solidFill>
              <a:schemeClr val="tx2">
                <a:lumMod val="60000"/>
                <a:lumOff val="40000"/>
              </a:schemeClr>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003300"/>
              </a:solidFill>
              <a:latin typeface="+mj-lt"/>
            </a:endParaRPr>
          </a:p>
        </p:txBody>
      </p:sp>
      <p:sp>
        <p:nvSpPr>
          <p:cNvPr id="17" name="16 Cheurón"/>
          <p:cNvSpPr/>
          <p:nvPr/>
        </p:nvSpPr>
        <p:spPr>
          <a:xfrm rot="5400000">
            <a:off x="835781" y="4363252"/>
            <a:ext cx="1584176" cy="1301832"/>
          </a:xfrm>
          <a:prstGeom prst="chevron">
            <a:avLst>
              <a:gd name="adj" fmla="val 30489"/>
            </a:avLst>
          </a:prstGeom>
          <a:solidFill>
            <a:srgbClr val="FFCC00"/>
          </a:solidFill>
          <a:ln>
            <a:solidFill>
              <a:srgbClr val="FFCC00"/>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003300"/>
              </a:solidFill>
              <a:latin typeface="+mj-lt"/>
            </a:endParaRPr>
          </a:p>
        </p:txBody>
      </p:sp>
      <p:sp>
        <p:nvSpPr>
          <p:cNvPr id="5" name="4 Rectángulo"/>
          <p:cNvSpPr/>
          <p:nvPr/>
        </p:nvSpPr>
        <p:spPr>
          <a:xfrm>
            <a:off x="2411760" y="980728"/>
            <a:ext cx="6336704" cy="1152128"/>
          </a:xfrm>
          <a:prstGeom prst="rect">
            <a:avLst/>
          </a:prstGeom>
          <a:solidFill>
            <a:srgbClr val="FF0000"/>
          </a:solidFill>
          <a:ln>
            <a:solidFill>
              <a:srgbClr val="FF0000"/>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6" name="5 CuadroTexto"/>
          <p:cNvSpPr txBox="1"/>
          <p:nvPr/>
        </p:nvSpPr>
        <p:spPr>
          <a:xfrm>
            <a:off x="2425204" y="1110516"/>
            <a:ext cx="6323260" cy="692497"/>
          </a:xfrm>
          <a:prstGeom prst="rect">
            <a:avLst/>
          </a:prstGeom>
          <a:noFill/>
        </p:spPr>
        <p:txBody>
          <a:bodyPr wrap="square" rtlCol="0">
            <a:spAutoFit/>
          </a:bodyPr>
          <a:lstStyle/>
          <a:p>
            <a:r>
              <a:rPr lang="es-ES" sz="1300" dirty="0" smtClean="0">
                <a:solidFill>
                  <a:srgbClr val="003300"/>
                </a:solidFill>
                <a:latin typeface="+mj-lt"/>
              </a:rPr>
              <a:t>2014: Sólo el 4% de los clientes tuvieron intención de quejarse</a:t>
            </a:r>
            <a:endParaRPr lang="es-ES" sz="1300" dirty="0">
              <a:solidFill>
                <a:srgbClr val="003300"/>
              </a:solidFill>
              <a:latin typeface="+mj-lt"/>
            </a:endParaRPr>
          </a:p>
          <a:p>
            <a:r>
              <a:rPr lang="es-ES" sz="1300" dirty="0" smtClean="0">
                <a:solidFill>
                  <a:srgbClr val="003300"/>
                </a:solidFill>
                <a:latin typeface="+mj-lt"/>
              </a:rPr>
              <a:t>2012: 8%</a:t>
            </a:r>
          </a:p>
          <a:p>
            <a:r>
              <a:rPr lang="es-ES" sz="1300" dirty="0" smtClean="0">
                <a:solidFill>
                  <a:srgbClr val="003300"/>
                </a:solidFill>
                <a:latin typeface="+mj-lt"/>
              </a:rPr>
              <a:t>2011: 6%</a:t>
            </a:r>
            <a:endParaRPr lang="es-ES" sz="1300" dirty="0">
              <a:solidFill>
                <a:srgbClr val="003300"/>
              </a:solidFill>
              <a:latin typeface="+mj-lt"/>
            </a:endParaRPr>
          </a:p>
        </p:txBody>
      </p:sp>
      <p:sp>
        <p:nvSpPr>
          <p:cNvPr id="26" name="25 Rectángulo"/>
          <p:cNvSpPr/>
          <p:nvPr/>
        </p:nvSpPr>
        <p:spPr>
          <a:xfrm>
            <a:off x="2403004" y="2577852"/>
            <a:ext cx="6336704" cy="1152128"/>
          </a:xfrm>
          <a:prstGeom prst="rect">
            <a:avLst/>
          </a:prstGeom>
          <a:solidFill>
            <a:schemeClr val="tx2">
              <a:lumMod val="60000"/>
              <a:lumOff val="40000"/>
            </a:schemeClr>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7" name="26 Rectángulo"/>
          <p:cNvSpPr/>
          <p:nvPr/>
        </p:nvSpPr>
        <p:spPr>
          <a:xfrm>
            <a:off x="2411760" y="4222080"/>
            <a:ext cx="6336704" cy="1152128"/>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8" name="27 CuadroTexto"/>
          <p:cNvSpPr txBox="1"/>
          <p:nvPr/>
        </p:nvSpPr>
        <p:spPr>
          <a:xfrm>
            <a:off x="2416448" y="2637373"/>
            <a:ext cx="6323260" cy="692497"/>
          </a:xfrm>
          <a:prstGeom prst="rect">
            <a:avLst/>
          </a:prstGeom>
          <a:noFill/>
        </p:spPr>
        <p:txBody>
          <a:bodyPr wrap="square" rtlCol="0">
            <a:spAutoFit/>
          </a:bodyPr>
          <a:lstStyle/>
          <a:p>
            <a:r>
              <a:rPr lang="es-ES" sz="1300" dirty="0" smtClean="0">
                <a:solidFill>
                  <a:srgbClr val="003300"/>
                </a:solidFill>
                <a:latin typeface="+mj-lt"/>
              </a:rPr>
              <a:t>2014: De ellos, solamente 2 casos (24%) efectuaron su queja efectivamente</a:t>
            </a:r>
            <a:endParaRPr lang="es-ES" sz="1300" dirty="0">
              <a:solidFill>
                <a:srgbClr val="003300"/>
              </a:solidFill>
              <a:latin typeface="+mj-lt"/>
            </a:endParaRPr>
          </a:p>
          <a:p>
            <a:r>
              <a:rPr lang="es-ES" sz="1300" dirty="0" smtClean="0">
                <a:solidFill>
                  <a:srgbClr val="003300"/>
                </a:solidFill>
                <a:latin typeface="+mj-lt"/>
              </a:rPr>
              <a:t>2012: 42%</a:t>
            </a:r>
          </a:p>
          <a:p>
            <a:r>
              <a:rPr lang="es-ES" sz="1300" dirty="0" smtClean="0">
                <a:solidFill>
                  <a:srgbClr val="003300"/>
                </a:solidFill>
                <a:latin typeface="+mj-lt"/>
              </a:rPr>
              <a:t>2011: 26%</a:t>
            </a:r>
            <a:endParaRPr lang="es-ES" sz="1300" dirty="0">
              <a:solidFill>
                <a:srgbClr val="003300"/>
              </a:solidFill>
              <a:latin typeface="+mj-lt"/>
            </a:endParaRPr>
          </a:p>
        </p:txBody>
      </p:sp>
      <p:sp>
        <p:nvSpPr>
          <p:cNvPr id="7" name="6 CuadroTexto"/>
          <p:cNvSpPr txBox="1"/>
          <p:nvPr/>
        </p:nvSpPr>
        <p:spPr>
          <a:xfrm>
            <a:off x="1054894" y="1556792"/>
            <a:ext cx="1199532" cy="307777"/>
          </a:xfrm>
          <a:prstGeom prst="rect">
            <a:avLst/>
          </a:prstGeom>
          <a:noFill/>
        </p:spPr>
        <p:txBody>
          <a:bodyPr wrap="square" rtlCol="0">
            <a:spAutoFit/>
          </a:bodyPr>
          <a:lstStyle/>
          <a:p>
            <a:pPr algn="ctr"/>
            <a:r>
              <a:rPr lang="es-ES" b="1" dirty="0" smtClean="0">
                <a:solidFill>
                  <a:srgbClr val="FFFFFF"/>
                </a:solidFill>
                <a:latin typeface="+mj-lt"/>
              </a:rPr>
              <a:t>INTENCIÓN</a:t>
            </a:r>
            <a:endParaRPr lang="es-ES" b="1" dirty="0">
              <a:solidFill>
                <a:srgbClr val="FFFFFF"/>
              </a:solidFill>
              <a:latin typeface="+mj-lt"/>
            </a:endParaRPr>
          </a:p>
        </p:txBody>
      </p:sp>
      <p:sp>
        <p:nvSpPr>
          <p:cNvPr id="29" name="28 CuadroTexto"/>
          <p:cNvSpPr txBox="1"/>
          <p:nvPr/>
        </p:nvSpPr>
        <p:spPr>
          <a:xfrm>
            <a:off x="1028103" y="3175784"/>
            <a:ext cx="1199532" cy="523220"/>
          </a:xfrm>
          <a:prstGeom prst="rect">
            <a:avLst/>
          </a:prstGeom>
          <a:noFill/>
        </p:spPr>
        <p:txBody>
          <a:bodyPr wrap="square" rtlCol="0">
            <a:spAutoFit/>
          </a:bodyPr>
          <a:lstStyle/>
          <a:p>
            <a:pPr algn="ctr"/>
            <a:r>
              <a:rPr lang="es-ES" b="1" dirty="0" smtClean="0">
                <a:solidFill>
                  <a:srgbClr val="FFFFFF"/>
                </a:solidFill>
                <a:latin typeface="+mj-lt"/>
              </a:rPr>
              <a:t>QUEJA EFECTIVA</a:t>
            </a:r>
            <a:endParaRPr lang="es-ES" b="1" dirty="0">
              <a:solidFill>
                <a:srgbClr val="FFFFFF"/>
              </a:solidFill>
              <a:latin typeface="+mj-lt"/>
            </a:endParaRPr>
          </a:p>
        </p:txBody>
      </p:sp>
      <p:sp>
        <p:nvSpPr>
          <p:cNvPr id="30" name="29 CuadroTexto"/>
          <p:cNvSpPr txBox="1"/>
          <p:nvPr/>
        </p:nvSpPr>
        <p:spPr>
          <a:xfrm>
            <a:off x="976953" y="4752558"/>
            <a:ext cx="1250682" cy="307777"/>
          </a:xfrm>
          <a:prstGeom prst="rect">
            <a:avLst/>
          </a:prstGeom>
          <a:noFill/>
        </p:spPr>
        <p:txBody>
          <a:bodyPr wrap="square" rtlCol="0">
            <a:spAutoFit/>
          </a:bodyPr>
          <a:lstStyle/>
          <a:p>
            <a:pPr algn="ctr"/>
            <a:r>
              <a:rPr lang="es-ES" b="1" dirty="0" smtClean="0">
                <a:solidFill>
                  <a:srgbClr val="FFFFFF"/>
                </a:solidFill>
                <a:latin typeface="+mj-lt"/>
              </a:rPr>
              <a:t>RESOLUCIÓN</a:t>
            </a:r>
            <a:endParaRPr lang="es-ES" b="1" dirty="0">
              <a:solidFill>
                <a:srgbClr val="FFFFFF"/>
              </a:solidFill>
              <a:latin typeface="+mj-lt"/>
            </a:endParaRPr>
          </a:p>
        </p:txBody>
      </p:sp>
      <p:sp>
        <p:nvSpPr>
          <p:cNvPr id="31" name="30 CuadroTexto"/>
          <p:cNvSpPr txBox="1"/>
          <p:nvPr/>
        </p:nvSpPr>
        <p:spPr>
          <a:xfrm>
            <a:off x="2425204" y="4251840"/>
            <a:ext cx="6323260" cy="1092607"/>
          </a:xfrm>
          <a:prstGeom prst="rect">
            <a:avLst/>
          </a:prstGeom>
          <a:noFill/>
        </p:spPr>
        <p:txBody>
          <a:bodyPr wrap="square" rtlCol="0">
            <a:spAutoFit/>
          </a:bodyPr>
          <a:lstStyle/>
          <a:p>
            <a:r>
              <a:rPr lang="es-ES" sz="1300" dirty="0" smtClean="0">
                <a:solidFill>
                  <a:srgbClr val="003300"/>
                </a:solidFill>
                <a:latin typeface="+mj-lt"/>
              </a:rPr>
              <a:t>2014: De los dos clientes que efectivamente realizaron la queja, sólo a uno le fue resuelto el problema.</a:t>
            </a:r>
          </a:p>
          <a:p>
            <a:endParaRPr lang="es-ES" sz="1300" dirty="0">
              <a:solidFill>
                <a:srgbClr val="003300"/>
              </a:solidFill>
              <a:latin typeface="+mj-lt"/>
            </a:endParaRPr>
          </a:p>
          <a:p>
            <a:r>
              <a:rPr lang="es-ES" sz="1300" dirty="0" smtClean="0">
                <a:solidFill>
                  <a:srgbClr val="003300"/>
                </a:solidFill>
                <a:latin typeface="+mj-lt"/>
              </a:rPr>
              <a:t>2012: 71%</a:t>
            </a:r>
          </a:p>
          <a:p>
            <a:r>
              <a:rPr lang="es-ES" sz="1300" dirty="0" smtClean="0">
                <a:solidFill>
                  <a:srgbClr val="003300"/>
                </a:solidFill>
                <a:latin typeface="+mj-lt"/>
              </a:rPr>
              <a:t>2011: 100%</a:t>
            </a:r>
            <a:endParaRPr lang="es-ES" sz="1300" dirty="0">
              <a:solidFill>
                <a:srgbClr val="003300"/>
              </a:solidFill>
              <a:latin typeface="+mj-lt"/>
            </a:endParaRPr>
          </a:p>
        </p:txBody>
      </p:sp>
      <p:sp>
        <p:nvSpPr>
          <p:cNvPr id="32" name="10 CuadroTexto"/>
          <p:cNvSpPr txBox="1">
            <a:spLocks noChangeArrowheads="1"/>
          </p:cNvSpPr>
          <p:nvPr/>
        </p:nvSpPr>
        <p:spPr bwMode="auto">
          <a:xfrm>
            <a:off x="1167492" y="2278806"/>
            <a:ext cx="757221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r" eaLnBrk="1" hangingPunct="1"/>
            <a:r>
              <a:rPr lang="es-ES" sz="1200" b="1" i="1" dirty="0" smtClean="0">
                <a:solidFill>
                  <a:srgbClr val="CC3300"/>
                </a:solidFill>
                <a:latin typeface="+mj-lt"/>
              </a:rPr>
              <a:t>¿Se quejó efectivamente</a:t>
            </a:r>
            <a:r>
              <a:rPr lang="es-ES" sz="1200" b="1" i="1" dirty="0">
                <a:solidFill>
                  <a:srgbClr val="CC3300"/>
                </a:solidFill>
                <a:latin typeface="+mj-lt"/>
              </a:rPr>
              <a:t>? [RU-GUI]</a:t>
            </a:r>
          </a:p>
        </p:txBody>
      </p:sp>
      <p:sp>
        <p:nvSpPr>
          <p:cNvPr id="34" name="10 CuadroTexto"/>
          <p:cNvSpPr txBox="1">
            <a:spLocks noChangeArrowheads="1"/>
          </p:cNvSpPr>
          <p:nvPr/>
        </p:nvSpPr>
        <p:spPr bwMode="auto">
          <a:xfrm>
            <a:off x="1167492" y="3944614"/>
            <a:ext cx="757221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r" eaLnBrk="1" hangingPunct="1"/>
            <a:r>
              <a:rPr lang="es-ES" sz="1200" b="1" i="1" dirty="0" smtClean="0">
                <a:solidFill>
                  <a:srgbClr val="CC3300"/>
                </a:solidFill>
                <a:latin typeface="+mj-lt"/>
              </a:rPr>
              <a:t>¿Su queja fue resuelta</a:t>
            </a:r>
            <a:r>
              <a:rPr lang="es-ES" sz="1200" b="1" i="1" dirty="0">
                <a:solidFill>
                  <a:srgbClr val="CC3300"/>
                </a:solidFill>
                <a:latin typeface="+mj-lt"/>
              </a:rPr>
              <a:t>? [RU-GUI]</a:t>
            </a:r>
          </a:p>
        </p:txBody>
      </p:sp>
      <p:sp>
        <p:nvSpPr>
          <p:cNvPr id="20" name="19 Rectángulo redondeado"/>
          <p:cNvSpPr/>
          <p:nvPr/>
        </p:nvSpPr>
        <p:spPr>
          <a:xfrm>
            <a:off x="59806" y="6463494"/>
            <a:ext cx="2162204" cy="304279"/>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smtClean="0">
                <a:solidFill>
                  <a:srgbClr val="000000"/>
                </a:solidFill>
                <a:latin typeface="+mj-lt"/>
              </a:rPr>
              <a:t>Base: Total de quienes respondieron la pregunta (231)</a:t>
            </a:r>
            <a:endParaRPr lang="es-ES" sz="1000" dirty="0">
              <a:solidFill>
                <a:srgbClr val="000000"/>
              </a:solidFill>
              <a:latin typeface="+mj-lt"/>
            </a:endParaRPr>
          </a:p>
        </p:txBody>
      </p:sp>
    </p:spTree>
    <p:extLst>
      <p:ext uri="{BB962C8B-B14F-4D97-AF65-F5344CB8AC3E}">
        <p14:creationId xmlns:p14="http://schemas.microsoft.com/office/powerpoint/2010/main" val="127819436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animBg="1"/>
      <p:bldP spid="16" grpId="0" animBg="1"/>
      <p:bldP spid="17" grpId="0" animBg="1"/>
      <p:bldP spid="5" grpId="0" animBg="1"/>
      <p:bldP spid="6" grpId="0"/>
      <p:bldP spid="26" grpId="0" animBg="1"/>
      <p:bldP spid="27" grpId="0" animBg="1"/>
      <p:bldP spid="28" grpId="0"/>
      <p:bldP spid="7" grpId="0"/>
      <p:bldP spid="29" grpId="0"/>
      <p:bldP spid="30" grpId="0"/>
      <p:bldP spid="31" grpId="0"/>
      <p:bldP spid="32" grpId="0"/>
      <p:bldP spid="34" grpId="0"/>
      <p:bldP spid="2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4"/>
          <p:cNvSpPr>
            <a:spLocks noChangeArrowheads="1"/>
          </p:cNvSpPr>
          <p:nvPr/>
        </p:nvSpPr>
        <p:spPr bwMode="auto">
          <a:xfrm>
            <a:off x="1085850" y="4106863"/>
            <a:ext cx="6942534"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s-ES_tradnl" sz="2800" dirty="0" smtClean="0">
                <a:solidFill>
                  <a:srgbClr val="993300"/>
                </a:solidFill>
              </a:rPr>
              <a:t>III</a:t>
            </a:r>
            <a:r>
              <a:rPr lang="es-ES" sz="2800" dirty="0" smtClean="0">
                <a:solidFill>
                  <a:srgbClr val="993300"/>
                </a:solidFill>
              </a:rPr>
              <a:t>.3</a:t>
            </a:r>
            <a:r>
              <a:rPr lang="es-ES" sz="2800" dirty="0" smtClean="0">
                <a:solidFill>
                  <a:srgbClr val="000000"/>
                </a:solidFill>
              </a:rPr>
              <a:t> Conocimiento y satisfacción con productos y servicios</a:t>
            </a:r>
            <a:endParaRPr lang="es-ES" sz="2800" dirty="0">
              <a:solidFill>
                <a:srgbClr val="000000"/>
              </a:solidFill>
            </a:endParaRPr>
          </a:p>
        </p:txBody>
      </p:sp>
    </p:spTree>
    <p:extLst>
      <p:ext uri="{BB962C8B-B14F-4D97-AF65-F5344CB8AC3E}">
        <p14:creationId xmlns:p14="http://schemas.microsoft.com/office/powerpoint/2010/main" val="1937972938"/>
      </p:ext>
    </p:extLst>
  </p:cSld>
  <p:clrMapOvr>
    <a:masterClrMapping/>
  </p:clrMapOvr>
  <p:transition xmlns:p14="http://schemas.microsoft.com/office/powerpoint/2010/main" spd="med">
    <p:cover dir="r"/>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bwMode="auto">
          <a:xfrm>
            <a:off x="899592" y="1474904"/>
            <a:ext cx="7794280" cy="4464496"/>
          </a:xfrm>
          <a:prstGeom prst="rect">
            <a:avLst/>
          </a:prstGeom>
          <a:solidFill>
            <a:schemeClr val="bg1">
              <a:lumMod val="95000"/>
            </a:schemeClr>
          </a:solidFill>
          <a:ln w="28575"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just">
              <a:lnSpc>
                <a:spcPct val="150000"/>
              </a:lnSpc>
            </a:pPr>
            <a:endParaRPr lang="es-ES" i="1" dirty="0" smtClean="0">
              <a:solidFill>
                <a:srgbClr val="008000"/>
              </a:solidFill>
              <a:latin typeface="+mj-lt"/>
            </a:endParaRPr>
          </a:p>
          <a:p>
            <a:pPr marL="285750" indent="-285750" algn="just">
              <a:lnSpc>
                <a:spcPct val="150000"/>
              </a:lnSpc>
              <a:spcBef>
                <a:spcPts val="300"/>
              </a:spcBef>
              <a:spcAft>
                <a:spcPts val="300"/>
              </a:spcAft>
              <a:buFont typeface="Arial" pitchFamily="34" charset="0"/>
              <a:buChar char="•"/>
            </a:pPr>
            <a:r>
              <a:rPr lang="es-ES" i="1" dirty="0" smtClean="0">
                <a:solidFill>
                  <a:srgbClr val="008000"/>
                </a:solidFill>
                <a:latin typeface="+mj-lt"/>
              </a:rPr>
              <a:t>En </a:t>
            </a:r>
            <a:r>
              <a:rPr lang="es-ES" i="1" dirty="0">
                <a:solidFill>
                  <a:srgbClr val="008000"/>
                </a:solidFill>
                <a:latin typeface="+mj-lt"/>
              </a:rPr>
              <a:t>cuanto al </a:t>
            </a:r>
            <a:r>
              <a:rPr lang="es-ES" b="1" i="1" u="sng" dirty="0">
                <a:solidFill>
                  <a:srgbClr val="008000"/>
                </a:solidFill>
                <a:latin typeface="+mj-lt"/>
              </a:rPr>
              <a:t>conocimiento</a:t>
            </a:r>
            <a:r>
              <a:rPr lang="es-ES" i="1" dirty="0">
                <a:solidFill>
                  <a:srgbClr val="008000"/>
                </a:solidFill>
                <a:latin typeface="+mj-lt"/>
              </a:rPr>
              <a:t> de las diferentes </a:t>
            </a:r>
            <a:r>
              <a:rPr lang="es-ES" i="1" dirty="0" smtClean="0">
                <a:solidFill>
                  <a:srgbClr val="008000"/>
                </a:solidFill>
                <a:latin typeface="+mj-lt"/>
              </a:rPr>
              <a:t>propuestas, </a:t>
            </a:r>
            <a:r>
              <a:rPr lang="es-ES" i="1" dirty="0">
                <a:solidFill>
                  <a:srgbClr val="008000"/>
                </a:solidFill>
                <a:latin typeface="+mj-lt"/>
              </a:rPr>
              <a:t>encontramos </a:t>
            </a:r>
            <a:r>
              <a:rPr lang="es-ES" i="1" dirty="0" smtClean="0">
                <a:solidFill>
                  <a:srgbClr val="008000"/>
                </a:solidFill>
                <a:latin typeface="+mj-lt"/>
              </a:rPr>
              <a:t>sólo 5 de </a:t>
            </a:r>
            <a:r>
              <a:rPr lang="es-ES" i="1" dirty="0">
                <a:solidFill>
                  <a:srgbClr val="008000"/>
                </a:solidFill>
                <a:latin typeface="+mj-lt"/>
              </a:rPr>
              <a:t>un total de 19, </a:t>
            </a:r>
            <a:r>
              <a:rPr lang="es-ES" i="1" dirty="0" smtClean="0">
                <a:solidFill>
                  <a:srgbClr val="008000"/>
                </a:solidFill>
                <a:latin typeface="+mj-lt"/>
              </a:rPr>
              <a:t>con un nivel igual o mayor al 50%, más allá de la posible segmentación de productos respecto al tamaño o tipo de cliente, hay un porcentaje importante de los mismos que desconoce la existencia y potencialidad de otras herramientas</a:t>
            </a:r>
          </a:p>
          <a:p>
            <a:pPr marL="742950" lvl="1" indent="-285750" algn="just">
              <a:lnSpc>
                <a:spcPct val="150000"/>
              </a:lnSpc>
              <a:spcBef>
                <a:spcPts val="300"/>
              </a:spcBef>
              <a:spcAft>
                <a:spcPts val="300"/>
              </a:spcAft>
              <a:buFont typeface="Arial" pitchFamily="34" charset="0"/>
              <a:buChar char="•"/>
            </a:pPr>
            <a:r>
              <a:rPr lang="es-ES" i="1" dirty="0" smtClean="0">
                <a:solidFill>
                  <a:srgbClr val="008000"/>
                </a:solidFill>
                <a:latin typeface="+mj-lt"/>
              </a:rPr>
              <a:t>Dentro de las propuestas con mayor conocimiento, La Asamblea Anual presenta los menores niveles de satisfacción </a:t>
            </a:r>
          </a:p>
          <a:p>
            <a:pPr marL="742950" lvl="1" indent="-285750" algn="just">
              <a:lnSpc>
                <a:spcPct val="150000"/>
              </a:lnSpc>
              <a:spcBef>
                <a:spcPts val="300"/>
              </a:spcBef>
              <a:spcAft>
                <a:spcPts val="300"/>
              </a:spcAft>
              <a:buFont typeface="Arial" pitchFamily="34" charset="0"/>
              <a:buChar char="•"/>
            </a:pPr>
            <a:r>
              <a:rPr lang="es-ES" i="1" dirty="0">
                <a:solidFill>
                  <a:srgbClr val="008000"/>
                </a:solidFill>
                <a:latin typeface="+mj-lt"/>
              </a:rPr>
              <a:t>Las empresas grandes superan significativamente los niveles de conocimiento respecto a los otros </a:t>
            </a:r>
            <a:r>
              <a:rPr lang="es-ES" i="1" dirty="0" smtClean="0">
                <a:solidFill>
                  <a:srgbClr val="008000"/>
                </a:solidFill>
                <a:latin typeface="+mj-lt"/>
              </a:rPr>
              <a:t>segmentos</a:t>
            </a:r>
          </a:p>
          <a:p>
            <a:pPr marL="285750" indent="-285750" algn="just">
              <a:lnSpc>
                <a:spcPct val="150000"/>
              </a:lnSpc>
              <a:spcBef>
                <a:spcPts val="300"/>
              </a:spcBef>
              <a:spcAft>
                <a:spcPts val="300"/>
              </a:spcAft>
              <a:buFont typeface="Arial" pitchFamily="34" charset="0"/>
              <a:buChar char="•"/>
            </a:pPr>
            <a:r>
              <a:rPr lang="es-ES" i="1" dirty="0" smtClean="0">
                <a:solidFill>
                  <a:srgbClr val="008000"/>
                </a:solidFill>
                <a:latin typeface="+mj-lt"/>
              </a:rPr>
              <a:t>Los Productos y Servicios más conocidos por LACNIC son</a:t>
            </a:r>
          </a:p>
          <a:p>
            <a:pPr marL="742950" lvl="1" indent="-285750" algn="just">
              <a:lnSpc>
                <a:spcPct val="150000"/>
              </a:lnSpc>
              <a:spcBef>
                <a:spcPts val="300"/>
              </a:spcBef>
              <a:spcAft>
                <a:spcPts val="300"/>
              </a:spcAft>
              <a:buFont typeface="Arial" pitchFamily="34" charset="0"/>
              <a:buChar char="•"/>
            </a:pPr>
            <a:r>
              <a:rPr lang="es-ES" i="1" dirty="0" smtClean="0">
                <a:solidFill>
                  <a:srgbClr val="008000"/>
                </a:solidFill>
                <a:latin typeface="+mj-lt"/>
              </a:rPr>
              <a:t>Asignación </a:t>
            </a:r>
            <a:r>
              <a:rPr lang="es-ES" i="1" dirty="0">
                <a:solidFill>
                  <a:srgbClr val="008000"/>
                </a:solidFill>
                <a:latin typeface="+mj-lt"/>
              </a:rPr>
              <a:t>de </a:t>
            </a:r>
            <a:r>
              <a:rPr lang="es-ES" i="1" dirty="0" smtClean="0">
                <a:solidFill>
                  <a:srgbClr val="008000"/>
                </a:solidFill>
                <a:latin typeface="+mj-lt"/>
              </a:rPr>
              <a:t>Recursos IPv4</a:t>
            </a:r>
            <a:r>
              <a:rPr lang="es-ES" i="1" dirty="0">
                <a:solidFill>
                  <a:srgbClr val="008000"/>
                </a:solidFill>
                <a:latin typeface="+mj-lt"/>
              </a:rPr>
              <a:t>, </a:t>
            </a:r>
            <a:r>
              <a:rPr lang="es-ES" i="1" dirty="0" smtClean="0">
                <a:solidFill>
                  <a:srgbClr val="008000"/>
                </a:solidFill>
                <a:latin typeface="+mj-lt"/>
              </a:rPr>
              <a:t>IPv6 </a:t>
            </a:r>
            <a:r>
              <a:rPr lang="es-ES" i="1" dirty="0">
                <a:solidFill>
                  <a:srgbClr val="008000"/>
                </a:solidFill>
                <a:latin typeface="+mj-lt"/>
              </a:rPr>
              <a:t>y ASN; </a:t>
            </a:r>
            <a:r>
              <a:rPr lang="es-ES" i="1" dirty="0" smtClean="0">
                <a:solidFill>
                  <a:srgbClr val="008000"/>
                </a:solidFill>
                <a:latin typeface="+mj-lt"/>
              </a:rPr>
              <a:t>Asamblea Anual</a:t>
            </a:r>
            <a:r>
              <a:rPr lang="es-ES" i="1" dirty="0">
                <a:solidFill>
                  <a:srgbClr val="008000"/>
                </a:solidFill>
                <a:latin typeface="+mj-lt"/>
              </a:rPr>
              <a:t>; </a:t>
            </a:r>
            <a:r>
              <a:rPr lang="es-ES" i="1" dirty="0" smtClean="0">
                <a:solidFill>
                  <a:srgbClr val="008000"/>
                </a:solidFill>
                <a:latin typeface="+mj-lt"/>
              </a:rPr>
              <a:t>Directorio </a:t>
            </a:r>
            <a:r>
              <a:rPr lang="es-ES" i="1" dirty="0">
                <a:solidFill>
                  <a:srgbClr val="008000"/>
                </a:solidFill>
                <a:latin typeface="+mj-lt"/>
              </a:rPr>
              <a:t>de WHOIS; DNS </a:t>
            </a:r>
            <a:r>
              <a:rPr lang="es-ES" i="1" dirty="0" smtClean="0">
                <a:solidFill>
                  <a:srgbClr val="008000"/>
                </a:solidFill>
                <a:latin typeface="+mj-lt"/>
              </a:rPr>
              <a:t>Reversos; </a:t>
            </a:r>
            <a:r>
              <a:rPr lang="es-ES" i="1" dirty="0">
                <a:solidFill>
                  <a:srgbClr val="008000"/>
                </a:solidFill>
                <a:latin typeface="+mj-lt"/>
              </a:rPr>
              <a:t>T</a:t>
            </a:r>
            <a:r>
              <a:rPr lang="es-ES" i="1" dirty="0" smtClean="0">
                <a:solidFill>
                  <a:srgbClr val="008000"/>
                </a:solidFill>
                <a:latin typeface="+mj-lt"/>
              </a:rPr>
              <a:t>alleres </a:t>
            </a:r>
            <a:r>
              <a:rPr lang="es-ES" i="1" dirty="0">
                <a:solidFill>
                  <a:srgbClr val="008000"/>
                </a:solidFill>
                <a:latin typeface="+mj-lt"/>
              </a:rPr>
              <a:t>presenciales de </a:t>
            </a:r>
            <a:r>
              <a:rPr lang="es-ES" i="1" dirty="0" smtClean="0">
                <a:solidFill>
                  <a:srgbClr val="008000"/>
                </a:solidFill>
                <a:latin typeface="+mj-lt"/>
              </a:rPr>
              <a:t>IPv6 y Foro Público de Políticas</a:t>
            </a:r>
            <a:endParaRPr lang="es-ES" i="1" dirty="0">
              <a:solidFill>
                <a:srgbClr val="008000"/>
              </a:solidFill>
              <a:latin typeface="+mj-lt"/>
            </a:endParaRPr>
          </a:p>
          <a:p>
            <a:pPr marL="742950" lvl="1" indent="-285750" algn="just">
              <a:lnSpc>
                <a:spcPct val="150000"/>
              </a:lnSpc>
              <a:spcBef>
                <a:spcPts val="300"/>
              </a:spcBef>
              <a:spcAft>
                <a:spcPts val="300"/>
              </a:spcAft>
              <a:buFont typeface="Arial" pitchFamily="34" charset="0"/>
              <a:buChar char="•"/>
            </a:pPr>
            <a:endParaRPr lang="es-ES" i="1" dirty="0" smtClean="0">
              <a:solidFill>
                <a:srgbClr val="008000"/>
              </a:solidFill>
              <a:latin typeface="+mj-lt"/>
            </a:endParaRPr>
          </a:p>
        </p:txBody>
      </p:sp>
      <p:sp>
        <p:nvSpPr>
          <p:cNvPr id="8" name="4 Marcador de número de diapositiva"/>
          <p:cNvSpPr>
            <a:spLocks noGrp="1"/>
          </p:cNvSpPr>
          <p:nvPr>
            <p:ph type="sldNum" sz="quarter" idx="10"/>
          </p:nvPr>
        </p:nvSpPr>
        <p:spPr/>
        <p:txBody>
          <a:bodyPr/>
          <a:lstStyle/>
          <a:p>
            <a:fld id="{FC3BDB0F-42BE-4A64-8602-00097082B28E}" type="slidenum">
              <a:rPr lang="es-ES">
                <a:solidFill>
                  <a:srgbClr val="003300"/>
                </a:solidFill>
                <a:latin typeface="+mj-lt"/>
              </a:rPr>
              <a:pPr/>
              <a:t>22</a:t>
            </a:fld>
            <a:endParaRPr lang="es-ES" dirty="0">
              <a:solidFill>
                <a:srgbClr val="003300"/>
              </a:solidFill>
              <a:latin typeface="+mj-lt"/>
            </a:endParaRPr>
          </a:p>
        </p:txBody>
      </p:sp>
      <p:sp>
        <p:nvSpPr>
          <p:cNvPr id="1382402" name="Rectangle 2"/>
          <p:cNvSpPr>
            <a:spLocks noGrp="1" noChangeArrowheads="1"/>
          </p:cNvSpPr>
          <p:nvPr>
            <p:ph type="title" idx="4294967295"/>
          </p:nvPr>
        </p:nvSpPr>
        <p:spPr>
          <a:xfrm>
            <a:off x="467544" y="79375"/>
            <a:ext cx="8372475" cy="431800"/>
          </a:xfrm>
        </p:spPr>
        <p:txBody>
          <a:bodyPr/>
          <a:lstStyle/>
          <a:p>
            <a:r>
              <a:rPr lang="es-ES" dirty="0" smtClean="0"/>
              <a:t>RESUMEN</a:t>
            </a:r>
            <a:endParaRPr lang="es-ES" dirty="0"/>
          </a:p>
        </p:txBody>
      </p:sp>
      <p:sp>
        <p:nvSpPr>
          <p:cNvPr id="9" name="AutoShape 3"/>
          <p:cNvSpPr>
            <a:spLocks noChangeArrowheads="1"/>
          </p:cNvSpPr>
          <p:nvPr/>
        </p:nvSpPr>
        <p:spPr bwMode="auto">
          <a:xfrm>
            <a:off x="841232" y="1071641"/>
            <a:ext cx="7866288" cy="731761"/>
          </a:xfrm>
          <a:prstGeom prst="roundRect">
            <a:avLst>
              <a:gd name="adj" fmla="val 16667"/>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square" anchor="ctr" anchorCtr="0">
            <a:spAutoFit/>
          </a:bodyPr>
          <a:lstStyle/>
          <a:p>
            <a:pPr algn="ctr">
              <a:lnSpc>
                <a:spcPct val="140000"/>
              </a:lnSpc>
              <a:buClr>
                <a:srgbClr val="800000"/>
              </a:buClr>
            </a:pPr>
            <a:r>
              <a:rPr lang="es-ES" b="1" i="1" dirty="0" smtClean="0">
                <a:solidFill>
                  <a:srgbClr val="FFFFFF"/>
                </a:solidFill>
                <a:latin typeface="+mj-lt"/>
              </a:rPr>
              <a:t>LOS PRODUCTOS Y SERVICIOS DE MAYOR UTILIZACIÓN POR PARTE DE LOS SOCIOS DE LACNIC PRESENTAN ALTOS NIVELES DE SATISFACCIÓN  </a:t>
            </a:r>
          </a:p>
        </p:txBody>
      </p:sp>
      <p:sp>
        <p:nvSpPr>
          <p:cNvPr id="10" name="9 Operación manual"/>
          <p:cNvSpPr/>
          <p:nvPr/>
        </p:nvSpPr>
        <p:spPr>
          <a:xfrm>
            <a:off x="827584" y="2236248"/>
            <a:ext cx="258511" cy="365819"/>
          </a:xfrm>
          <a:prstGeom prst="flowChartManualOperation">
            <a:avLst/>
          </a:prstGeom>
          <a:solidFill>
            <a:srgbClr val="EBE6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1" name="10 Elipse"/>
          <p:cNvSpPr/>
          <p:nvPr/>
        </p:nvSpPr>
        <p:spPr>
          <a:xfrm>
            <a:off x="850822" y="2680470"/>
            <a:ext cx="236421" cy="162586"/>
          </a:xfrm>
          <a:prstGeom prst="ellipse">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Tree>
    <p:extLst>
      <p:ext uri="{BB962C8B-B14F-4D97-AF65-F5344CB8AC3E}">
        <p14:creationId xmlns:p14="http://schemas.microsoft.com/office/powerpoint/2010/main" val="207911893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0" grpId="0" animBg="1"/>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32 Rectángulo"/>
          <p:cNvSpPr/>
          <p:nvPr/>
        </p:nvSpPr>
        <p:spPr>
          <a:xfrm>
            <a:off x="533154" y="656404"/>
            <a:ext cx="8316254" cy="5554386"/>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 name="1 Título"/>
          <p:cNvSpPr>
            <a:spLocks noGrp="1"/>
          </p:cNvSpPr>
          <p:nvPr>
            <p:ph type="title"/>
          </p:nvPr>
        </p:nvSpPr>
        <p:spPr/>
        <p:txBody>
          <a:bodyPr/>
          <a:lstStyle/>
          <a:p>
            <a:r>
              <a:rPr lang="es-UY" dirty="0"/>
              <a:t>CONOCIMIENTO </a:t>
            </a:r>
            <a:r>
              <a:rPr lang="es-UY" dirty="0" smtClean="0"/>
              <a:t>DE PRODUCTOS </a:t>
            </a:r>
            <a:r>
              <a:rPr lang="es-UY" dirty="0"/>
              <a:t>Y SERVICIOS</a:t>
            </a:r>
            <a:endParaRPr lang="es-ES" dirty="0"/>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23</a:t>
            </a:fld>
            <a:endParaRPr lang="es-ES" dirty="0">
              <a:latin typeface="+mj-lt"/>
            </a:endParaRPr>
          </a:p>
        </p:txBody>
      </p:sp>
      <p:sp>
        <p:nvSpPr>
          <p:cNvPr id="25" name="2 CuadroTexto"/>
          <p:cNvSpPr txBox="1">
            <a:spLocks noChangeArrowheads="1"/>
          </p:cNvSpPr>
          <p:nvPr/>
        </p:nvSpPr>
        <p:spPr bwMode="auto">
          <a:xfrm>
            <a:off x="609644" y="806748"/>
            <a:ext cx="78488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A continuación le voy a leer una lista de servicios y productos que desarrolla LACNIC. Por favor, dígame de cuál de ellos ha oído hablar. [</a:t>
            </a:r>
            <a:r>
              <a:rPr lang="es-UY" sz="1200" b="1" i="1" dirty="0" smtClean="0">
                <a:solidFill>
                  <a:srgbClr val="C00000"/>
                </a:solidFill>
                <a:latin typeface="+mj-lt"/>
              </a:rPr>
              <a:t>RM-GUI</a:t>
            </a:r>
            <a:r>
              <a:rPr lang="es-UY" sz="1200" b="1" i="1" dirty="0">
                <a:solidFill>
                  <a:srgbClr val="C00000"/>
                </a:solidFill>
                <a:latin typeface="+mj-lt"/>
              </a:rPr>
              <a:t>]</a:t>
            </a:r>
            <a:r>
              <a:rPr lang="es-ES" sz="1200" b="1" i="1" dirty="0">
                <a:solidFill>
                  <a:srgbClr val="C00000"/>
                </a:solidFill>
                <a:latin typeface="+mj-lt"/>
              </a:rPr>
              <a:t> </a:t>
            </a:r>
          </a:p>
        </p:txBody>
      </p:sp>
      <p:sp>
        <p:nvSpPr>
          <p:cNvPr id="9" name="8 Rectángulo redondeado"/>
          <p:cNvSpPr/>
          <p:nvPr/>
        </p:nvSpPr>
        <p:spPr bwMode="auto">
          <a:xfrm>
            <a:off x="107504" y="6456360"/>
            <a:ext cx="2088164" cy="300116"/>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defRPr/>
            </a:pPr>
            <a:r>
              <a:rPr lang="es-ES" sz="1000" dirty="0" smtClean="0">
                <a:solidFill>
                  <a:srgbClr val="000000"/>
                </a:solidFill>
                <a:latin typeface="+mj-lt"/>
              </a:rPr>
              <a:t>Base: Total de quienes respondieron la </a:t>
            </a:r>
            <a:r>
              <a:rPr lang="es-ES" sz="1000" dirty="0">
                <a:solidFill>
                  <a:srgbClr val="000000"/>
                </a:solidFill>
                <a:latin typeface="+mj-lt"/>
              </a:rPr>
              <a:t>pregunta (237)</a:t>
            </a:r>
          </a:p>
        </p:txBody>
      </p:sp>
      <p:graphicFrame>
        <p:nvGraphicFramePr>
          <p:cNvPr id="10" name="6 Gráfico"/>
          <p:cNvGraphicFramePr>
            <a:graphicFrameLocks/>
          </p:cNvGraphicFramePr>
          <p:nvPr>
            <p:extLst>
              <p:ext uri="{D42A27DB-BD31-4B8C-83A1-F6EECF244321}">
                <p14:modId xmlns:p14="http://schemas.microsoft.com/office/powerpoint/2010/main" val="833880048"/>
              </p:ext>
            </p:extLst>
          </p:nvPr>
        </p:nvGraphicFramePr>
        <p:xfrm>
          <a:off x="609644" y="1268413"/>
          <a:ext cx="8066812" cy="4824883"/>
        </p:xfrm>
        <a:graphic>
          <a:graphicData uri="http://schemas.openxmlformats.org/drawingml/2006/chart">
            <c:chart xmlns:c="http://schemas.openxmlformats.org/drawingml/2006/chart" xmlns:r="http://schemas.openxmlformats.org/officeDocument/2006/relationships" r:id="rId3"/>
          </a:graphicData>
        </a:graphic>
      </p:graphicFrame>
      <p:sp>
        <p:nvSpPr>
          <p:cNvPr id="3" name="2 Rectángulo redondeado"/>
          <p:cNvSpPr/>
          <p:nvPr/>
        </p:nvSpPr>
        <p:spPr>
          <a:xfrm>
            <a:off x="899592" y="1268413"/>
            <a:ext cx="7416824" cy="1368499"/>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latin typeface="+mj-lt"/>
            </a:endParaRPr>
          </a:p>
        </p:txBody>
      </p:sp>
    </p:spTree>
    <p:extLst>
      <p:ext uri="{BB962C8B-B14F-4D97-AF65-F5344CB8AC3E}">
        <p14:creationId xmlns:p14="http://schemas.microsoft.com/office/powerpoint/2010/main" val="10242094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32 Rectángulo"/>
          <p:cNvSpPr/>
          <p:nvPr/>
        </p:nvSpPr>
        <p:spPr>
          <a:xfrm>
            <a:off x="395536" y="629510"/>
            <a:ext cx="8453872" cy="5554386"/>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endParaRPr>
          </a:p>
        </p:txBody>
      </p:sp>
      <p:sp>
        <p:nvSpPr>
          <p:cNvPr id="7" name="6 Rectángulo redondeado"/>
          <p:cNvSpPr/>
          <p:nvPr/>
        </p:nvSpPr>
        <p:spPr>
          <a:xfrm>
            <a:off x="7623230" y="676016"/>
            <a:ext cx="1008112" cy="461665"/>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s-ES" sz="1800" dirty="0">
              <a:solidFill>
                <a:srgbClr val="FFFFFF"/>
              </a:solidFill>
            </a:endParaRPr>
          </a:p>
        </p:txBody>
      </p:sp>
      <p:sp>
        <p:nvSpPr>
          <p:cNvPr id="2" name="1 Título"/>
          <p:cNvSpPr>
            <a:spLocks noGrp="1"/>
          </p:cNvSpPr>
          <p:nvPr>
            <p:ph type="title"/>
          </p:nvPr>
        </p:nvSpPr>
        <p:spPr/>
        <p:txBody>
          <a:bodyPr/>
          <a:lstStyle/>
          <a:p>
            <a:r>
              <a:rPr lang="es-UY" dirty="0" smtClean="0">
                <a:latin typeface="+mn-lt"/>
              </a:rPr>
              <a:t>COMPARATIVO: CONOCIMIENTO, USO </a:t>
            </a:r>
            <a:r>
              <a:rPr lang="es-UY" dirty="0">
                <a:latin typeface="+mn-lt"/>
              </a:rPr>
              <a:t>Y SATISFACCIÓN CON PRODUCTOS Y SERVICIOS</a:t>
            </a:r>
            <a:endParaRPr lang="es-ES" dirty="0">
              <a:latin typeface="+mn-lt"/>
            </a:endParaRPr>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n-lt"/>
              </a:rPr>
              <a:pPr>
                <a:defRPr/>
              </a:pPr>
              <a:t>24</a:t>
            </a:fld>
            <a:endParaRPr lang="es-ES" dirty="0">
              <a:latin typeface="+mn-lt"/>
            </a:endParaRPr>
          </a:p>
        </p:txBody>
      </p:sp>
      <p:sp>
        <p:nvSpPr>
          <p:cNvPr id="4" name="3 CuadroTexto"/>
          <p:cNvSpPr txBox="1"/>
          <p:nvPr/>
        </p:nvSpPr>
        <p:spPr>
          <a:xfrm>
            <a:off x="7538130" y="692696"/>
            <a:ext cx="1178313" cy="461665"/>
          </a:xfrm>
          <a:prstGeom prst="rect">
            <a:avLst/>
          </a:prstGeom>
          <a:noFill/>
        </p:spPr>
        <p:txBody>
          <a:bodyPr wrap="square" rtlCol="0">
            <a:spAutoFit/>
          </a:bodyPr>
          <a:lstStyle/>
          <a:p>
            <a:pPr algn="ctr" fontAlgn="auto">
              <a:spcBef>
                <a:spcPts val="0"/>
              </a:spcBef>
              <a:spcAft>
                <a:spcPts val="0"/>
              </a:spcAft>
            </a:pPr>
            <a:r>
              <a:rPr lang="es-ES" sz="1200" dirty="0" smtClean="0">
                <a:solidFill>
                  <a:srgbClr val="FFFFFF"/>
                </a:solidFill>
                <a:latin typeface="+mn-lt"/>
              </a:rPr>
              <a:t>TTB SATISFACCIÓN</a:t>
            </a:r>
            <a:endParaRPr lang="es-ES" sz="1200" dirty="0">
              <a:solidFill>
                <a:srgbClr val="FFFFFF"/>
              </a:solidFill>
              <a:latin typeface="+mn-lt"/>
            </a:endParaRPr>
          </a:p>
        </p:txBody>
      </p:sp>
      <p:sp>
        <p:nvSpPr>
          <p:cNvPr id="6" name="5 Rectángulo redondeado"/>
          <p:cNvSpPr/>
          <p:nvPr/>
        </p:nvSpPr>
        <p:spPr>
          <a:xfrm>
            <a:off x="7905357" y="1216490"/>
            <a:ext cx="504056" cy="196385"/>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s-ES" sz="1200" dirty="0" smtClean="0">
                <a:solidFill>
                  <a:srgbClr val="FFFFFF"/>
                </a:solidFill>
              </a:rPr>
              <a:t>90%</a:t>
            </a:r>
            <a:endParaRPr lang="es-ES" sz="1200" dirty="0">
              <a:solidFill>
                <a:srgbClr val="FFFFFF"/>
              </a:solidFill>
            </a:endParaRPr>
          </a:p>
        </p:txBody>
      </p:sp>
      <p:sp>
        <p:nvSpPr>
          <p:cNvPr id="13" name="12 Rectángulo redondeado"/>
          <p:cNvSpPr/>
          <p:nvPr/>
        </p:nvSpPr>
        <p:spPr>
          <a:xfrm>
            <a:off x="7905409" y="1469382"/>
            <a:ext cx="502920" cy="198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s-ES" sz="1200" dirty="0" smtClean="0">
                <a:solidFill>
                  <a:srgbClr val="FFFFFF"/>
                </a:solidFill>
              </a:rPr>
              <a:t>84%</a:t>
            </a:r>
            <a:endParaRPr lang="es-ES" sz="1200" dirty="0">
              <a:solidFill>
                <a:srgbClr val="FFFFFF"/>
              </a:solidFill>
            </a:endParaRPr>
          </a:p>
        </p:txBody>
      </p:sp>
      <p:sp>
        <p:nvSpPr>
          <p:cNvPr id="32" name="31 Rectángulo redondeado"/>
          <p:cNvSpPr/>
          <p:nvPr/>
        </p:nvSpPr>
        <p:spPr>
          <a:xfrm>
            <a:off x="7905409" y="1723889"/>
            <a:ext cx="502920" cy="198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s-ES" sz="1200" dirty="0" smtClean="0">
                <a:solidFill>
                  <a:srgbClr val="FFFFFF"/>
                </a:solidFill>
              </a:rPr>
              <a:t>97%</a:t>
            </a:r>
            <a:endParaRPr lang="es-ES" sz="1200" dirty="0">
              <a:solidFill>
                <a:srgbClr val="FFFFFF"/>
              </a:solidFill>
            </a:endParaRPr>
          </a:p>
        </p:txBody>
      </p:sp>
      <p:sp>
        <p:nvSpPr>
          <p:cNvPr id="34" name="33 Rectángulo redondeado"/>
          <p:cNvSpPr/>
          <p:nvPr/>
        </p:nvSpPr>
        <p:spPr>
          <a:xfrm>
            <a:off x="7905409" y="1978396"/>
            <a:ext cx="502920" cy="198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s-ES" sz="1200" dirty="0" smtClean="0">
                <a:solidFill>
                  <a:srgbClr val="FFFFFF"/>
                </a:solidFill>
              </a:rPr>
              <a:t>94%</a:t>
            </a:r>
            <a:endParaRPr lang="es-ES" sz="1200" dirty="0">
              <a:solidFill>
                <a:srgbClr val="FFFFFF"/>
              </a:solidFill>
            </a:endParaRPr>
          </a:p>
        </p:txBody>
      </p:sp>
      <p:sp>
        <p:nvSpPr>
          <p:cNvPr id="35" name="34 Rectángulo redondeado"/>
          <p:cNvSpPr/>
          <p:nvPr/>
        </p:nvSpPr>
        <p:spPr>
          <a:xfrm>
            <a:off x="7905409" y="2232903"/>
            <a:ext cx="502920" cy="198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s-ES" sz="1200" dirty="0" smtClean="0">
                <a:solidFill>
                  <a:srgbClr val="FFFFFF"/>
                </a:solidFill>
              </a:rPr>
              <a:t>90%</a:t>
            </a:r>
            <a:endParaRPr lang="es-ES" sz="1200" dirty="0">
              <a:solidFill>
                <a:srgbClr val="FFFFFF"/>
              </a:solidFill>
            </a:endParaRPr>
          </a:p>
        </p:txBody>
      </p:sp>
      <p:sp>
        <p:nvSpPr>
          <p:cNvPr id="36" name="35 Rectángulo redondeado"/>
          <p:cNvSpPr/>
          <p:nvPr/>
        </p:nvSpPr>
        <p:spPr>
          <a:xfrm>
            <a:off x="7905409" y="2487410"/>
            <a:ext cx="502920" cy="198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s-ES" sz="1200" dirty="0" smtClean="0">
                <a:solidFill>
                  <a:srgbClr val="FFFFFF"/>
                </a:solidFill>
              </a:rPr>
              <a:t>94%</a:t>
            </a:r>
            <a:endParaRPr lang="es-ES" sz="1200" dirty="0">
              <a:solidFill>
                <a:srgbClr val="FFFFFF"/>
              </a:solidFill>
            </a:endParaRPr>
          </a:p>
        </p:txBody>
      </p:sp>
      <p:sp>
        <p:nvSpPr>
          <p:cNvPr id="37" name="36 Rectángulo redondeado"/>
          <p:cNvSpPr/>
          <p:nvPr/>
        </p:nvSpPr>
        <p:spPr>
          <a:xfrm>
            <a:off x="7905409" y="2741917"/>
            <a:ext cx="502920" cy="198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s-ES" sz="1200" dirty="0" smtClean="0">
                <a:solidFill>
                  <a:srgbClr val="FFFFFF"/>
                </a:solidFill>
              </a:rPr>
              <a:t>88%</a:t>
            </a:r>
            <a:endParaRPr lang="es-ES" sz="1200" dirty="0">
              <a:solidFill>
                <a:srgbClr val="FFFFFF"/>
              </a:solidFill>
            </a:endParaRPr>
          </a:p>
        </p:txBody>
      </p:sp>
      <p:sp>
        <p:nvSpPr>
          <p:cNvPr id="38" name="37 Rectángulo redondeado"/>
          <p:cNvSpPr/>
          <p:nvPr/>
        </p:nvSpPr>
        <p:spPr>
          <a:xfrm>
            <a:off x="7905409" y="2996424"/>
            <a:ext cx="502920" cy="198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s-ES" sz="1200" dirty="0" smtClean="0">
                <a:solidFill>
                  <a:srgbClr val="FFFFFF"/>
                </a:solidFill>
              </a:rPr>
              <a:t>94%</a:t>
            </a:r>
            <a:endParaRPr lang="es-ES" sz="1200" dirty="0">
              <a:solidFill>
                <a:srgbClr val="FFFFFF"/>
              </a:solidFill>
            </a:endParaRPr>
          </a:p>
        </p:txBody>
      </p:sp>
      <p:sp>
        <p:nvSpPr>
          <p:cNvPr id="40" name="39 Rectángulo redondeado"/>
          <p:cNvSpPr/>
          <p:nvPr/>
        </p:nvSpPr>
        <p:spPr>
          <a:xfrm>
            <a:off x="7905409" y="3505438"/>
            <a:ext cx="502920" cy="198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s-ES" sz="1200" dirty="0" smtClean="0">
                <a:solidFill>
                  <a:srgbClr val="FFFFFF"/>
                </a:solidFill>
              </a:rPr>
              <a:t>79%</a:t>
            </a:r>
            <a:endParaRPr lang="es-ES" sz="1200" dirty="0">
              <a:solidFill>
                <a:srgbClr val="FFFFFF"/>
              </a:solidFill>
            </a:endParaRPr>
          </a:p>
        </p:txBody>
      </p:sp>
      <p:sp>
        <p:nvSpPr>
          <p:cNvPr id="41" name="40 Rectángulo redondeado"/>
          <p:cNvSpPr/>
          <p:nvPr/>
        </p:nvSpPr>
        <p:spPr>
          <a:xfrm>
            <a:off x="7905409" y="4777973"/>
            <a:ext cx="502920" cy="198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s-ES" sz="1200" dirty="0" smtClean="0">
                <a:solidFill>
                  <a:srgbClr val="FFFFFF"/>
                </a:solidFill>
              </a:rPr>
              <a:t>79%</a:t>
            </a:r>
            <a:endParaRPr lang="es-ES" sz="1200" dirty="0">
              <a:solidFill>
                <a:srgbClr val="FFFFFF"/>
              </a:solidFill>
            </a:endParaRPr>
          </a:p>
        </p:txBody>
      </p:sp>
      <p:sp>
        <p:nvSpPr>
          <p:cNvPr id="42" name="41 Rectángulo redondeado"/>
          <p:cNvSpPr/>
          <p:nvPr/>
        </p:nvSpPr>
        <p:spPr>
          <a:xfrm>
            <a:off x="7905409" y="3759945"/>
            <a:ext cx="502920" cy="198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pPr algn="ctr" fontAlgn="auto">
              <a:spcBef>
                <a:spcPts val="0"/>
              </a:spcBef>
              <a:spcAft>
                <a:spcPts val="0"/>
              </a:spcAft>
            </a:pPr>
            <a:r>
              <a:rPr lang="es-ES" sz="1200" dirty="0" smtClean="0">
                <a:solidFill>
                  <a:srgbClr val="FFFFFF"/>
                </a:solidFill>
              </a:rPr>
              <a:t>100%</a:t>
            </a:r>
            <a:endParaRPr lang="es-ES" sz="1200" dirty="0">
              <a:solidFill>
                <a:srgbClr val="FFFFFF"/>
              </a:solidFill>
            </a:endParaRPr>
          </a:p>
        </p:txBody>
      </p:sp>
      <p:sp>
        <p:nvSpPr>
          <p:cNvPr id="43" name="42 Rectángulo redondeado"/>
          <p:cNvSpPr/>
          <p:nvPr/>
        </p:nvSpPr>
        <p:spPr>
          <a:xfrm>
            <a:off x="7905409" y="5796000"/>
            <a:ext cx="502920" cy="198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pPr algn="ctr" fontAlgn="auto">
              <a:spcBef>
                <a:spcPts val="0"/>
              </a:spcBef>
              <a:spcAft>
                <a:spcPts val="0"/>
              </a:spcAft>
            </a:pPr>
            <a:r>
              <a:rPr lang="es-ES" sz="1200" dirty="0" smtClean="0">
                <a:solidFill>
                  <a:srgbClr val="FFFFFF"/>
                </a:solidFill>
              </a:rPr>
              <a:t>100%</a:t>
            </a:r>
            <a:endParaRPr lang="es-ES" sz="1200" dirty="0">
              <a:solidFill>
                <a:srgbClr val="FFFFFF"/>
              </a:solidFill>
            </a:endParaRPr>
          </a:p>
        </p:txBody>
      </p:sp>
      <p:sp>
        <p:nvSpPr>
          <p:cNvPr id="44" name="43 Rectángulo redondeado"/>
          <p:cNvSpPr/>
          <p:nvPr/>
        </p:nvSpPr>
        <p:spPr>
          <a:xfrm>
            <a:off x="7905409" y="4523466"/>
            <a:ext cx="502920" cy="198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s-ES" sz="1200" dirty="0" smtClean="0">
                <a:solidFill>
                  <a:srgbClr val="FFFFFF"/>
                </a:solidFill>
              </a:rPr>
              <a:t>87%</a:t>
            </a:r>
            <a:endParaRPr lang="es-ES" sz="1200" dirty="0">
              <a:solidFill>
                <a:srgbClr val="FFFFFF"/>
              </a:solidFill>
            </a:endParaRPr>
          </a:p>
        </p:txBody>
      </p:sp>
      <p:sp>
        <p:nvSpPr>
          <p:cNvPr id="45" name="44 Rectángulo redondeado"/>
          <p:cNvSpPr/>
          <p:nvPr/>
        </p:nvSpPr>
        <p:spPr>
          <a:xfrm>
            <a:off x="7905409" y="5286987"/>
            <a:ext cx="502920" cy="198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pPr algn="ctr" fontAlgn="auto">
              <a:spcBef>
                <a:spcPts val="0"/>
              </a:spcBef>
              <a:spcAft>
                <a:spcPts val="0"/>
              </a:spcAft>
            </a:pPr>
            <a:r>
              <a:rPr lang="es-ES" sz="1200" dirty="0" smtClean="0">
                <a:solidFill>
                  <a:srgbClr val="FFFFFF"/>
                </a:solidFill>
              </a:rPr>
              <a:t>100%</a:t>
            </a:r>
            <a:endParaRPr lang="es-ES" sz="1200" dirty="0">
              <a:solidFill>
                <a:srgbClr val="FFFFFF"/>
              </a:solidFill>
            </a:endParaRPr>
          </a:p>
        </p:txBody>
      </p:sp>
      <p:sp>
        <p:nvSpPr>
          <p:cNvPr id="46" name="45 Rectángulo redondeado"/>
          <p:cNvSpPr/>
          <p:nvPr/>
        </p:nvSpPr>
        <p:spPr>
          <a:xfrm>
            <a:off x="7905409" y="4014452"/>
            <a:ext cx="502920" cy="198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s-ES" sz="1200" dirty="0" smtClean="0">
                <a:solidFill>
                  <a:srgbClr val="FFFFFF"/>
                </a:solidFill>
              </a:rPr>
              <a:t>59%</a:t>
            </a:r>
            <a:endParaRPr lang="es-ES" sz="1200" dirty="0">
              <a:solidFill>
                <a:srgbClr val="FFFFFF"/>
              </a:solidFill>
            </a:endParaRPr>
          </a:p>
        </p:txBody>
      </p:sp>
      <p:sp>
        <p:nvSpPr>
          <p:cNvPr id="47" name="46 Rectángulo redondeado"/>
          <p:cNvSpPr/>
          <p:nvPr/>
        </p:nvSpPr>
        <p:spPr>
          <a:xfrm>
            <a:off x="7905409" y="5541494"/>
            <a:ext cx="502920" cy="198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pPr algn="ctr" fontAlgn="auto">
              <a:spcBef>
                <a:spcPts val="0"/>
              </a:spcBef>
              <a:spcAft>
                <a:spcPts val="0"/>
              </a:spcAft>
            </a:pPr>
            <a:r>
              <a:rPr lang="es-ES" sz="1200" dirty="0" smtClean="0">
                <a:solidFill>
                  <a:srgbClr val="FFFFFF"/>
                </a:solidFill>
              </a:rPr>
              <a:t>100%</a:t>
            </a:r>
            <a:endParaRPr lang="es-ES" sz="1200" dirty="0">
              <a:solidFill>
                <a:srgbClr val="FFFFFF"/>
              </a:solidFill>
            </a:endParaRPr>
          </a:p>
        </p:txBody>
      </p:sp>
      <p:sp>
        <p:nvSpPr>
          <p:cNvPr id="48" name="47 Rectángulo redondeado"/>
          <p:cNvSpPr/>
          <p:nvPr/>
        </p:nvSpPr>
        <p:spPr>
          <a:xfrm>
            <a:off x="7905409" y="5032480"/>
            <a:ext cx="502920" cy="198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s-ES" sz="1200" dirty="0" smtClean="0">
                <a:solidFill>
                  <a:srgbClr val="FFFFFF"/>
                </a:solidFill>
              </a:rPr>
              <a:t>76%</a:t>
            </a:r>
            <a:endParaRPr lang="es-ES" sz="1200" dirty="0">
              <a:solidFill>
                <a:srgbClr val="FFFFFF"/>
              </a:solidFill>
            </a:endParaRPr>
          </a:p>
        </p:txBody>
      </p:sp>
      <p:sp>
        <p:nvSpPr>
          <p:cNvPr id="50" name="49 Rectángulo redondeado"/>
          <p:cNvSpPr/>
          <p:nvPr/>
        </p:nvSpPr>
        <p:spPr bwMode="auto">
          <a:xfrm>
            <a:off x="6876256" y="6092825"/>
            <a:ext cx="1973153" cy="236495"/>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lIns="36000" anchor="ctr"/>
          <a:lstStyle/>
          <a:p>
            <a:pPr algn="ctr">
              <a:defRPr/>
            </a:pPr>
            <a:r>
              <a:rPr lang="es-ES" sz="1000" dirty="0" smtClean="0">
                <a:solidFill>
                  <a:srgbClr val="000000"/>
                </a:solidFill>
                <a:latin typeface="+mn-lt"/>
              </a:rPr>
              <a:t>Base</a:t>
            </a:r>
            <a:r>
              <a:rPr lang="es-ES" sz="1000" dirty="0">
                <a:solidFill>
                  <a:srgbClr val="000000"/>
                </a:solidFill>
                <a:latin typeface="+mn-lt"/>
              </a:rPr>
              <a:t> </a:t>
            </a:r>
            <a:r>
              <a:rPr lang="es-ES" sz="1000" dirty="0" smtClean="0">
                <a:solidFill>
                  <a:srgbClr val="000000"/>
                </a:solidFill>
                <a:latin typeface="+mn-lt"/>
              </a:rPr>
              <a:t>total de los que utilizaron cada servicio </a:t>
            </a:r>
            <a:endParaRPr lang="es-ES" sz="1000" dirty="0">
              <a:solidFill>
                <a:srgbClr val="000000"/>
              </a:solidFill>
              <a:latin typeface="+mn-lt"/>
            </a:endParaRPr>
          </a:p>
        </p:txBody>
      </p:sp>
      <p:graphicFrame>
        <p:nvGraphicFramePr>
          <p:cNvPr id="30" name="11 Gráfico"/>
          <p:cNvGraphicFramePr>
            <a:graphicFrameLocks/>
          </p:cNvGraphicFramePr>
          <p:nvPr>
            <p:extLst>
              <p:ext uri="{D42A27DB-BD31-4B8C-83A1-F6EECF244321}">
                <p14:modId xmlns:p14="http://schemas.microsoft.com/office/powerpoint/2010/main" val="3293395594"/>
              </p:ext>
            </p:extLst>
          </p:nvPr>
        </p:nvGraphicFramePr>
        <p:xfrm>
          <a:off x="539551" y="1137681"/>
          <a:ext cx="7018653" cy="4955144"/>
        </p:xfrm>
        <a:graphic>
          <a:graphicData uri="http://schemas.openxmlformats.org/drawingml/2006/chart">
            <c:chart xmlns:c="http://schemas.openxmlformats.org/drawingml/2006/chart" xmlns:r="http://schemas.openxmlformats.org/officeDocument/2006/relationships" r:id="rId3"/>
          </a:graphicData>
        </a:graphic>
      </p:graphicFrame>
      <p:sp>
        <p:nvSpPr>
          <p:cNvPr id="31" name="30 Rectángulo redondeado"/>
          <p:cNvSpPr/>
          <p:nvPr/>
        </p:nvSpPr>
        <p:spPr>
          <a:xfrm>
            <a:off x="7905409" y="3250931"/>
            <a:ext cx="502920" cy="198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pPr algn="ctr" fontAlgn="auto">
              <a:spcBef>
                <a:spcPts val="0"/>
              </a:spcBef>
              <a:spcAft>
                <a:spcPts val="0"/>
              </a:spcAft>
            </a:pPr>
            <a:r>
              <a:rPr lang="es-ES" sz="1200" dirty="0" smtClean="0">
                <a:solidFill>
                  <a:srgbClr val="FFFFFF"/>
                </a:solidFill>
              </a:rPr>
              <a:t>100%</a:t>
            </a:r>
            <a:endParaRPr lang="es-ES" sz="1200" dirty="0">
              <a:solidFill>
                <a:srgbClr val="FFFFFF"/>
              </a:solidFill>
            </a:endParaRPr>
          </a:p>
        </p:txBody>
      </p:sp>
      <p:sp>
        <p:nvSpPr>
          <p:cNvPr id="51" name="50 Rectángulo redondeado"/>
          <p:cNvSpPr/>
          <p:nvPr/>
        </p:nvSpPr>
        <p:spPr>
          <a:xfrm>
            <a:off x="7905409" y="4268959"/>
            <a:ext cx="502920" cy="198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s-ES" sz="1200" dirty="0" smtClean="0">
                <a:solidFill>
                  <a:srgbClr val="FFFFFF"/>
                </a:solidFill>
              </a:rPr>
              <a:t>95%</a:t>
            </a:r>
            <a:endParaRPr lang="es-ES" sz="1200" dirty="0">
              <a:solidFill>
                <a:srgbClr val="FFFFFF"/>
              </a:solidFill>
            </a:endParaRPr>
          </a:p>
        </p:txBody>
      </p:sp>
    </p:spTree>
    <p:extLst>
      <p:ext uri="{BB962C8B-B14F-4D97-AF65-F5344CB8AC3E}">
        <p14:creationId xmlns:p14="http://schemas.microsoft.com/office/powerpoint/2010/main" val="30868313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UY" dirty="0" smtClean="0"/>
              <a:t>USO DE PRODUCTOS </a:t>
            </a:r>
            <a:r>
              <a:rPr lang="es-UY" dirty="0"/>
              <a:t>Y SERVICIOS</a:t>
            </a:r>
            <a:endParaRPr lang="es-ES" dirty="0"/>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25</a:t>
            </a:fld>
            <a:endParaRPr lang="es-ES" dirty="0">
              <a:latin typeface="+mj-lt"/>
            </a:endParaRPr>
          </a:p>
        </p:txBody>
      </p:sp>
      <p:graphicFrame>
        <p:nvGraphicFramePr>
          <p:cNvPr id="4" name="3 Tabla"/>
          <p:cNvGraphicFramePr>
            <a:graphicFrameLocks noGrp="1"/>
          </p:cNvGraphicFramePr>
          <p:nvPr>
            <p:extLst>
              <p:ext uri="{D42A27DB-BD31-4B8C-83A1-F6EECF244321}">
                <p14:modId xmlns:p14="http://schemas.microsoft.com/office/powerpoint/2010/main" val="3823584575"/>
              </p:ext>
            </p:extLst>
          </p:nvPr>
        </p:nvGraphicFramePr>
        <p:xfrm>
          <a:off x="264967" y="517013"/>
          <a:ext cx="8424936" cy="5848638"/>
        </p:xfrm>
        <a:graphic>
          <a:graphicData uri="http://schemas.openxmlformats.org/drawingml/2006/table">
            <a:tbl>
              <a:tblPr>
                <a:tableStyleId>{5C22544A-7EE6-4342-B048-85BDC9FD1C3A}</a:tableStyleId>
              </a:tblPr>
              <a:tblGrid>
                <a:gridCol w="2366555"/>
                <a:gridCol w="567973"/>
                <a:gridCol w="757298"/>
                <a:gridCol w="946622"/>
                <a:gridCol w="851960"/>
                <a:gridCol w="851960"/>
                <a:gridCol w="1041284"/>
                <a:gridCol w="1041284"/>
              </a:tblGrid>
              <a:tr h="324000">
                <a:tc>
                  <a:txBody>
                    <a:bodyPr/>
                    <a:lstStyle/>
                    <a:p>
                      <a:pPr algn="l" fontAlgn="b"/>
                      <a:endParaRPr lang="es-ES" sz="1200" b="0" i="0" u="none" strike="noStrike" dirty="0">
                        <a:solidFill>
                          <a:srgbClr val="000000"/>
                        </a:solidFill>
                        <a:effectLst/>
                        <a:latin typeface="+mj-lt"/>
                      </a:endParaRPr>
                    </a:p>
                  </a:txBody>
                  <a:tcPr marL="7160" marR="7160" marT="7160"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fontAlgn="b"/>
                      <a:endParaRPr lang="es-ES" sz="1200" b="0" i="0" u="none" strike="noStrike" dirty="0">
                        <a:solidFill>
                          <a:srgbClr val="000000"/>
                        </a:solidFill>
                        <a:effectLst/>
                        <a:latin typeface="+mj-lt"/>
                      </a:endParaRPr>
                    </a:p>
                  </a:txBody>
                  <a:tcPr marL="36000" marR="36000" marT="36000" marB="36000" anchor="ctr">
                    <a:lnL w="28575" cap="flat" cmpd="sng" algn="ctr">
                      <a:no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ES" sz="1200" b="0" i="0" u="none" strike="noStrike" dirty="0" smtClean="0">
                          <a:solidFill>
                            <a:srgbClr val="000000"/>
                          </a:solidFill>
                          <a:effectLst/>
                          <a:latin typeface="+mj-lt"/>
                        </a:rPr>
                        <a:t>Región</a:t>
                      </a:r>
                    </a:p>
                  </a:txBody>
                  <a:tcPr marL="36000" marR="36000" marT="36000" marB="3600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hMerge="1">
                  <a:txBody>
                    <a:bodyPr/>
                    <a:lstStyle/>
                    <a:p>
                      <a:pPr algn="l" fontAlgn="b"/>
                      <a:endParaRPr lang="es-ES" sz="1200" b="0" i="0" u="none" strike="noStrike" dirty="0">
                        <a:solidFill>
                          <a:srgbClr val="000000"/>
                        </a:solidFill>
                        <a:effectLst/>
                        <a:latin typeface="Calibri"/>
                      </a:endParaRPr>
                    </a:p>
                  </a:txBody>
                  <a:tcPr marL="36000" marR="36000" marT="36000" marB="36000" anchor="b"/>
                </a:tc>
                <a:tc hMerge="1">
                  <a:txBody>
                    <a:bodyPr/>
                    <a:lstStyle/>
                    <a:p>
                      <a:pPr algn="l" fontAlgn="b"/>
                      <a:endParaRPr lang="es-ES" sz="1200" b="0" i="0" u="none" strike="noStrike" dirty="0">
                        <a:solidFill>
                          <a:srgbClr val="000000"/>
                        </a:solidFill>
                        <a:effectLst/>
                        <a:latin typeface="Calibri"/>
                      </a:endParaRPr>
                    </a:p>
                  </a:txBody>
                  <a:tcPr marL="36000" marR="36000" marT="36000" marB="36000" anchor="b"/>
                </a:tc>
                <a:tc gridSpan="3">
                  <a:txBody>
                    <a:bodyPr/>
                    <a:lstStyle/>
                    <a:p>
                      <a:pPr algn="ctr" fontAlgn="b"/>
                      <a:r>
                        <a:rPr lang="es-ES" sz="1200" b="0" i="0" u="none" strike="noStrike" dirty="0" smtClean="0">
                          <a:solidFill>
                            <a:srgbClr val="000000"/>
                          </a:solidFill>
                          <a:effectLst/>
                          <a:latin typeface="+mj-lt"/>
                        </a:rPr>
                        <a:t>Tipo de cliente</a:t>
                      </a:r>
                      <a:endParaRPr lang="es-ES" sz="1200" b="0" i="0" u="none" strike="noStrike" dirty="0">
                        <a:solidFill>
                          <a:srgbClr val="000000"/>
                        </a:solidFill>
                        <a:effectLst/>
                        <a:latin typeface="+mj-lt"/>
                      </a:endParaRPr>
                    </a:p>
                  </a:txBody>
                  <a:tcPr marL="36000" marR="36000" marT="36000" marB="3600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hMerge="1">
                  <a:txBody>
                    <a:bodyPr/>
                    <a:lstStyle/>
                    <a:p>
                      <a:pPr algn="l" fontAlgn="b"/>
                      <a:endParaRPr lang="es-ES" sz="1200" b="0" i="0" u="none" strike="noStrike" dirty="0">
                        <a:solidFill>
                          <a:srgbClr val="000000"/>
                        </a:solidFill>
                        <a:effectLst/>
                        <a:latin typeface="Calibri"/>
                      </a:endParaRPr>
                    </a:p>
                  </a:txBody>
                  <a:tcPr marL="36000" marR="36000" marT="36000" marB="36000" anchor="b"/>
                </a:tc>
                <a:tc hMerge="1">
                  <a:txBody>
                    <a:bodyPr/>
                    <a:lstStyle/>
                    <a:p>
                      <a:pPr algn="l" fontAlgn="b"/>
                      <a:endParaRPr lang="es-ES" sz="1200" b="0" i="0" u="none" strike="noStrike" dirty="0">
                        <a:solidFill>
                          <a:srgbClr val="000000"/>
                        </a:solidFill>
                        <a:effectLst/>
                        <a:latin typeface="Calibri"/>
                      </a:endParaRPr>
                    </a:p>
                  </a:txBody>
                  <a:tcPr marL="36000" marR="36000" marT="36000" marB="36000" anchor="b"/>
                </a:tc>
              </a:tr>
              <a:tr h="612000">
                <a:tc>
                  <a:txBody>
                    <a:bodyPr/>
                    <a:lstStyle/>
                    <a:p>
                      <a:pPr algn="ctr" fontAlgn="b"/>
                      <a:r>
                        <a:rPr lang="es-ES" sz="1200" u="none" strike="noStrike" dirty="0">
                          <a:effectLst/>
                          <a:latin typeface="+mj-lt"/>
                        </a:rPr>
                        <a:t> </a:t>
                      </a:r>
                      <a:endParaRPr lang="es-ES" sz="1200" b="0" i="0" u="none" strike="noStrike" dirty="0">
                        <a:solidFill>
                          <a:srgbClr val="000000"/>
                        </a:solidFill>
                        <a:effectLst/>
                        <a:latin typeface="+mj-lt"/>
                      </a:endParaRPr>
                    </a:p>
                  </a:txBody>
                  <a:tcPr marL="7160" marR="7160" marT="7160" marB="0" anchor="b">
                    <a:lnL w="28575" cap="flat" cmpd="sng" algn="ctr">
                      <a:no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12700" cmpd="sng">
                      <a:noFill/>
                    </a:lnT>
                    <a:lnB w="28575" cap="flat" cmpd="sng" algn="ctr">
                      <a:solidFill>
                        <a:schemeClr val="tx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s-ES" sz="1200" u="none" strike="noStrike" dirty="0">
                          <a:effectLst/>
                          <a:latin typeface="+mj-lt"/>
                        </a:rPr>
                        <a:t>Total</a:t>
                      </a:r>
                      <a:endParaRPr lang="es-ES" sz="1200" b="0" i="0" u="none" strike="noStrike" dirty="0">
                        <a:solidFill>
                          <a:srgbClr val="000000"/>
                        </a:solidFill>
                        <a:effectLst/>
                        <a:latin typeface="+mj-lt"/>
                      </a:endParaRPr>
                    </a:p>
                  </a:txBody>
                  <a:tcPr marL="36000" marR="36000" marT="36000" marB="3600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a:txBody>
                    <a:bodyPr/>
                    <a:lstStyle/>
                    <a:p>
                      <a:pPr algn="ctr" fontAlgn="b"/>
                      <a:r>
                        <a:rPr lang="es-ES" sz="1200" u="none" strike="noStrike" dirty="0">
                          <a:effectLst/>
                          <a:latin typeface="+mj-lt"/>
                        </a:rPr>
                        <a:t>Caribe</a:t>
                      </a:r>
                      <a:endParaRPr lang="es-ES" sz="1200" b="0" i="0" u="none" strike="noStrike" dirty="0">
                        <a:solidFill>
                          <a:srgbClr val="000000"/>
                        </a:solidFill>
                        <a:effectLst/>
                        <a:latin typeface="+mj-lt"/>
                      </a:endParaRPr>
                    </a:p>
                  </a:txBody>
                  <a:tcPr marL="36000" marR="36000" marT="36000" marB="36000" anchor="ctr">
                    <a:lnL w="28575" cap="flat" cmpd="sng" algn="ctr">
                      <a:solidFill>
                        <a:schemeClr val="tx2">
                          <a:lumMod val="60000"/>
                          <a:lumOff val="40000"/>
                        </a:schemeClr>
                      </a:solidFill>
                      <a:prstDash val="solid"/>
                      <a:round/>
                      <a:headEnd type="none" w="med" len="med"/>
                      <a:tailEnd type="none" w="med" len="med"/>
                    </a:lnL>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a:txBody>
                    <a:bodyPr/>
                    <a:lstStyle/>
                    <a:p>
                      <a:pPr algn="ctr" fontAlgn="b"/>
                      <a:r>
                        <a:rPr lang="es-ES" sz="1200" u="none" strike="noStrike" dirty="0">
                          <a:effectLst/>
                          <a:latin typeface="+mj-lt"/>
                        </a:rPr>
                        <a:t>Centro América</a:t>
                      </a:r>
                      <a:endParaRPr lang="es-ES" sz="1200" b="0" i="0" u="none" strike="noStrike" dirty="0">
                        <a:solidFill>
                          <a:srgbClr val="000000"/>
                        </a:solidFill>
                        <a:effectLst/>
                        <a:latin typeface="+mj-lt"/>
                      </a:endParaRPr>
                    </a:p>
                  </a:txBody>
                  <a:tcPr marL="36000" marR="36000" marT="36000" marB="36000" anchor="ct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a:txBody>
                    <a:bodyPr/>
                    <a:lstStyle/>
                    <a:p>
                      <a:pPr algn="ctr" fontAlgn="b"/>
                      <a:r>
                        <a:rPr lang="es-ES" sz="1200" u="none" strike="noStrike" dirty="0">
                          <a:effectLst/>
                          <a:latin typeface="+mj-lt"/>
                        </a:rPr>
                        <a:t>Sud América</a:t>
                      </a:r>
                      <a:endParaRPr lang="es-ES" sz="1200" b="0" i="0" u="none" strike="noStrike" dirty="0">
                        <a:solidFill>
                          <a:srgbClr val="000000"/>
                        </a:solidFill>
                        <a:effectLst/>
                        <a:latin typeface="+mj-lt"/>
                      </a:endParaRPr>
                    </a:p>
                  </a:txBody>
                  <a:tcPr marL="36000" marR="36000" marT="36000" marB="36000" anchor="ctr">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a:txBody>
                    <a:bodyPr/>
                    <a:lstStyle/>
                    <a:p>
                      <a:pPr algn="ctr" fontAlgn="b"/>
                      <a:r>
                        <a:rPr lang="es-ES" sz="1200" u="none" strike="noStrike" dirty="0">
                          <a:effectLst/>
                          <a:latin typeface="+mj-lt"/>
                        </a:rPr>
                        <a:t>End user</a:t>
                      </a:r>
                      <a:endParaRPr lang="es-ES" sz="1200" b="0" i="0" u="none" strike="noStrike" dirty="0">
                        <a:solidFill>
                          <a:srgbClr val="000000"/>
                        </a:solidFill>
                        <a:effectLst/>
                        <a:latin typeface="+mj-lt"/>
                      </a:endParaRPr>
                    </a:p>
                  </a:txBody>
                  <a:tcPr marL="36000" marR="36000" marT="36000" marB="36000" anchor="ctr">
                    <a:lnL w="28575" cap="flat" cmpd="sng" algn="ctr">
                      <a:solidFill>
                        <a:schemeClr val="tx2">
                          <a:lumMod val="60000"/>
                          <a:lumOff val="40000"/>
                        </a:schemeClr>
                      </a:solidFill>
                      <a:prstDash val="solid"/>
                      <a:round/>
                      <a:headEnd type="none" w="med" len="med"/>
                      <a:tailEnd type="none" w="med" len="med"/>
                    </a:lnL>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a:txBody>
                    <a:bodyPr/>
                    <a:lstStyle/>
                    <a:p>
                      <a:pPr algn="ctr" fontAlgn="b"/>
                      <a:r>
                        <a:rPr lang="es-ES" sz="1200" u="none" strike="noStrike" dirty="0">
                          <a:effectLst/>
                          <a:latin typeface="+mj-lt"/>
                        </a:rPr>
                        <a:t>Pequeñas y medianas empresas</a:t>
                      </a:r>
                      <a:endParaRPr lang="es-ES" sz="1200" b="0" i="0" u="none" strike="noStrike" dirty="0">
                        <a:solidFill>
                          <a:srgbClr val="000000"/>
                        </a:solidFill>
                        <a:effectLst/>
                        <a:latin typeface="+mj-lt"/>
                      </a:endParaRPr>
                    </a:p>
                  </a:txBody>
                  <a:tcPr marL="36000" marR="36000" marT="36000" marB="36000" anchor="ct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a:txBody>
                    <a:bodyPr/>
                    <a:lstStyle/>
                    <a:p>
                      <a:pPr algn="ctr" fontAlgn="b"/>
                      <a:r>
                        <a:rPr lang="es-ES" sz="1200" u="none" strike="noStrike" dirty="0">
                          <a:effectLst/>
                          <a:latin typeface="+mj-lt"/>
                        </a:rPr>
                        <a:t>Grandes empresas</a:t>
                      </a:r>
                      <a:endParaRPr lang="es-ES" sz="1200" b="0" i="0" u="none" strike="noStrike" dirty="0">
                        <a:solidFill>
                          <a:srgbClr val="000000"/>
                        </a:solidFill>
                        <a:effectLst/>
                        <a:latin typeface="+mj-lt"/>
                      </a:endParaRPr>
                    </a:p>
                  </a:txBody>
                  <a:tcPr marL="36000" marR="36000" marT="36000" marB="36000" anchor="ctr">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r>
              <a:tr h="361418">
                <a:tc>
                  <a:txBody>
                    <a:bodyPr/>
                    <a:lstStyle/>
                    <a:p>
                      <a:pPr algn="l" fontAlgn="b"/>
                      <a:r>
                        <a:rPr lang="es-UY" sz="1200" b="0" i="0" u="none" strike="noStrike" dirty="0">
                          <a:solidFill>
                            <a:srgbClr val="000000"/>
                          </a:solidFill>
                          <a:effectLst/>
                          <a:latin typeface="+mj-lt"/>
                        </a:rPr>
                        <a:t>Asignación de recursos </a:t>
                      </a:r>
                      <a:r>
                        <a:rPr lang="es-UY" sz="1200" b="0" i="0" u="none" strike="noStrike" dirty="0" smtClean="0">
                          <a:solidFill>
                            <a:srgbClr val="000000"/>
                          </a:solidFill>
                          <a:effectLst/>
                          <a:latin typeface="+mj-lt"/>
                        </a:rPr>
                        <a:t>IPv4</a:t>
                      </a:r>
                      <a:r>
                        <a:rPr lang="es-UY" sz="1200" b="0" i="0" u="none" strike="noStrike" dirty="0">
                          <a:solidFill>
                            <a:srgbClr val="000000"/>
                          </a:solidFill>
                          <a:effectLst/>
                          <a:latin typeface="+mj-lt"/>
                        </a:rPr>
                        <a:t>, </a:t>
                      </a:r>
                      <a:r>
                        <a:rPr lang="es-UY" sz="1200" b="0" i="0" u="none" strike="noStrike" dirty="0" smtClean="0">
                          <a:solidFill>
                            <a:srgbClr val="000000"/>
                          </a:solidFill>
                          <a:effectLst/>
                          <a:latin typeface="+mj-lt"/>
                        </a:rPr>
                        <a:t>IPv6 </a:t>
                      </a:r>
                      <a:r>
                        <a:rPr lang="es-UY" sz="1200" b="0" i="0" u="none" strike="noStrike" dirty="0">
                          <a:solidFill>
                            <a:srgbClr val="000000"/>
                          </a:solidFill>
                          <a:effectLst/>
                          <a:latin typeface="+mj-lt"/>
                        </a:rPr>
                        <a:t>y ASN</a:t>
                      </a:r>
                    </a:p>
                  </a:txBody>
                  <a:tcPr marL="72000" marR="36000" marT="3600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solidFill>
                      <a:srgbClr val="FFDFD5"/>
                    </a:solidFill>
                  </a:tcPr>
                </a:tc>
                <a:tc>
                  <a:txBody>
                    <a:bodyPr/>
                    <a:lstStyle/>
                    <a:p>
                      <a:pPr algn="ctr" fontAlgn="b"/>
                      <a:r>
                        <a:rPr lang="es-ES" sz="1200" b="0" i="0" u="none" strike="noStrike" dirty="0">
                          <a:solidFill>
                            <a:srgbClr val="000000"/>
                          </a:solidFill>
                          <a:effectLst/>
                          <a:latin typeface="+mj-lt"/>
                        </a:rPr>
                        <a:t>93%</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solidFill>
                      <a:srgbClr val="FFDFD5"/>
                    </a:solidFill>
                  </a:tcPr>
                </a:tc>
                <a:tc>
                  <a:txBody>
                    <a:bodyPr/>
                    <a:lstStyle/>
                    <a:p>
                      <a:pPr algn="ctr" fontAlgn="b"/>
                      <a:r>
                        <a:rPr lang="es-ES" sz="1200" b="0" i="0" u="none" strike="noStrike" dirty="0">
                          <a:solidFill>
                            <a:srgbClr val="000000"/>
                          </a:solidFill>
                          <a:effectLst/>
                          <a:latin typeface="+mj-lt"/>
                        </a:rPr>
                        <a:t>82%</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T w="28575" cap="flat" cmpd="sng" algn="ctr">
                      <a:solidFill>
                        <a:schemeClr val="tx2">
                          <a:lumMod val="60000"/>
                          <a:lumOff val="40000"/>
                        </a:schemeClr>
                      </a:solidFill>
                      <a:prstDash val="solid"/>
                      <a:round/>
                      <a:headEnd type="none" w="med" len="med"/>
                      <a:tailEnd type="none" w="med" len="med"/>
                    </a:lnT>
                    <a:solidFill>
                      <a:srgbClr val="FFDFD5"/>
                    </a:solidFill>
                  </a:tcPr>
                </a:tc>
                <a:tc>
                  <a:txBody>
                    <a:bodyPr/>
                    <a:lstStyle/>
                    <a:p>
                      <a:pPr algn="ctr" fontAlgn="b"/>
                      <a:r>
                        <a:rPr lang="es-ES" sz="1200" b="0" i="0" u="none" strike="noStrike" dirty="0">
                          <a:solidFill>
                            <a:srgbClr val="000000"/>
                          </a:solidFill>
                          <a:effectLst/>
                          <a:latin typeface="+mj-lt"/>
                        </a:rPr>
                        <a:t>96%</a:t>
                      </a:r>
                    </a:p>
                  </a:txBody>
                  <a:tcPr marL="9525" marR="9525" marT="9525" marB="0" anchor="ctr">
                    <a:lnT w="28575" cap="flat" cmpd="sng" algn="ctr">
                      <a:solidFill>
                        <a:schemeClr val="tx2">
                          <a:lumMod val="60000"/>
                          <a:lumOff val="40000"/>
                        </a:schemeClr>
                      </a:solidFill>
                      <a:prstDash val="solid"/>
                      <a:round/>
                      <a:headEnd type="none" w="med" len="med"/>
                      <a:tailEnd type="none" w="med" len="med"/>
                    </a:lnT>
                    <a:solidFill>
                      <a:srgbClr val="FFDFD5"/>
                    </a:solidFill>
                  </a:tcPr>
                </a:tc>
                <a:tc>
                  <a:txBody>
                    <a:bodyPr/>
                    <a:lstStyle/>
                    <a:p>
                      <a:pPr algn="ctr" fontAlgn="b"/>
                      <a:r>
                        <a:rPr lang="es-ES" sz="1200" b="0" i="0" u="none" strike="noStrike" dirty="0">
                          <a:solidFill>
                            <a:srgbClr val="000000"/>
                          </a:solidFill>
                          <a:effectLst/>
                          <a:latin typeface="+mj-lt"/>
                        </a:rPr>
                        <a:t>94%</a:t>
                      </a:r>
                    </a:p>
                  </a:txBody>
                  <a:tcPr marL="9525" marR="9525" marT="9525" marB="0" anchor="ctr">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solidFill>
                      <a:srgbClr val="FFDFD5"/>
                    </a:solidFill>
                  </a:tcPr>
                </a:tc>
                <a:tc>
                  <a:txBody>
                    <a:bodyPr/>
                    <a:lstStyle/>
                    <a:p>
                      <a:pPr algn="ctr" fontAlgn="b"/>
                      <a:r>
                        <a:rPr lang="es-ES" sz="1200" b="0" i="0" u="none" strike="noStrike" dirty="0">
                          <a:solidFill>
                            <a:srgbClr val="000000"/>
                          </a:solidFill>
                          <a:effectLst/>
                          <a:latin typeface="+mj-lt"/>
                        </a:rPr>
                        <a:t>89%</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T w="28575" cap="flat" cmpd="sng" algn="ctr">
                      <a:solidFill>
                        <a:schemeClr val="tx2">
                          <a:lumMod val="60000"/>
                          <a:lumOff val="40000"/>
                        </a:schemeClr>
                      </a:solidFill>
                      <a:prstDash val="solid"/>
                      <a:round/>
                      <a:headEnd type="none" w="med" len="med"/>
                      <a:tailEnd type="none" w="med" len="med"/>
                    </a:lnT>
                    <a:solidFill>
                      <a:srgbClr val="FFDFD5"/>
                    </a:solidFill>
                  </a:tcPr>
                </a:tc>
                <a:tc>
                  <a:txBody>
                    <a:bodyPr/>
                    <a:lstStyle/>
                    <a:p>
                      <a:pPr algn="ctr" fontAlgn="b"/>
                      <a:r>
                        <a:rPr lang="es-ES" sz="1200" b="0" i="0" u="none" strike="noStrike" dirty="0">
                          <a:solidFill>
                            <a:srgbClr val="000000"/>
                          </a:solidFill>
                          <a:effectLst/>
                          <a:latin typeface="+mj-lt"/>
                        </a:rPr>
                        <a:t>95%</a:t>
                      </a:r>
                    </a:p>
                  </a:txBody>
                  <a:tcPr marL="9525" marR="9525" marT="9525" marB="0" anchor="ctr">
                    <a:lnT w="28575" cap="flat" cmpd="sng" algn="ctr">
                      <a:solidFill>
                        <a:schemeClr val="tx2">
                          <a:lumMod val="60000"/>
                          <a:lumOff val="40000"/>
                        </a:schemeClr>
                      </a:solidFill>
                      <a:prstDash val="solid"/>
                      <a:round/>
                      <a:headEnd type="none" w="med" len="med"/>
                      <a:tailEnd type="none" w="med" len="med"/>
                    </a:lnT>
                    <a:solidFill>
                      <a:srgbClr val="FFDFD5"/>
                    </a:solidFill>
                  </a:tcPr>
                </a:tc>
                <a:tc>
                  <a:txBody>
                    <a:bodyPr/>
                    <a:lstStyle/>
                    <a:p>
                      <a:pPr algn="ctr" fontAlgn="b"/>
                      <a:r>
                        <a:rPr lang="es-ES" sz="1200" b="0" i="0" u="none" strike="noStrike" dirty="0">
                          <a:solidFill>
                            <a:srgbClr val="000000"/>
                          </a:solidFill>
                          <a:effectLst/>
                          <a:latin typeface="+mj-lt"/>
                        </a:rPr>
                        <a:t>100%</a:t>
                      </a:r>
                    </a:p>
                  </a:txBody>
                  <a:tcPr marL="9525" marR="9525" marT="9525" marB="0" anchor="ctr">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solidFill>
                      <a:srgbClr val="FFDFD5"/>
                    </a:solidFill>
                  </a:tcPr>
                </a:tc>
              </a:tr>
              <a:tr h="184179">
                <a:tc>
                  <a:txBody>
                    <a:bodyPr/>
                    <a:lstStyle/>
                    <a:p>
                      <a:pPr algn="l" fontAlgn="b"/>
                      <a:r>
                        <a:rPr lang="es-ES" sz="1200" b="0" i="0" u="none" strike="noStrike" dirty="0">
                          <a:solidFill>
                            <a:srgbClr val="000000"/>
                          </a:solidFill>
                          <a:effectLst/>
                          <a:latin typeface="+mj-lt"/>
                        </a:rPr>
                        <a:t>Directorio de WHOIS</a:t>
                      </a:r>
                    </a:p>
                  </a:txBody>
                  <a:tcPr marL="72000" marR="36000" marT="3600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61%</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76%</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j-lt"/>
                        </a:rPr>
                        <a:t>59%</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j-lt"/>
                        </a:rPr>
                        <a:t>60%</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52%</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j-lt"/>
                        </a:rPr>
                        <a:t>64%</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j-lt"/>
                        </a:rPr>
                        <a:t>63%</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r>
              <a:tr h="184179">
                <a:tc>
                  <a:txBody>
                    <a:bodyPr/>
                    <a:lstStyle/>
                    <a:p>
                      <a:pPr algn="l" fontAlgn="b"/>
                      <a:r>
                        <a:rPr lang="es-ES" sz="1200" b="0" i="0" u="none" strike="noStrike" dirty="0">
                          <a:solidFill>
                            <a:srgbClr val="000000"/>
                          </a:solidFill>
                          <a:effectLst/>
                          <a:latin typeface="+mj-lt"/>
                        </a:rPr>
                        <a:t>DNS Reversos</a:t>
                      </a:r>
                    </a:p>
                  </a:txBody>
                  <a:tcPr marL="72000" marR="36000" marT="3600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54%</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40%</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j-lt"/>
                        </a:rPr>
                        <a:t>47%</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j-lt"/>
                        </a:rPr>
                        <a:t>58%</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38%</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j-lt"/>
                        </a:rPr>
                        <a:t>59%</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j-lt"/>
                        </a:rPr>
                        <a:t>65%</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r>
              <a:tr h="184179">
                <a:tc>
                  <a:txBody>
                    <a:bodyPr/>
                    <a:lstStyle/>
                    <a:p>
                      <a:pPr algn="l" fontAlgn="b"/>
                      <a:r>
                        <a:rPr lang="es-ES" sz="1200" b="0" i="0" u="none" strike="noStrike" dirty="0">
                          <a:solidFill>
                            <a:srgbClr val="000000"/>
                          </a:solidFill>
                          <a:effectLst/>
                          <a:latin typeface="+mj-lt"/>
                        </a:rPr>
                        <a:t>Listas de discusión</a:t>
                      </a:r>
                    </a:p>
                  </a:txBody>
                  <a:tcPr marL="72000" marR="36000" marT="3600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48%</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38%</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j-lt"/>
                        </a:rPr>
                        <a:t>66%</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j-lt"/>
                        </a:rPr>
                        <a:t>46%</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45%</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j-lt"/>
                        </a:rPr>
                        <a:t>45%</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j-lt"/>
                        </a:rPr>
                        <a:t>64%</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r>
              <a:tr h="271681">
                <a:tc>
                  <a:txBody>
                    <a:bodyPr/>
                    <a:lstStyle/>
                    <a:p>
                      <a:pPr algn="l" fontAlgn="b"/>
                      <a:r>
                        <a:rPr lang="es-ES" sz="1200" b="0" i="0" u="none" strike="noStrike" dirty="0">
                          <a:solidFill>
                            <a:srgbClr val="000000"/>
                          </a:solidFill>
                          <a:effectLst/>
                          <a:latin typeface="+mj-lt"/>
                        </a:rPr>
                        <a:t>RPKI (Certificación de Recursos)</a:t>
                      </a:r>
                    </a:p>
                  </a:txBody>
                  <a:tcPr marL="72000" marR="36000" marT="3600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36%</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22%</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j-lt"/>
                        </a:rPr>
                        <a:t>41%</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j-lt"/>
                        </a:rPr>
                        <a:t>36%</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22%</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j-lt"/>
                        </a:rPr>
                        <a:t>43%</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j-lt"/>
                        </a:rPr>
                        <a:t>38%</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r>
              <a:tr h="184179">
                <a:tc>
                  <a:txBody>
                    <a:bodyPr/>
                    <a:lstStyle/>
                    <a:p>
                      <a:pPr algn="l" fontAlgn="b"/>
                      <a:r>
                        <a:rPr lang="es-ES" sz="1200" b="0" i="0" u="none" strike="noStrike" dirty="0">
                          <a:solidFill>
                            <a:srgbClr val="000000"/>
                          </a:solidFill>
                          <a:effectLst/>
                          <a:latin typeface="+mj-lt"/>
                        </a:rPr>
                        <a:t>Foro Público de Políticas</a:t>
                      </a:r>
                    </a:p>
                  </a:txBody>
                  <a:tcPr marL="72000" marR="36000" marT="3600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32%</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43%</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j-lt"/>
                        </a:rPr>
                        <a:t>37%</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j-lt"/>
                        </a:rPr>
                        <a:t>29%</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27%</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j-lt"/>
                        </a:rPr>
                        <a:t>24%</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j-lt"/>
                        </a:rPr>
                        <a:t>65%</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r>
              <a:tr h="361418">
                <a:tc>
                  <a:txBody>
                    <a:bodyPr/>
                    <a:lstStyle/>
                    <a:p>
                      <a:pPr algn="l" fontAlgn="b"/>
                      <a:r>
                        <a:rPr lang="es-ES" sz="1200" b="0" i="0" u="none" strike="noStrike" dirty="0">
                          <a:solidFill>
                            <a:srgbClr val="000000"/>
                          </a:solidFill>
                          <a:effectLst/>
                          <a:latin typeface="+mj-lt"/>
                        </a:rPr>
                        <a:t>Asamblea Anual</a:t>
                      </a:r>
                    </a:p>
                  </a:txBody>
                  <a:tcPr marL="72000" marR="36000" marT="3600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31%</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54%</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j-lt"/>
                        </a:rPr>
                        <a:t>37%</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j-lt"/>
                        </a:rPr>
                        <a:t>27%</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26%</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j-lt"/>
                        </a:rPr>
                        <a:t>25%</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j-lt"/>
                        </a:rPr>
                        <a:t>79%</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r>
              <a:tr h="184179">
                <a:tc>
                  <a:txBody>
                    <a:bodyPr/>
                    <a:lstStyle/>
                    <a:p>
                      <a:pPr algn="l" fontAlgn="b"/>
                      <a:r>
                        <a:rPr lang="es-ES" sz="1200" b="0" i="0" u="none" strike="noStrike" dirty="0">
                          <a:solidFill>
                            <a:srgbClr val="000000"/>
                          </a:solidFill>
                          <a:effectLst/>
                          <a:latin typeface="+mj-lt"/>
                        </a:rPr>
                        <a:t>Talleres Presenciales de </a:t>
                      </a:r>
                      <a:r>
                        <a:rPr lang="es-ES" sz="1200" b="0" i="0" u="none" strike="noStrike" dirty="0" smtClean="0">
                          <a:solidFill>
                            <a:srgbClr val="000000"/>
                          </a:solidFill>
                          <a:effectLst/>
                          <a:latin typeface="+mj-lt"/>
                        </a:rPr>
                        <a:t>IPv6</a:t>
                      </a:r>
                      <a:endParaRPr lang="es-ES" sz="1200" b="0" i="0" u="none" strike="noStrike" dirty="0">
                        <a:solidFill>
                          <a:srgbClr val="000000"/>
                        </a:solidFill>
                        <a:effectLst/>
                        <a:latin typeface="+mj-lt"/>
                      </a:endParaRPr>
                    </a:p>
                  </a:txBody>
                  <a:tcPr marL="72000" marR="36000" marT="3600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29%</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49%</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j-lt"/>
                        </a:rPr>
                        <a:t>38%</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j-lt"/>
                        </a:rPr>
                        <a:t>24%</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31%</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j-lt"/>
                        </a:rPr>
                        <a:t>25%</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j-lt"/>
                        </a:rPr>
                        <a:t>39%</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r>
              <a:tr h="184179">
                <a:tc>
                  <a:txBody>
                    <a:bodyPr/>
                    <a:lstStyle/>
                    <a:p>
                      <a:pPr algn="l" fontAlgn="b"/>
                      <a:r>
                        <a:rPr lang="es-ES" sz="1200" b="0" i="0" u="none" strike="noStrike" dirty="0">
                          <a:solidFill>
                            <a:srgbClr val="000000"/>
                          </a:solidFill>
                          <a:effectLst/>
                          <a:latin typeface="+mj-lt"/>
                        </a:rPr>
                        <a:t>Sistema de Networking</a:t>
                      </a:r>
                    </a:p>
                  </a:txBody>
                  <a:tcPr marL="72000" marR="36000" marT="3600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24%</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13%</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j-lt"/>
                        </a:rPr>
                        <a:t>14%</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j-lt"/>
                        </a:rPr>
                        <a:t>29%</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8%</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j-lt"/>
                        </a:rPr>
                        <a:t>22%</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j-lt"/>
                        </a:rPr>
                        <a:t>62%</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r>
              <a:tr h="184179">
                <a:tc>
                  <a:txBody>
                    <a:bodyPr/>
                    <a:lstStyle/>
                    <a:p>
                      <a:pPr algn="l" fontAlgn="b"/>
                      <a:r>
                        <a:rPr lang="es-UY" sz="1200" b="0" i="0" u="none" strike="noStrike" dirty="0">
                          <a:solidFill>
                            <a:srgbClr val="000000"/>
                          </a:solidFill>
                          <a:effectLst/>
                          <a:latin typeface="+mj-lt"/>
                        </a:rPr>
                        <a:t>Aplicación de monitoreo de redes</a:t>
                      </a:r>
                    </a:p>
                  </a:txBody>
                  <a:tcPr marL="72000" marR="36000" marT="3600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23%</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15%</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j-lt"/>
                        </a:rPr>
                        <a:t>6%</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j-lt"/>
                        </a:rPr>
                        <a:t>30%</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7%</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j-lt"/>
                        </a:rPr>
                        <a:t>27%</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j-lt"/>
                        </a:rPr>
                        <a:t>38%</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r>
              <a:tr h="184179">
                <a:tc>
                  <a:txBody>
                    <a:bodyPr/>
                    <a:lstStyle/>
                    <a:p>
                      <a:pPr algn="l" fontAlgn="b"/>
                      <a:r>
                        <a:rPr lang="es-ES" sz="1200" b="0" i="0" u="none" strike="noStrike" dirty="0">
                          <a:solidFill>
                            <a:srgbClr val="000000"/>
                          </a:solidFill>
                          <a:effectLst/>
                          <a:latin typeface="+mj-lt"/>
                        </a:rPr>
                        <a:t>Talleres Virtuales (online)</a:t>
                      </a:r>
                    </a:p>
                  </a:txBody>
                  <a:tcPr marL="72000" marR="36000" marT="3600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19%</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16%</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j-lt"/>
                        </a:rPr>
                        <a:t>18%</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j-lt"/>
                        </a:rPr>
                        <a:t>19%</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11%</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j-lt"/>
                        </a:rPr>
                        <a:t>19%</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j-lt"/>
                        </a:rPr>
                        <a:t>33%</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r>
              <a:tr h="184179">
                <a:tc>
                  <a:txBody>
                    <a:bodyPr/>
                    <a:lstStyle/>
                    <a:p>
                      <a:pPr algn="l" fontAlgn="b"/>
                      <a:r>
                        <a:rPr lang="es-ES" sz="1200" b="0" i="0" u="none" strike="noStrike" dirty="0">
                          <a:solidFill>
                            <a:srgbClr val="000000"/>
                          </a:solidFill>
                          <a:effectLst/>
                          <a:latin typeface="+mj-lt"/>
                        </a:rPr>
                        <a:t>AMPARO</a:t>
                      </a:r>
                    </a:p>
                  </a:txBody>
                  <a:tcPr marL="72000" marR="36000" marT="3600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17%</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14%</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j-lt"/>
                        </a:rPr>
                        <a:t>38%</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j-lt"/>
                        </a:rPr>
                        <a:t>14%</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15%</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j-lt"/>
                        </a:rPr>
                        <a:t>16%</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j-lt"/>
                        </a:rPr>
                        <a:t>26%</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r>
              <a:tr h="184179">
                <a:tc>
                  <a:txBody>
                    <a:bodyPr/>
                    <a:lstStyle/>
                    <a:p>
                      <a:pPr algn="l" fontAlgn="b"/>
                      <a:r>
                        <a:rPr lang="es-ES" sz="1200" b="0" i="0" u="none" strike="noStrike" dirty="0">
                          <a:solidFill>
                            <a:srgbClr val="000000"/>
                          </a:solidFill>
                          <a:effectLst/>
                          <a:latin typeface="+mj-lt"/>
                        </a:rPr>
                        <a:t>Servicio de chat</a:t>
                      </a:r>
                    </a:p>
                  </a:txBody>
                  <a:tcPr marL="72000" marR="36000" marT="3600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16%</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36%</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j-lt"/>
                        </a:rPr>
                        <a:t>32%</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j-lt"/>
                        </a:rPr>
                        <a:t>13%</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0%</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j-lt"/>
                        </a:rPr>
                        <a:t>17%</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j-lt"/>
                        </a:rPr>
                        <a:t>25%</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r>
              <a:tr h="184179">
                <a:tc>
                  <a:txBody>
                    <a:bodyPr/>
                    <a:lstStyle/>
                    <a:p>
                      <a:pPr algn="l" fontAlgn="b"/>
                      <a:r>
                        <a:rPr lang="es-ES" sz="1200" b="0" i="0" u="none" strike="noStrike" dirty="0">
                          <a:solidFill>
                            <a:srgbClr val="000000"/>
                          </a:solidFill>
                          <a:effectLst/>
                          <a:latin typeface="+mj-lt"/>
                        </a:rPr>
                        <a:t>RESTful WHOIS o RDAP</a:t>
                      </a:r>
                    </a:p>
                  </a:txBody>
                  <a:tcPr marL="72000" marR="36000" marT="3600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15%</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39%</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j-lt"/>
                        </a:rPr>
                        <a:t>14%</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j-lt"/>
                        </a:rPr>
                        <a:t>13%</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0%</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j-lt"/>
                        </a:rPr>
                        <a:t>16%</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j-lt"/>
                        </a:rPr>
                        <a:t>30%</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r>
              <a:tr h="184179">
                <a:tc>
                  <a:txBody>
                    <a:bodyPr/>
                    <a:lstStyle/>
                    <a:p>
                      <a:pPr algn="l" fontAlgn="b"/>
                      <a:r>
                        <a:rPr lang="es-ES" sz="1200" b="0" i="0" u="none" strike="noStrike" dirty="0">
                          <a:solidFill>
                            <a:srgbClr val="000000"/>
                          </a:solidFill>
                          <a:effectLst/>
                          <a:latin typeface="+mj-lt"/>
                        </a:rPr>
                        <a:t>DNSSEC en zonas reversas</a:t>
                      </a:r>
                    </a:p>
                  </a:txBody>
                  <a:tcPr marL="72000" marR="36000" marT="3600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13%</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14%</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j-lt"/>
                        </a:rPr>
                        <a:t>11%</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j-lt"/>
                        </a:rPr>
                        <a:t>14%</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9%</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j-lt"/>
                        </a:rPr>
                        <a:t>17%</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j-lt"/>
                        </a:rPr>
                        <a:t>9%</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r>
              <a:tr h="193464">
                <a:tc>
                  <a:txBody>
                    <a:bodyPr/>
                    <a:lstStyle/>
                    <a:p>
                      <a:pPr algn="l" fontAlgn="b"/>
                      <a:r>
                        <a:rPr lang="es-ES" sz="1200" b="0" i="0" u="none" strike="noStrike" dirty="0">
                          <a:solidFill>
                            <a:srgbClr val="000000"/>
                          </a:solidFill>
                          <a:effectLst/>
                          <a:latin typeface="+mj-lt"/>
                        </a:rPr>
                        <a:t>Certiv6</a:t>
                      </a:r>
                    </a:p>
                  </a:txBody>
                  <a:tcPr marL="72000" marR="36000" marT="3600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8%</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0%</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j-lt"/>
                        </a:rPr>
                        <a:t>6%</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j-lt"/>
                        </a:rPr>
                        <a:t>11%</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17%</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j-lt"/>
                        </a:rPr>
                        <a:t>3%</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j-lt"/>
                        </a:rPr>
                        <a:t>13%</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r>
              <a:tr h="184179">
                <a:tc>
                  <a:txBody>
                    <a:bodyPr/>
                    <a:lstStyle/>
                    <a:p>
                      <a:pPr algn="l" fontAlgn="b"/>
                      <a:r>
                        <a:rPr lang="es-ES" sz="1200" b="0" i="0" u="none" strike="noStrike" dirty="0">
                          <a:solidFill>
                            <a:srgbClr val="000000"/>
                          </a:solidFill>
                          <a:effectLst/>
                          <a:latin typeface="+mj-lt"/>
                        </a:rPr>
                        <a:t>SARA</a:t>
                      </a:r>
                    </a:p>
                  </a:txBody>
                  <a:tcPr marL="72000" marR="36000" marT="3600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8%</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17%</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j-lt"/>
                        </a:rPr>
                        <a:t>0%</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j-lt"/>
                        </a:rPr>
                        <a:t>8%</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0%</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j-lt"/>
                        </a:rPr>
                        <a:t>15%</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j-lt"/>
                        </a:rPr>
                        <a:t>0%</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r>
              <a:tr h="184179">
                <a:tc>
                  <a:txBody>
                    <a:bodyPr/>
                    <a:lstStyle/>
                    <a:p>
                      <a:pPr algn="l" fontAlgn="b"/>
                      <a:r>
                        <a:rPr lang="es-ES" sz="1200" b="0" i="0" u="none" strike="noStrike" dirty="0" smtClean="0">
                          <a:solidFill>
                            <a:srgbClr val="000000"/>
                          </a:solidFill>
                          <a:effectLst/>
                          <a:latin typeface="+mj-lt"/>
                        </a:rPr>
                        <a:t>+</a:t>
                      </a:r>
                      <a:r>
                        <a:rPr lang="es-ES" sz="1200" b="0" i="0" u="none" strike="noStrike" dirty="0">
                          <a:solidFill>
                            <a:srgbClr val="000000"/>
                          </a:solidFill>
                          <a:effectLst/>
                          <a:latin typeface="+mj-lt"/>
                        </a:rPr>
                        <a:t>RAÍCES</a:t>
                      </a:r>
                    </a:p>
                  </a:txBody>
                  <a:tcPr marL="72000" marR="36000" marT="3600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7%</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12%</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j-lt"/>
                        </a:rPr>
                        <a:t>11%</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j-lt"/>
                        </a:rPr>
                        <a:t>5%</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j-lt"/>
                        </a:rPr>
                        <a:t>19%</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j-lt"/>
                        </a:rPr>
                        <a:t>6%</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j-lt"/>
                        </a:rPr>
                        <a:t>0%</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r>
              <a:tr h="184179">
                <a:tc>
                  <a:txBody>
                    <a:bodyPr/>
                    <a:lstStyle/>
                    <a:p>
                      <a:pPr algn="l" fontAlgn="b"/>
                      <a:r>
                        <a:rPr lang="es-ES" sz="1200" b="0" i="0" u="none" strike="noStrike" dirty="0">
                          <a:solidFill>
                            <a:srgbClr val="000000"/>
                          </a:solidFill>
                          <a:effectLst/>
                          <a:latin typeface="+mj-lt"/>
                        </a:rPr>
                        <a:t>FRIDA</a:t>
                      </a:r>
                    </a:p>
                  </a:txBody>
                  <a:tcPr marL="72000" marR="36000" marT="3600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2%</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0%</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j-lt"/>
                        </a:rPr>
                        <a:t>8%</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j-lt"/>
                        </a:rPr>
                        <a:t>2%</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j-lt"/>
                        </a:rPr>
                        <a:t>4%</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j-lt"/>
                        </a:rPr>
                        <a:t>0%</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j-lt"/>
                        </a:rPr>
                        <a:t>6%</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r>
              <a:tr h="184179">
                <a:tc>
                  <a:txBody>
                    <a:bodyPr/>
                    <a:lstStyle/>
                    <a:p>
                      <a:pPr algn="r" fontAlgn="b"/>
                      <a:r>
                        <a:rPr lang="es-ES" sz="1000" b="0" i="0" u="none" strike="noStrike" dirty="0" smtClean="0">
                          <a:solidFill>
                            <a:srgbClr val="000000"/>
                          </a:solidFill>
                          <a:effectLst/>
                          <a:latin typeface="+mj-lt"/>
                        </a:rPr>
                        <a:t>Base</a:t>
                      </a:r>
                      <a:endParaRPr lang="es-ES" sz="1000" b="0" i="0" u="none" strike="noStrike" dirty="0">
                        <a:solidFill>
                          <a:srgbClr val="000000"/>
                        </a:solidFill>
                        <a:effectLst/>
                        <a:latin typeface="+mj-lt"/>
                      </a:endParaRPr>
                    </a:p>
                  </a:txBody>
                  <a:tcPr marL="7160" marR="7160" marT="7160" marB="0" anchor="b">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c>
                  <a:txBody>
                    <a:bodyPr/>
                    <a:lstStyle/>
                    <a:p>
                      <a:pPr algn="ctr" fontAlgn="b"/>
                      <a:r>
                        <a:rPr lang="es-ES" sz="1000" b="0" i="0" u="none" strike="noStrike" dirty="0">
                          <a:solidFill>
                            <a:srgbClr val="000000"/>
                          </a:solidFill>
                          <a:effectLst/>
                          <a:latin typeface="+mj-lt"/>
                        </a:rPr>
                        <a:t>226</a:t>
                      </a:r>
                    </a:p>
                  </a:txBody>
                  <a:tcPr marL="9525" marR="9525" marT="9525" marB="0" anchor="b">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c>
                  <a:txBody>
                    <a:bodyPr/>
                    <a:lstStyle/>
                    <a:p>
                      <a:pPr algn="ctr" fontAlgn="b"/>
                      <a:r>
                        <a:rPr lang="es-ES" sz="1000" b="0" i="0" u="none" strike="noStrike" dirty="0">
                          <a:solidFill>
                            <a:srgbClr val="000000"/>
                          </a:solidFill>
                          <a:effectLst/>
                          <a:latin typeface="+mj-lt"/>
                        </a:rPr>
                        <a:t>17</a:t>
                      </a:r>
                    </a:p>
                  </a:txBody>
                  <a:tcPr marL="9525" marR="9525" marT="9525" marB="0" anchor="b">
                    <a:lnL w="28575" cap="flat" cmpd="sng" algn="ctr">
                      <a:solidFill>
                        <a:schemeClr val="tx2">
                          <a:lumMod val="60000"/>
                          <a:lumOff val="40000"/>
                        </a:schemeClr>
                      </a:solidFill>
                      <a:prstDash val="solid"/>
                      <a:round/>
                      <a:headEnd type="none" w="med" len="med"/>
                      <a:tailEnd type="none" w="med" len="med"/>
                    </a:lnL>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c>
                  <a:txBody>
                    <a:bodyPr/>
                    <a:lstStyle/>
                    <a:p>
                      <a:pPr algn="ctr" fontAlgn="b"/>
                      <a:r>
                        <a:rPr lang="es-ES" sz="1000" b="0" i="0" u="none" strike="noStrike" dirty="0">
                          <a:solidFill>
                            <a:srgbClr val="000000"/>
                          </a:solidFill>
                          <a:effectLst/>
                          <a:latin typeface="+mj-lt"/>
                        </a:rPr>
                        <a:t>44</a:t>
                      </a:r>
                    </a:p>
                  </a:txBody>
                  <a:tcPr marL="9525" marR="9525" marT="9525" marB="0" anchor="b">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c>
                  <a:txBody>
                    <a:bodyPr/>
                    <a:lstStyle/>
                    <a:p>
                      <a:pPr algn="ctr" fontAlgn="b"/>
                      <a:r>
                        <a:rPr lang="es-ES" sz="1000" b="0" i="0" u="none" strike="noStrike" dirty="0">
                          <a:solidFill>
                            <a:srgbClr val="000000"/>
                          </a:solidFill>
                          <a:effectLst/>
                          <a:latin typeface="+mj-lt"/>
                        </a:rPr>
                        <a:t>165</a:t>
                      </a:r>
                    </a:p>
                  </a:txBody>
                  <a:tcPr marL="9525" marR="9525" marT="9525" marB="0" anchor="b">
                    <a:lnR w="28575" cap="flat" cmpd="sng" algn="ctr">
                      <a:solidFill>
                        <a:schemeClr val="tx2">
                          <a:lumMod val="60000"/>
                          <a:lumOff val="40000"/>
                        </a:schemeClr>
                      </a:solidFill>
                      <a:prstDash val="solid"/>
                      <a:round/>
                      <a:headEnd type="none" w="med" len="med"/>
                      <a:tailEnd type="none" w="med" len="med"/>
                    </a:lnR>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c>
                  <a:txBody>
                    <a:bodyPr/>
                    <a:lstStyle/>
                    <a:p>
                      <a:pPr algn="ctr" fontAlgn="b"/>
                      <a:r>
                        <a:rPr lang="es-ES" sz="1000" b="0" i="0" u="none" strike="noStrike" dirty="0">
                          <a:solidFill>
                            <a:srgbClr val="000000"/>
                          </a:solidFill>
                          <a:effectLst/>
                          <a:latin typeface="+mj-lt"/>
                        </a:rPr>
                        <a:t>63</a:t>
                      </a:r>
                    </a:p>
                  </a:txBody>
                  <a:tcPr marL="9525" marR="9525" marT="9525" marB="0" anchor="b">
                    <a:lnL w="28575" cap="flat" cmpd="sng" algn="ctr">
                      <a:solidFill>
                        <a:schemeClr val="tx2">
                          <a:lumMod val="60000"/>
                          <a:lumOff val="40000"/>
                        </a:schemeClr>
                      </a:solidFill>
                      <a:prstDash val="solid"/>
                      <a:round/>
                      <a:headEnd type="none" w="med" len="med"/>
                      <a:tailEnd type="none" w="med" len="med"/>
                    </a:lnL>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c>
                  <a:txBody>
                    <a:bodyPr/>
                    <a:lstStyle/>
                    <a:p>
                      <a:pPr algn="ctr" fontAlgn="b"/>
                      <a:r>
                        <a:rPr lang="es-ES" sz="1000" b="0" i="0" u="none" strike="noStrike" dirty="0">
                          <a:solidFill>
                            <a:srgbClr val="000000"/>
                          </a:solidFill>
                          <a:effectLst/>
                          <a:latin typeface="+mj-lt"/>
                        </a:rPr>
                        <a:t>134</a:t>
                      </a:r>
                    </a:p>
                  </a:txBody>
                  <a:tcPr marL="9525" marR="9525" marT="9525" marB="0" anchor="b">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c>
                  <a:txBody>
                    <a:bodyPr/>
                    <a:lstStyle/>
                    <a:p>
                      <a:pPr algn="ctr" fontAlgn="b"/>
                      <a:r>
                        <a:rPr lang="es-ES" sz="1000" b="0" i="0" u="none" strike="noStrike" dirty="0">
                          <a:solidFill>
                            <a:srgbClr val="000000"/>
                          </a:solidFill>
                          <a:effectLst/>
                          <a:latin typeface="+mj-lt"/>
                        </a:rPr>
                        <a:t>27</a:t>
                      </a:r>
                    </a:p>
                  </a:txBody>
                  <a:tcPr marL="9525" marR="9525" marT="9525" marB="0" anchor="b">
                    <a:lnR w="28575" cap="flat" cmpd="sng" algn="ctr">
                      <a:solidFill>
                        <a:schemeClr val="tx2">
                          <a:lumMod val="60000"/>
                          <a:lumOff val="40000"/>
                        </a:schemeClr>
                      </a:solidFill>
                      <a:prstDash val="solid"/>
                      <a:round/>
                      <a:headEnd type="none" w="med" len="med"/>
                      <a:tailEnd type="none" w="med" len="med"/>
                    </a:lnR>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r>
            </a:tbl>
          </a:graphicData>
        </a:graphic>
      </p:graphicFrame>
      <p:sp>
        <p:nvSpPr>
          <p:cNvPr id="6" name="5 Elipse"/>
          <p:cNvSpPr/>
          <p:nvPr/>
        </p:nvSpPr>
        <p:spPr>
          <a:xfrm>
            <a:off x="3333736" y="1840228"/>
            <a:ext cx="434244" cy="288032"/>
          </a:xfrm>
          <a:prstGeom prst="ellipse">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7" name="6 Elipse"/>
          <p:cNvSpPr/>
          <p:nvPr/>
        </p:nvSpPr>
        <p:spPr>
          <a:xfrm>
            <a:off x="4171619" y="2267213"/>
            <a:ext cx="434244" cy="288032"/>
          </a:xfrm>
          <a:prstGeom prst="ellipse">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8" name="7 Elipse"/>
          <p:cNvSpPr/>
          <p:nvPr/>
        </p:nvSpPr>
        <p:spPr>
          <a:xfrm>
            <a:off x="3333736" y="3024023"/>
            <a:ext cx="434244" cy="288032"/>
          </a:xfrm>
          <a:prstGeom prst="ellipse">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9" name="8 Elipse"/>
          <p:cNvSpPr/>
          <p:nvPr/>
        </p:nvSpPr>
        <p:spPr>
          <a:xfrm>
            <a:off x="5076056" y="3869722"/>
            <a:ext cx="434244" cy="278048"/>
          </a:xfrm>
          <a:prstGeom prst="ellipse">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1" name="10 Elipse"/>
          <p:cNvSpPr/>
          <p:nvPr/>
        </p:nvSpPr>
        <p:spPr>
          <a:xfrm>
            <a:off x="4171619" y="4217384"/>
            <a:ext cx="434244" cy="278048"/>
          </a:xfrm>
          <a:prstGeom prst="ellipse">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2" name="11 Elipse"/>
          <p:cNvSpPr/>
          <p:nvPr/>
        </p:nvSpPr>
        <p:spPr>
          <a:xfrm>
            <a:off x="3342388" y="4638724"/>
            <a:ext cx="434244" cy="278048"/>
          </a:xfrm>
          <a:prstGeom prst="ellipse">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3" name="12 Elipse"/>
          <p:cNvSpPr/>
          <p:nvPr/>
        </p:nvSpPr>
        <p:spPr>
          <a:xfrm>
            <a:off x="7931303" y="2280250"/>
            <a:ext cx="434244" cy="278048"/>
          </a:xfrm>
          <a:prstGeom prst="ellipse">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4" name="13 Elipse"/>
          <p:cNvSpPr/>
          <p:nvPr/>
        </p:nvSpPr>
        <p:spPr>
          <a:xfrm>
            <a:off x="7935786" y="2755378"/>
            <a:ext cx="434244" cy="278048"/>
          </a:xfrm>
          <a:prstGeom prst="ellipse">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5" name="14 Elipse"/>
          <p:cNvSpPr/>
          <p:nvPr/>
        </p:nvSpPr>
        <p:spPr>
          <a:xfrm>
            <a:off x="7940269" y="3037470"/>
            <a:ext cx="434244" cy="278048"/>
          </a:xfrm>
          <a:prstGeom prst="ellipse">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6" name="15 Elipse"/>
          <p:cNvSpPr/>
          <p:nvPr/>
        </p:nvSpPr>
        <p:spPr>
          <a:xfrm>
            <a:off x="7940269" y="4405445"/>
            <a:ext cx="434244" cy="278048"/>
          </a:xfrm>
          <a:prstGeom prst="ellipse">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7" name="16 Elipse"/>
          <p:cNvSpPr/>
          <p:nvPr/>
        </p:nvSpPr>
        <p:spPr>
          <a:xfrm>
            <a:off x="6882439" y="5071737"/>
            <a:ext cx="434244" cy="278048"/>
          </a:xfrm>
          <a:prstGeom prst="ellipse">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8" name="17 Elipse"/>
          <p:cNvSpPr/>
          <p:nvPr/>
        </p:nvSpPr>
        <p:spPr>
          <a:xfrm>
            <a:off x="5959079" y="5291372"/>
            <a:ext cx="434244" cy="278048"/>
          </a:xfrm>
          <a:prstGeom prst="ellipse">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Tree>
    <p:extLst>
      <p:ext uri="{BB962C8B-B14F-4D97-AF65-F5344CB8AC3E}">
        <p14:creationId xmlns:p14="http://schemas.microsoft.com/office/powerpoint/2010/main" val="25998461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4"/>
          <p:cNvSpPr>
            <a:spLocks noChangeArrowheads="1"/>
          </p:cNvSpPr>
          <p:nvPr/>
        </p:nvSpPr>
        <p:spPr bwMode="auto">
          <a:xfrm>
            <a:off x="1085850" y="4106862"/>
            <a:ext cx="6942534" cy="834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s-ES_tradnl" sz="2800" dirty="0" smtClean="0">
                <a:solidFill>
                  <a:srgbClr val="993300"/>
                </a:solidFill>
              </a:rPr>
              <a:t>III</a:t>
            </a:r>
            <a:r>
              <a:rPr lang="es-ES" sz="2800" dirty="0" smtClean="0">
                <a:solidFill>
                  <a:srgbClr val="993300"/>
                </a:solidFill>
              </a:rPr>
              <a:t>.4</a:t>
            </a:r>
            <a:r>
              <a:rPr lang="es-ES" sz="2800" dirty="0" smtClean="0">
                <a:solidFill>
                  <a:srgbClr val="000000"/>
                </a:solidFill>
              </a:rPr>
              <a:t> Satisfacción con la facturación y pago del servicio</a:t>
            </a:r>
            <a:endParaRPr lang="es-ES" sz="2800" dirty="0">
              <a:solidFill>
                <a:srgbClr val="000000"/>
              </a:solidFill>
            </a:endParaRPr>
          </a:p>
        </p:txBody>
      </p:sp>
    </p:spTree>
    <p:extLst>
      <p:ext uri="{BB962C8B-B14F-4D97-AF65-F5344CB8AC3E}">
        <p14:creationId xmlns:p14="http://schemas.microsoft.com/office/powerpoint/2010/main" val="3115611021"/>
      </p:ext>
    </p:extLst>
  </p:cSld>
  <p:clrMapOvr>
    <a:masterClrMapping/>
  </p:clrMapOvr>
  <p:transition xmlns:p14="http://schemas.microsoft.com/office/powerpoint/2010/main" spd="med">
    <p:cover dir="r"/>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bwMode="auto">
          <a:xfrm>
            <a:off x="971600" y="3015380"/>
            <a:ext cx="7488832" cy="2141812"/>
          </a:xfrm>
          <a:prstGeom prst="rect">
            <a:avLst/>
          </a:prstGeom>
          <a:solidFill>
            <a:schemeClr val="bg1">
              <a:lumMod val="95000"/>
            </a:schemeClr>
          </a:solidFill>
          <a:ln w="28575"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algn="just">
              <a:lnSpc>
                <a:spcPct val="150000"/>
              </a:lnSpc>
              <a:buFont typeface="Arial" pitchFamily="34" charset="0"/>
              <a:buChar char="•"/>
            </a:pPr>
            <a:r>
              <a:rPr lang="es-ES" i="1" dirty="0" smtClean="0">
                <a:solidFill>
                  <a:srgbClr val="000000"/>
                </a:solidFill>
                <a:latin typeface="+mj-lt"/>
              </a:rPr>
              <a:t>Entre aquellos socios </a:t>
            </a:r>
            <a:r>
              <a:rPr lang="es-ES" i="1" dirty="0">
                <a:solidFill>
                  <a:srgbClr val="000000"/>
                </a:solidFill>
                <a:latin typeface="+mj-lt"/>
              </a:rPr>
              <a:t>que realizaron </a:t>
            </a:r>
            <a:r>
              <a:rPr lang="es-ES" i="1" dirty="0" smtClean="0">
                <a:solidFill>
                  <a:srgbClr val="000000"/>
                </a:solidFill>
                <a:latin typeface="+mj-lt"/>
              </a:rPr>
              <a:t>algún tipo de transacción, </a:t>
            </a:r>
            <a:r>
              <a:rPr lang="es-ES" i="1" dirty="0">
                <a:solidFill>
                  <a:srgbClr val="000000"/>
                </a:solidFill>
                <a:latin typeface="+mj-lt"/>
              </a:rPr>
              <a:t>uno de cada tres </a:t>
            </a:r>
            <a:r>
              <a:rPr lang="es-ES" i="1" dirty="0" smtClean="0">
                <a:solidFill>
                  <a:srgbClr val="000000"/>
                </a:solidFill>
                <a:latin typeface="+mj-lt"/>
              </a:rPr>
              <a:t>clientes manifestó </a:t>
            </a:r>
            <a:r>
              <a:rPr lang="es-ES" i="1" dirty="0">
                <a:solidFill>
                  <a:srgbClr val="000000"/>
                </a:solidFill>
                <a:latin typeface="+mj-lt"/>
              </a:rPr>
              <a:t>la </a:t>
            </a:r>
            <a:r>
              <a:rPr lang="es-ES" i="1" dirty="0" smtClean="0">
                <a:solidFill>
                  <a:srgbClr val="000000"/>
                </a:solidFill>
                <a:latin typeface="+mj-lt"/>
              </a:rPr>
              <a:t>posibilidad de incluir </a:t>
            </a:r>
            <a:r>
              <a:rPr lang="es-ES" i="1" dirty="0">
                <a:solidFill>
                  <a:srgbClr val="000000"/>
                </a:solidFill>
                <a:latin typeface="+mj-lt"/>
              </a:rPr>
              <a:t>nuevos métodos de </a:t>
            </a:r>
            <a:r>
              <a:rPr lang="es-ES" i="1" dirty="0" smtClean="0">
                <a:solidFill>
                  <a:srgbClr val="000000"/>
                </a:solidFill>
                <a:latin typeface="+mj-lt"/>
              </a:rPr>
              <a:t>pago</a:t>
            </a:r>
          </a:p>
          <a:p>
            <a:pPr marL="742950" lvl="1" indent="-285750" algn="just">
              <a:lnSpc>
                <a:spcPct val="150000"/>
              </a:lnSpc>
              <a:buFont typeface="Arial" pitchFamily="34" charset="0"/>
              <a:buChar char="•"/>
            </a:pPr>
            <a:r>
              <a:rPr lang="es-ES" i="1" dirty="0" smtClean="0">
                <a:solidFill>
                  <a:srgbClr val="000000"/>
                </a:solidFill>
                <a:latin typeface="+mj-lt"/>
              </a:rPr>
              <a:t> </a:t>
            </a:r>
            <a:r>
              <a:rPr lang="es-ES" i="1" dirty="0">
                <a:solidFill>
                  <a:srgbClr val="000000"/>
                </a:solidFill>
                <a:latin typeface="+mj-lt"/>
              </a:rPr>
              <a:t>Los que tuvieron mayor nivel de recomendación </a:t>
            </a:r>
            <a:r>
              <a:rPr lang="es-ES" i="1" dirty="0" smtClean="0">
                <a:solidFill>
                  <a:srgbClr val="000000"/>
                </a:solidFill>
                <a:latin typeface="+mj-lt"/>
              </a:rPr>
              <a:t>fueron:</a:t>
            </a:r>
          </a:p>
          <a:p>
            <a:pPr marL="1200150" lvl="2" indent="-285750" algn="just">
              <a:lnSpc>
                <a:spcPct val="150000"/>
              </a:lnSpc>
              <a:buFont typeface="Arial" pitchFamily="34" charset="0"/>
              <a:buChar char="•"/>
            </a:pPr>
            <a:r>
              <a:rPr lang="es-ES" i="1" dirty="0" smtClean="0">
                <a:solidFill>
                  <a:srgbClr val="000000"/>
                </a:solidFill>
                <a:latin typeface="+mj-lt"/>
              </a:rPr>
              <a:t> PayPal,</a:t>
            </a:r>
          </a:p>
          <a:p>
            <a:pPr marL="1200150" lvl="2" indent="-285750" algn="just">
              <a:lnSpc>
                <a:spcPct val="150000"/>
              </a:lnSpc>
              <a:buFont typeface="Arial" pitchFamily="34" charset="0"/>
              <a:buChar char="•"/>
            </a:pPr>
            <a:r>
              <a:rPr lang="es-ES" i="1" dirty="0" smtClean="0">
                <a:solidFill>
                  <a:srgbClr val="000000"/>
                </a:solidFill>
                <a:latin typeface="+mj-lt"/>
              </a:rPr>
              <a:t> Puntos de Cobranza en Países Locales  </a:t>
            </a:r>
          </a:p>
          <a:p>
            <a:pPr marL="1200150" lvl="2" indent="-285750" algn="just">
              <a:lnSpc>
                <a:spcPct val="150000"/>
              </a:lnSpc>
              <a:buFont typeface="Arial" pitchFamily="34" charset="0"/>
              <a:buChar char="•"/>
            </a:pPr>
            <a:r>
              <a:rPr lang="es-ES" i="1" dirty="0" smtClean="0">
                <a:solidFill>
                  <a:srgbClr val="000000"/>
                </a:solidFill>
                <a:latin typeface="+mj-lt"/>
              </a:rPr>
              <a:t> Tarjetas de Crédito</a:t>
            </a:r>
            <a:endParaRPr lang="es-ES" i="1" dirty="0">
              <a:solidFill>
                <a:srgbClr val="000000"/>
              </a:solidFill>
              <a:latin typeface="+mj-lt"/>
            </a:endParaRPr>
          </a:p>
        </p:txBody>
      </p:sp>
      <p:sp>
        <p:nvSpPr>
          <p:cNvPr id="8" name="4 Marcador de número de diapositiva"/>
          <p:cNvSpPr>
            <a:spLocks noGrp="1"/>
          </p:cNvSpPr>
          <p:nvPr>
            <p:ph type="sldNum" sz="quarter" idx="10"/>
          </p:nvPr>
        </p:nvSpPr>
        <p:spPr/>
        <p:txBody>
          <a:bodyPr/>
          <a:lstStyle/>
          <a:p>
            <a:fld id="{FC3BDB0F-42BE-4A64-8602-00097082B28E}" type="slidenum">
              <a:rPr lang="es-ES">
                <a:solidFill>
                  <a:srgbClr val="003300"/>
                </a:solidFill>
                <a:latin typeface="+mj-lt"/>
              </a:rPr>
              <a:pPr/>
              <a:t>27</a:t>
            </a:fld>
            <a:endParaRPr lang="es-ES" dirty="0">
              <a:solidFill>
                <a:srgbClr val="003300"/>
              </a:solidFill>
              <a:latin typeface="+mj-lt"/>
            </a:endParaRPr>
          </a:p>
        </p:txBody>
      </p:sp>
      <p:sp>
        <p:nvSpPr>
          <p:cNvPr id="1382402" name="Rectangle 2"/>
          <p:cNvSpPr>
            <a:spLocks noGrp="1" noChangeArrowheads="1"/>
          </p:cNvSpPr>
          <p:nvPr>
            <p:ph type="title" idx="4294967295"/>
          </p:nvPr>
        </p:nvSpPr>
        <p:spPr>
          <a:xfrm>
            <a:off x="467544" y="79375"/>
            <a:ext cx="8372475" cy="431800"/>
          </a:xfrm>
        </p:spPr>
        <p:txBody>
          <a:bodyPr/>
          <a:lstStyle/>
          <a:p>
            <a:r>
              <a:rPr lang="es-ES" dirty="0" smtClean="0"/>
              <a:t>RESUMEN</a:t>
            </a:r>
            <a:endParaRPr lang="es-ES" dirty="0"/>
          </a:p>
        </p:txBody>
      </p:sp>
      <p:sp>
        <p:nvSpPr>
          <p:cNvPr id="9" name="AutoShape 3"/>
          <p:cNvSpPr>
            <a:spLocks noChangeArrowheads="1"/>
          </p:cNvSpPr>
          <p:nvPr/>
        </p:nvSpPr>
        <p:spPr bwMode="auto">
          <a:xfrm>
            <a:off x="785034" y="2278361"/>
            <a:ext cx="7789956" cy="731761"/>
          </a:xfrm>
          <a:prstGeom prst="roundRect">
            <a:avLst>
              <a:gd name="adj" fmla="val 16667"/>
            </a:avLst>
          </a:prstGeom>
          <a:ln>
            <a:headEnd/>
            <a:tailEnd/>
          </a:ln>
        </p:spPr>
        <p:style>
          <a:lnRef idx="0">
            <a:schemeClr val="accent1"/>
          </a:lnRef>
          <a:fillRef idx="3">
            <a:schemeClr val="accent1"/>
          </a:fillRef>
          <a:effectRef idx="3">
            <a:schemeClr val="accent1"/>
          </a:effectRef>
          <a:fontRef idx="minor">
            <a:schemeClr val="lt1"/>
          </a:fontRef>
        </p:style>
        <p:txBody>
          <a:bodyPr wrap="square" anchor="ctr" anchorCtr="0">
            <a:spAutoFit/>
          </a:bodyPr>
          <a:lstStyle/>
          <a:p>
            <a:pPr algn="ctr">
              <a:lnSpc>
                <a:spcPct val="140000"/>
              </a:lnSpc>
              <a:buClr>
                <a:srgbClr val="800000"/>
              </a:buClr>
            </a:pPr>
            <a:r>
              <a:rPr lang="es-ES" b="1" i="1" dirty="0" smtClean="0">
                <a:solidFill>
                  <a:srgbClr val="FFFFFF"/>
                </a:solidFill>
                <a:latin typeface="+mj-lt"/>
              </a:rPr>
              <a:t>SIN EMBARGO ATRIBUTOS COMO EL PROCEDIMIENTO DE PAGO Y LA CLARIDAD CON LA FACTURA HAN DISMINUIDO APROXIMADAMENTE EN  UN 10%</a:t>
            </a:r>
            <a:endParaRPr lang="es-ES" b="1" i="1" dirty="0">
              <a:solidFill>
                <a:srgbClr val="FFFFFF"/>
              </a:solidFill>
              <a:latin typeface="+mj-lt"/>
            </a:endParaRPr>
          </a:p>
        </p:txBody>
      </p:sp>
      <p:sp>
        <p:nvSpPr>
          <p:cNvPr id="6" name="AutoShape 3"/>
          <p:cNvSpPr>
            <a:spLocks noChangeArrowheads="1"/>
          </p:cNvSpPr>
          <p:nvPr/>
        </p:nvSpPr>
        <p:spPr bwMode="auto">
          <a:xfrm>
            <a:off x="755576" y="1136113"/>
            <a:ext cx="7848872" cy="731761"/>
          </a:xfrm>
          <a:prstGeom prst="roundRect">
            <a:avLst>
              <a:gd name="adj" fmla="val 16667"/>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square" anchor="ctr" anchorCtr="0">
            <a:spAutoFit/>
          </a:bodyPr>
          <a:lstStyle/>
          <a:p>
            <a:pPr algn="ctr">
              <a:lnSpc>
                <a:spcPct val="140000"/>
              </a:lnSpc>
              <a:buClr>
                <a:srgbClr val="800000"/>
              </a:buClr>
            </a:pPr>
            <a:r>
              <a:rPr lang="es-ES" b="1" i="1" dirty="0" smtClean="0">
                <a:solidFill>
                  <a:srgbClr val="FFFFFF"/>
                </a:solidFill>
                <a:latin typeface="+mj-lt"/>
              </a:rPr>
              <a:t>LOS NIVELES DE SATISFACCIÓN CON LA TARIFA SE PRESENTAN ESTABLES A LO LARGO DE LAS DIFERENTES MEDICIONES</a:t>
            </a:r>
            <a:endParaRPr lang="es-ES" b="1" i="1" dirty="0">
              <a:solidFill>
                <a:srgbClr val="FFFFFF"/>
              </a:solidFill>
              <a:latin typeface="+mj-lt"/>
            </a:endParaRPr>
          </a:p>
        </p:txBody>
      </p:sp>
    </p:spTree>
    <p:extLst>
      <p:ext uri="{BB962C8B-B14F-4D97-AF65-F5344CB8AC3E}">
        <p14:creationId xmlns:p14="http://schemas.microsoft.com/office/powerpoint/2010/main" val="49752964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76248" y="895350"/>
            <a:ext cx="7716232" cy="5279747"/>
          </a:xfrm>
          <a:prstGeom prst="roundRect">
            <a:avLst>
              <a:gd name="adj" fmla="val 12160"/>
            </a:avLst>
          </a:prstGeom>
          <a:solidFill>
            <a:schemeClr val="bg1"/>
          </a:solidFill>
          <a:ln>
            <a:solidFill>
              <a:srgbClr val="2D875A"/>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28</a:t>
            </a:fld>
            <a:endParaRPr lang="es-ES" dirty="0">
              <a:solidFill>
                <a:srgbClr val="000000"/>
              </a:solidFill>
              <a:latin typeface="+mj-lt"/>
            </a:endParaRPr>
          </a:p>
        </p:txBody>
      </p:sp>
      <p:sp>
        <p:nvSpPr>
          <p:cNvPr id="12" name="11 Rectángulo redondeado"/>
          <p:cNvSpPr/>
          <p:nvPr/>
        </p:nvSpPr>
        <p:spPr>
          <a:xfrm>
            <a:off x="34925" y="6553200"/>
            <a:ext cx="2039938" cy="24765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a:solidFill>
                  <a:srgbClr val="000000"/>
                </a:solidFill>
                <a:latin typeface="+mj-lt"/>
              </a:rPr>
              <a:t>Base: Total de la muestra </a:t>
            </a:r>
            <a:r>
              <a:rPr lang="es-ES" sz="1000" dirty="0" smtClean="0">
                <a:solidFill>
                  <a:srgbClr val="000000"/>
                </a:solidFill>
                <a:latin typeface="+mj-lt"/>
              </a:rPr>
              <a:t>(240)</a:t>
            </a:r>
            <a:endParaRPr lang="es-ES" sz="1000" dirty="0">
              <a:solidFill>
                <a:srgbClr val="000000"/>
              </a:solidFill>
              <a:latin typeface="+mj-lt"/>
            </a:endParaRPr>
          </a:p>
        </p:txBody>
      </p:sp>
      <p:sp>
        <p:nvSpPr>
          <p:cNvPr id="16" name="15 Pentágono"/>
          <p:cNvSpPr/>
          <p:nvPr/>
        </p:nvSpPr>
        <p:spPr>
          <a:xfrm>
            <a:off x="1336725" y="1225856"/>
            <a:ext cx="935037" cy="360363"/>
          </a:xfrm>
          <a:prstGeom prst="homePlate">
            <a:avLst/>
          </a:prstGeom>
          <a:solidFill>
            <a:schemeClr val="accent6">
              <a:lumMod val="7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dirty="0">
                <a:solidFill>
                  <a:srgbClr val="FFFFFF"/>
                </a:solidFill>
                <a:latin typeface="+mj-lt"/>
              </a:rPr>
              <a:t>TTB</a:t>
            </a:r>
          </a:p>
        </p:txBody>
      </p:sp>
      <p:graphicFrame>
        <p:nvGraphicFramePr>
          <p:cNvPr id="5" name="4 Tabla"/>
          <p:cNvGraphicFramePr>
            <a:graphicFrameLocks noGrp="1"/>
          </p:cNvGraphicFramePr>
          <p:nvPr>
            <p:extLst>
              <p:ext uri="{D42A27DB-BD31-4B8C-83A1-F6EECF244321}">
                <p14:modId xmlns:p14="http://schemas.microsoft.com/office/powerpoint/2010/main" val="2577836514"/>
              </p:ext>
            </p:extLst>
          </p:nvPr>
        </p:nvGraphicFramePr>
        <p:xfrm>
          <a:off x="2627788" y="1225856"/>
          <a:ext cx="5760636" cy="436976"/>
        </p:xfrm>
        <a:graphic>
          <a:graphicData uri="http://schemas.openxmlformats.org/drawingml/2006/table">
            <a:tbl>
              <a:tblPr firstRow="1" bandRow="1">
                <a:effectLst>
                  <a:outerShdw blurRad="50800" dist="38100" dir="18900000" algn="bl" rotWithShape="0">
                    <a:prstClr val="black">
                      <a:alpha val="40000"/>
                    </a:prstClr>
                  </a:outerShdw>
                </a:effectLst>
                <a:tableStyleId>{5C22544A-7EE6-4342-B048-85BDC9FD1C3A}</a:tableStyleId>
              </a:tblPr>
              <a:tblGrid>
                <a:gridCol w="1920212"/>
                <a:gridCol w="1920212"/>
                <a:gridCol w="1920212"/>
              </a:tblGrid>
              <a:tr h="436976">
                <a:tc>
                  <a:txBody>
                    <a:bodyPr/>
                    <a:lstStyle/>
                    <a:p>
                      <a:pPr algn="ctr" fontAlgn="b"/>
                      <a:r>
                        <a:rPr lang="es-ES" sz="1200" b="0" i="0" u="none" strike="noStrike" dirty="0">
                          <a:solidFill>
                            <a:srgbClr val="000000"/>
                          </a:solidFill>
                          <a:effectLst/>
                          <a:latin typeface="Trebuchet MS"/>
                        </a:rPr>
                        <a:t>63%</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60%</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59%</a:t>
                      </a:r>
                    </a:p>
                  </a:txBody>
                  <a:tcPr marL="9525" marR="9525" marT="9525" marB="0" anchor="ctr">
                    <a:solidFill>
                      <a:srgbClr val="CCFFCC"/>
                    </a:solidFill>
                  </a:tcPr>
                </a:tc>
              </a:tr>
            </a:tbl>
          </a:graphicData>
        </a:graphic>
      </p:graphicFrame>
      <p:sp>
        <p:nvSpPr>
          <p:cNvPr id="15" name="Rectangle 10"/>
          <p:cNvSpPr>
            <a:spLocks noGrp="1" noChangeArrowheads="1"/>
          </p:cNvSpPr>
          <p:nvPr>
            <p:ph type="title"/>
          </p:nvPr>
        </p:nvSpPr>
        <p:spPr>
          <a:xfrm>
            <a:off x="611188" y="87313"/>
            <a:ext cx="8229600" cy="490537"/>
          </a:xfrm>
        </p:spPr>
        <p:txBody>
          <a:bodyPr/>
          <a:lstStyle/>
          <a:p>
            <a:pPr eaLnBrk="1" hangingPunct="1"/>
            <a:r>
              <a:rPr lang="es-ES" dirty="0" smtClean="0"/>
              <a:t>SATISFACCIÓN CON LA TARIFA ANUAL DE LACNIC (1)</a:t>
            </a:r>
          </a:p>
        </p:txBody>
      </p:sp>
      <p:sp>
        <p:nvSpPr>
          <p:cNvPr id="17" name="10 CuadroTexto"/>
          <p:cNvSpPr txBox="1">
            <a:spLocks noChangeArrowheads="1"/>
          </p:cNvSpPr>
          <p:nvPr/>
        </p:nvSpPr>
        <p:spPr bwMode="auto">
          <a:xfrm>
            <a:off x="1804243" y="618351"/>
            <a:ext cx="68002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r" eaLnBrk="1" hangingPunct="1"/>
            <a:r>
              <a:rPr lang="es-ES" sz="1200" b="1" i="1" dirty="0" smtClean="0">
                <a:solidFill>
                  <a:srgbClr val="CC3300"/>
                </a:solidFill>
                <a:latin typeface="+mj-lt"/>
              </a:rPr>
              <a:t>¿Cuán satisfecho se encuentra Ud. con la tarifa anual de LACNIC?</a:t>
            </a:r>
            <a:r>
              <a:rPr lang="es-UY" sz="1200" b="1" i="1" dirty="0">
                <a:solidFill>
                  <a:srgbClr val="C00000"/>
                </a:solidFill>
                <a:latin typeface="+mj-lt"/>
              </a:rPr>
              <a:t> [RU-GUI]</a:t>
            </a:r>
            <a:r>
              <a:rPr lang="es-ES" sz="1200" b="1" i="1" dirty="0">
                <a:solidFill>
                  <a:srgbClr val="C00000"/>
                </a:solidFill>
                <a:latin typeface="+mj-lt"/>
              </a:rPr>
              <a:t> </a:t>
            </a:r>
          </a:p>
        </p:txBody>
      </p:sp>
      <p:graphicFrame>
        <p:nvGraphicFramePr>
          <p:cNvPr id="11" name="6 Gráfico"/>
          <p:cNvGraphicFramePr>
            <a:graphicFrameLocks/>
          </p:cNvGraphicFramePr>
          <p:nvPr>
            <p:extLst>
              <p:ext uri="{D42A27DB-BD31-4B8C-83A1-F6EECF244321}">
                <p14:modId xmlns:p14="http://schemas.microsoft.com/office/powerpoint/2010/main" val="3818752037"/>
              </p:ext>
            </p:extLst>
          </p:nvPr>
        </p:nvGraphicFramePr>
        <p:xfrm>
          <a:off x="1176248" y="1406037"/>
          <a:ext cx="7487569" cy="47690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3606762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1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76248" y="895350"/>
            <a:ext cx="7716232" cy="5413970"/>
          </a:xfrm>
          <a:prstGeom prst="roundRect">
            <a:avLst>
              <a:gd name="adj" fmla="val 12160"/>
            </a:avLst>
          </a:prstGeom>
          <a:solidFill>
            <a:schemeClr val="bg1"/>
          </a:solidFill>
          <a:ln>
            <a:solidFill>
              <a:srgbClr val="2D875A"/>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graphicFrame>
        <p:nvGraphicFramePr>
          <p:cNvPr id="25" name="6 Gráfico"/>
          <p:cNvGraphicFramePr>
            <a:graphicFrameLocks/>
          </p:cNvGraphicFramePr>
          <p:nvPr>
            <p:extLst>
              <p:ext uri="{D42A27DB-BD31-4B8C-83A1-F6EECF244321}">
                <p14:modId xmlns:p14="http://schemas.microsoft.com/office/powerpoint/2010/main" val="2090444163"/>
              </p:ext>
            </p:extLst>
          </p:nvPr>
        </p:nvGraphicFramePr>
        <p:xfrm>
          <a:off x="557191" y="895350"/>
          <a:ext cx="8071769" cy="4811588"/>
        </p:xfrm>
        <a:graphic>
          <a:graphicData uri="http://schemas.openxmlformats.org/drawingml/2006/chart">
            <c:chart xmlns:c="http://schemas.openxmlformats.org/drawingml/2006/chart" xmlns:r="http://schemas.openxmlformats.org/officeDocument/2006/relationships" r:id="rId3"/>
          </a:graphicData>
        </a:graphic>
      </p:graphicFrame>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29</a:t>
            </a:fld>
            <a:endParaRPr lang="es-ES" dirty="0">
              <a:solidFill>
                <a:srgbClr val="000000"/>
              </a:solidFill>
              <a:latin typeface="+mj-lt"/>
            </a:endParaRPr>
          </a:p>
        </p:txBody>
      </p:sp>
      <p:sp>
        <p:nvSpPr>
          <p:cNvPr id="65543" name="Rectangle 10"/>
          <p:cNvSpPr>
            <a:spLocks noGrp="1" noChangeArrowheads="1"/>
          </p:cNvSpPr>
          <p:nvPr>
            <p:ph type="title"/>
          </p:nvPr>
        </p:nvSpPr>
        <p:spPr>
          <a:xfrm>
            <a:off x="611188" y="87313"/>
            <a:ext cx="8229600" cy="490537"/>
          </a:xfrm>
        </p:spPr>
        <p:txBody>
          <a:bodyPr/>
          <a:lstStyle/>
          <a:p>
            <a:pPr eaLnBrk="1" hangingPunct="1"/>
            <a:r>
              <a:rPr lang="es-ES" dirty="0" smtClean="0"/>
              <a:t>SATISFACCIÓN  CON LA TARIFA ANUAL DE LACNIC (2)</a:t>
            </a:r>
          </a:p>
        </p:txBody>
      </p:sp>
      <p:sp>
        <p:nvSpPr>
          <p:cNvPr id="65544" name="10 CuadroTexto"/>
          <p:cNvSpPr txBox="1">
            <a:spLocks noChangeArrowheads="1"/>
          </p:cNvSpPr>
          <p:nvPr/>
        </p:nvSpPr>
        <p:spPr bwMode="auto">
          <a:xfrm>
            <a:off x="2271762" y="618351"/>
            <a:ext cx="633268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r" eaLnBrk="1" hangingPunct="1"/>
            <a:r>
              <a:rPr lang="es-ES" sz="1200" b="1" i="1" dirty="0" smtClean="0">
                <a:solidFill>
                  <a:srgbClr val="CC3300"/>
                </a:solidFill>
                <a:latin typeface="+mj-lt"/>
              </a:rPr>
              <a:t>¿Cuán satisfecho se encuentra Ud. con la tarifa anual de LACNIC? </a:t>
            </a:r>
            <a:r>
              <a:rPr lang="es-UY" sz="1200" b="1" i="1" dirty="0">
                <a:solidFill>
                  <a:srgbClr val="C00000"/>
                </a:solidFill>
                <a:latin typeface="+mj-lt"/>
              </a:rPr>
              <a:t>[RU-GUI]</a:t>
            </a:r>
            <a:r>
              <a:rPr lang="es-ES" sz="1200" b="1" i="1" dirty="0">
                <a:solidFill>
                  <a:srgbClr val="C00000"/>
                </a:solidFill>
                <a:latin typeface="+mj-lt"/>
              </a:rPr>
              <a:t> </a:t>
            </a:r>
          </a:p>
          <a:p>
            <a:pPr algn="r" eaLnBrk="1" hangingPunct="1"/>
            <a:endParaRPr lang="es-ES" sz="1200" b="1" i="1" dirty="0">
              <a:solidFill>
                <a:srgbClr val="CC3300"/>
              </a:solidFill>
              <a:latin typeface="+mj-lt"/>
            </a:endParaRPr>
          </a:p>
        </p:txBody>
      </p:sp>
      <p:sp>
        <p:nvSpPr>
          <p:cNvPr id="16" name="15 Pentágono"/>
          <p:cNvSpPr/>
          <p:nvPr/>
        </p:nvSpPr>
        <p:spPr>
          <a:xfrm>
            <a:off x="1336725" y="1225856"/>
            <a:ext cx="935037" cy="360363"/>
          </a:xfrm>
          <a:prstGeom prst="homePlate">
            <a:avLst/>
          </a:prstGeom>
          <a:solidFill>
            <a:schemeClr val="accent6">
              <a:lumMod val="7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dirty="0">
                <a:solidFill>
                  <a:srgbClr val="FFFFFF"/>
                </a:solidFill>
                <a:latin typeface="+mj-lt"/>
              </a:rPr>
              <a:t>TTB</a:t>
            </a:r>
          </a:p>
        </p:txBody>
      </p:sp>
      <p:graphicFrame>
        <p:nvGraphicFramePr>
          <p:cNvPr id="5" name="4 Tabla"/>
          <p:cNvGraphicFramePr>
            <a:graphicFrameLocks noGrp="1"/>
          </p:cNvGraphicFramePr>
          <p:nvPr>
            <p:extLst>
              <p:ext uri="{D42A27DB-BD31-4B8C-83A1-F6EECF244321}">
                <p14:modId xmlns:p14="http://schemas.microsoft.com/office/powerpoint/2010/main" val="2697504297"/>
              </p:ext>
            </p:extLst>
          </p:nvPr>
        </p:nvGraphicFramePr>
        <p:xfrm>
          <a:off x="2627788" y="1225856"/>
          <a:ext cx="5040553" cy="360363"/>
        </p:xfrm>
        <a:graphic>
          <a:graphicData uri="http://schemas.openxmlformats.org/drawingml/2006/table">
            <a:tbl>
              <a:tblPr firstRow="1" bandRow="1">
                <a:effectLst>
                  <a:outerShdw blurRad="50800" dist="38100" dir="18900000" algn="bl" rotWithShape="0">
                    <a:prstClr val="black">
                      <a:alpha val="40000"/>
                    </a:prstClr>
                  </a:outerShdw>
                </a:effectLst>
                <a:tableStyleId>{5C22544A-7EE6-4342-B048-85BDC9FD1C3A}</a:tableStyleId>
              </a:tblPr>
              <a:tblGrid>
                <a:gridCol w="720079"/>
                <a:gridCol w="720079"/>
                <a:gridCol w="720079"/>
                <a:gridCol w="720079"/>
                <a:gridCol w="720079"/>
                <a:gridCol w="720079"/>
                <a:gridCol w="720079"/>
              </a:tblGrid>
              <a:tr h="360363">
                <a:tc>
                  <a:txBody>
                    <a:bodyPr/>
                    <a:lstStyle/>
                    <a:p>
                      <a:pPr algn="ctr" fontAlgn="b"/>
                      <a:r>
                        <a:rPr lang="es-ES" sz="1200" b="0" i="0" u="none" strike="noStrike" dirty="0">
                          <a:solidFill>
                            <a:srgbClr val="000000"/>
                          </a:solidFill>
                          <a:effectLst/>
                          <a:latin typeface="Trebuchet MS"/>
                        </a:rPr>
                        <a:t>63%</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63%</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68%</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62%</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77%</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58%</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56%</a:t>
                      </a:r>
                    </a:p>
                  </a:txBody>
                  <a:tcPr marL="9525" marR="9525" marT="9525" marB="0" anchor="ctr">
                    <a:solidFill>
                      <a:srgbClr val="CCFFCC"/>
                    </a:solidFill>
                  </a:tcPr>
                </a:tc>
              </a:tr>
            </a:tbl>
          </a:graphicData>
        </a:graphic>
      </p:graphicFrame>
      <p:sp>
        <p:nvSpPr>
          <p:cNvPr id="18" name="17 Rectángulo redondeado"/>
          <p:cNvSpPr/>
          <p:nvPr/>
        </p:nvSpPr>
        <p:spPr>
          <a:xfrm>
            <a:off x="3275856" y="1225856"/>
            <a:ext cx="2232248" cy="454416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9" name="18 Rectángulo redondeado"/>
          <p:cNvSpPr/>
          <p:nvPr/>
        </p:nvSpPr>
        <p:spPr>
          <a:xfrm>
            <a:off x="5580112" y="1225856"/>
            <a:ext cx="2232056" cy="454416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2" name="21 Rectángulo"/>
          <p:cNvSpPr/>
          <p:nvPr/>
        </p:nvSpPr>
        <p:spPr>
          <a:xfrm>
            <a:off x="3887924" y="5606939"/>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Región</a:t>
            </a:r>
            <a:endParaRPr lang="es-ES" sz="1100" dirty="0">
              <a:solidFill>
                <a:srgbClr val="FFFFFF"/>
              </a:solidFill>
              <a:latin typeface="+mj-lt"/>
            </a:endParaRPr>
          </a:p>
        </p:txBody>
      </p:sp>
      <p:sp>
        <p:nvSpPr>
          <p:cNvPr id="23" name="22 Rectángulo"/>
          <p:cNvSpPr/>
          <p:nvPr/>
        </p:nvSpPr>
        <p:spPr>
          <a:xfrm>
            <a:off x="6192084" y="5595063"/>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Tipo cliente</a:t>
            </a:r>
            <a:endParaRPr lang="es-ES" sz="1100" dirty="0">
              <a:solidFill>
                <a:srgbClr val="FFFFFF"/>
              </a:solidFill>
              <a:latin typeface="+mj-lt"/>
            </a:endParaRPr>
          </a:p>
        </p:txBody>
      </p:sp>
      <p:graphicFrame>
        <p:nvGraphicFramePr>
          <p:cNvPr id="20" name="19 Tabla"/>
          <p:cNvGraphicFramePr>
            <a:graphicFrameLocks noGrp="1"/>
          </p:cNvGraphicFramePr>
          <p:nvPr>
            <p:extLst>
              <p:ext uri="{D42A27DB-BD31-4B8C-83A1-F6EECF244321}">
                <p14:modId xmlns:p14="http://schemas.microsoft.com/office/powerpoint/2010/main" val="4050950256"/>
              </p:ext>
            </p:extLst>
          </p:nvPr>
        </p:nvGraphicFramePr>
        <p:xfrm>
          <a:off x="2123728" y="5996014"/>
          <a:ext cx="5688440" cy="243840"/>
        </p:xfrm>
        <a:graphic>
          <a:graphicData uri="http://schemas.openxmlformats.org/drawingml/2006/table">
            <a:tbl>
              <a:tblPr firstRow="1" bandRow="1">
                <a:tableStyleId>{5C22544A-7EE6-4342-B048-85BDC9FD1C3A}</a:tableStyleId>
              </a:tblPr>
              <a:tblGrid>
                <a:gridCol w="711055"/>
                <a:gridCol w="711055"/>
                <a:gridCol w="818964"/>
                <a:gridCol w="603146"/>
                <a:gridCol w="711055"/>
                <a:gridCol w="711055"/>
                <a:gridCol w="711055"/>
                <a:gridCol w="711055"/>
              </a:tblGrid>
              <a:tr h="241298">
                <a:tc>
                  <a:txBody>
                    <a:bodyPr/>
                    <a:lstStyle/>
                    <a:p>
                      <a:pPr algn="ctr"/>
                      <a:r>
                        <a:rPr lang="es-ES" sz="1000" b="0" i="1" dirty="0" smtClean="0">
                          <a:solidFill>
                            <a:schemeClr val="tx1"/>
                          </a:solidFill>
                        </a:rPr>
                        <a:t>Base</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240</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20</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47</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173</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62</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154</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21</a:t>
                      </a:r>
                      <a:endParaRPr lang="es-ES" sz="1000" b="0" i="1" dirty="0">
                        <a:solidFill>
                          <a:schemeClr val="tx1"/>
                        </a:solidFill>
                      </a:endParaRPr>
                    </a:p>
                  </a:txBody>
                  <a:tcPr>
                    <a:solidFill>
                      <a:schemeClr val="accent5">
                        <a:lumMod val="40000"/>
                        <a:lumOff val="60000"/>
                      </a:schemeClr>
                    </a:solidFill>
                  </a:tcPr>
                </a:tc>
              </a:tr>
            </a:tbl>
          </a:graphicData>
        </a:graphic>
      </p:graphicFrame>
      <p:sp>
        <p:nvSpPr>
          <p:cNvPr id="17" name="16 Rectángulo redondeado"/>
          <p:cNvSpPr/>
          <p:nvPr/>
        </p:nvSpPr>
        <p:spPr>
          <a:xfrm>
            <a:off x="34925" y="6553200"/>
            <a:ext cx="2039938" cy="24765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a:solidFill>
                  <a:srgbClr val="000000"/>
                </a:solidFill>
                <a:latin typeface="+mj-lt"/>
              </a:rPr>
              <a:t>Base: Total de la muestra </a:t>
            </a:r>
            <a:r>
              <a:rPr lang="es-ES" sz="1000" dirty="0" smtClean="0">
                <a:solidFill>
                  <a:srgbClr val="000000"/>
                </a:solidFill>
                <a:latin typeface="+mj-lt"/>
              </a:rPr>
              <a:t>(240)</a:t>
            </a:r>
            <a:endParaRPr lang="es-ES" sz="1000" dirty="0">
              <a:solidFill>
                <a:srgbClr val="000000"/>
              </a:solidFill>
              <a:latin typeface="+mj-lt"/>
            </a:endParaRPr>
          </a:p>
        </p:txBody>
      </p:sp>
    </p:spTree>
    <p:extLst>
      <p:ext uri="{BB962C8B-B14F-4D97-AF65-F5344CB8AC3E}">
        <p14:creationId xmlns:p14="http://schemas.microsoft.com/office/powerpoint/2010/main" val="3917667586"/>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Graphic spid="25" grpId="0">
        <p:bldAsOne/>
      </p:bldGraphic>
      <p:bldP spid="16" grpId="0" animBg="1"/>
      <p:bldP spid="18" grpId="0" animBg="1"/>
      <p:bldP spid="19" grpId="0" animBg="1"/>
      <p:bldP spid="22" grpId="0" animBg="1"/>
      <p:bldP spid="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0"/>
          <p:cNvSpPr>
            <a:spLocks noGrp="1" noChangeArrowheads="1"/>
          </p:cNvSpPr>
          <p:nvPr>
            <p:ph type="title" idx="4294967295"/>
          </p:nvPr>
        </p:nvSpPr>
        <p:spPr bwMode="auto">
          <a:xfrm>
            <a:off x="417513" y="3284538"/>
            <a:ext cx="8229600" cy="9953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s-ES_tradnl" sz="2800" dirty="0" smtClean="0">
                <a:solidFill>
                  <a:srgbClr val="993300"/>
                </a:solidFill>
                <a:latin typeface="Trebuchet MS" pitchFamily="34" charset="0"/>
              </a:rPr>
              <a:t>I</a:t>
            </a:r>
            <a:r>
              <a:rPr lang="es-ES" sz="2800" dirty="0" smtClean="0">
                <a:solidFill>
                  <a:srgbClr val="993300"/>
                </a:solidFill>
                <a:latin typeface="Trebuchet MS" pitchFamily="34" charset="0"/>
              </a:rPr>
              <a:t>. Objetivos</a:t>
            </a:r>
          </a:p>
        </p:txBody>
      </p:sp>
    </p:spTree>
    <p:extLst>
      <p:ext uri="{BB962C8B-B14F-4D97-AF65-F5344CB8AC3E}">
        <p14:creationId xmlns:p14="http://schemas.microsoft.com/office/powerpoint/2010/main" val="382026250"/>
      </p:ext>
    </p:extLst>
  </p:cSld>
  <p:clrMapOvr>
    <a:masterClrMapping/>
  </p:clrMapOvr>
  <p:transition xmlns:p14="http://schemas.microsoft.com/office/powerpoint/2010/main" spd="med">
    <p:cover dir="r"/>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76248" y="895350"/>
            <a:ext cx="7716232" cy="5279747"/>
          </a:xfrm>
          <a:prstGeom prst="roundRect">
            <a:avLst>
              <a:gd name="adj" fmla="val 12160"/>
            </a:avLst>
          </a:prstGeom>
          <a:solidFill>
            <a:schemeClr val="bg1"/>
          </a:solidFill>
          <a:ln>
            <a:solidFill>
              <a:srgbClr val="2D875A"/>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30</a:t>
            </a:fld>
            <a:endParaRPr lang="es-ES" dirty="0">
              <a:solidFill>
                <a:srgbClr val="000000"/>
              </a:solidFill>
              <a:latin typeface="+mj-lt"/>
            </a:endParaRPr>
          </a:p>
        </p:txBody>
      </p:sp>
      <p:sp>
        <p:nvSpPr>
          <p:cNvPr id="16" name="15 Pentágono"/>
          <p:cNvSpPr/>
          <p:nvPr/>
        </p:nvSpPr>
        <p:spPr>
          <a:xfrm>
            <a:off x="1336725" y="1225856"/>
            <a:ext cx="935037" cy="360363"/>
          </a:xfrm>
          <a:prstGeom prst="homePlate">
            <a:avLst/>
          </a:prstGeom>
          <a:solidFill>
            <a:schemeClr val="accent6">
              <a:lumMod val="7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dirty="0">
                <a:solidFill>
                  <a:srgbClr val="FFFFFF"/>
                </a:solidFill>
                <a:latin typeface="+mj-lt"/>
              </a:rPr>
              <a:t>TTB</a:t>
            </a:r>
          </a:p>
        </p:txBody>
      </p:sp>
      <p:graphicFrame>
        <p:nvGraphicFramePr>
          <p:cNvPr id="5" name="4 Tabla"/>
          <p:cNvGraphicFramePr>
            <a:graphicFrameLocks noGrp="1"/>
          </p:cNvGraphicFramePr>
          <p:nvPr>
            <p:extLst>
              <p:ext uri="{D42A27DB-BD31-4B8C-83A1-F6EECF244321}">
                <p14:modId xmlns:p14="http://schemas.microsoft.com/office/powerpoint/2010/main" val="3169235025"/>
              </p:ext>
            </p:extLst>
          </p:nvPr>
        </p:nvGraphicFramePr>
        <p:xfrm>
          <a:off x="2627788" y="1225856"/>
          <a:ext cx="5760636" cy="436976"/>
        </p:xfrm>
        <a:graphic>
          <a:graphicData uri="http://schemas.openxmlformats.org/drawingml/2006/table">
            <a:tbl>
              <a:tblPr firstRow="1" bandRow="1">
                <a:effectLst>
                  <a:outerShdw blurRad="50800" dist="38100" dir="18900000" algn="bl" rotWithShape="0">
                    <a:prstClr val="black">
                      <a:alpha val="40000"/>
                    </a:prstClr>
                  </a:outerShdw>
                </a:effectLst>
                <a:tableStyleId>{5C22544A-7EE6-4342-B048-85BDC9FD1C3A}</a:tableStyleId>
              </a:tblPr>
              <a:tblGrid>
                <a:gridCol w="1920212"/>
                <a:gridCol w="1920212"/>
                <a:gridCol w="1920212"/>
              </a:tblGrid>
              <a:tr h="436976">
                <a:tc>
                  <a:txBody>
                    <a:bodyPr/>
                    <a:lstStyle/>
                    <a:p>
                      <a:pPr algn="ctr" fontAlgn="b"/>
                      <a:r>
                        <a:rPr lang="es-ES" sz="1200" b="0" i="0" u="none" strike="noStrike" dirty="0">
                          <a:solidFill>
                            <a:srgbClr val="000000"/>
                          </a:solidFill>
                          <a:effectLst/>
                          <a:latin typeface="Trebuchet MS"/>
                        </a:rPr>
                        <a:t>75%</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86%</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74%</a:t>
                      </a:r>
                    </a:p>
                  </a:txBody>
                  <a:tcPr marL="9525" marR="9525" marT="9525" marB="0" anchor="ctr">
                    <a:solidFill>
                      <a:srgbClr val="CCFFCC"/>
                    </a:solidFill>
                  </a:tcPr>
                </a:tc>
              </a:tr>
            </a:tbl>
          </a:graphicData>
        </a:graphic>
      </p:graphicFrame>
      <p:sp>
        <p:nvSpPr>
          <p:cNvPr id="11" name="Rectangle 10"/>
          <p:cNvSpPr>
            <a:spLocks noGrp="1" noChangeArrowheads="1"/>
          </p:cNvSpPr>
          <p:nvPr>
            <p:ph type="title"/>
          </p:nvPr>
        </p:nvSpPr>
        <p:spPr>
          <a:xfrm>
            <a:off x="611188" y="87313"/>
            <a:ext cx="8229600" cy="490537"/>
          </a:xfrm>
        </p:spPr>
        <p:txBody>
          <a:bodyPr/>
          <a:lstStyle/>
          <a:p>
            <a:pPr eaLnBrk="1" hangingPunct="1"/>
            <a:r>
              <a:rPr lang="es-ES" dirty="0" smtClean="0"/>
              <a:t>SATISFACCIÓN CON EL PROCEDIMIENTO DE PAGO DE LA TARIFA DE LACNIC (1)</a:t>
            </a:r>
          </a:p>
        </p:txBody>
      </p:sp>
      <p:sp>
        <p:nvSpPr>
          <p:cNvPr id="13" name="10 CuadroTexto"/>
          <p:cNvSpPr txBox="1">
            <a:spLocks noChangeArrowheads="1"/>
          </p:cNvSpPr>
          <p:nvPr/>
        </p:nvSpPr>
        <p:spPr bwMode="auto">
          <a:xfrm>
            <a:off x="1691680" y="618351"/>
            <a:ext cx="69127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r" eaLnBrk="1" hangingPunct="1"/>
            <a:r>
              <a:rPr lang="es-ES" sz="1200" b="1" i="1" dirty="0" smtClean="0">
                <a:solidFill>
                  <a:srgbClr val="CC3300"/>
                </a:solidFill>
                <a:latin typeface="+mj-lt"/>
              </a:rPr>
              <a:t>¿Qué tan satisfecho se encuentra con el procedimiento de pago de la tarifa?</a:t>
            </a:r>
            <a:r>
              <a:rPr lang="es-UY" sz="1200" b="1" i="1" dirty="0">
                <a:solidFill>
                  <a:srgbClr val="C00000"/>
                </a:solidFill>
                <a:latin typeface="+mj-lt"/>
              </a:rPr>
              <a:t> [RU-GUI]</a:t>
            </a:r>
            <a:r>
              <a:rPr lang="es-ES" sz="1200" b="1" i="1" dirty="0">
                <a:solidFill>
                  <a:srgbClr val="C00000"/>
                </a:solidFill>
                <a:latin typeface="+mj-lt"/>
              </a:rPr>
              <a:t> </a:t>
            </a:r>
          </a:p>
          <a:p>
            <a:pPr algn="r" eaLnBrk="1" hangingPunct="1"/>
            <a:endParaRPr lang="es-ES" sz="1200" b="1" i="1" dirty="0">
              <a:solidFill>
                <a:srgbClr val="CC3300"/>
              </a:solidFill>
              <a:latin typeface="+mj-lt"/>
            </a:endParaRPr>
          </a:p>
        </p:txBody>
      </p:sp>
      <p:sp>
        <p:nvSpPr>
          <p:cNvPr id="10" name="9 Rectángulo redondeado"/>
          <p:cNvSpPr/>
          <p:nvPr/>
        </p:nvSpPr>
        <p:spPr>
          <a:xfrm>
            <a:off x="34923" y="6480000"/>
            <a:ext cx="3240931" cy="30480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a:solidFill>
                  <a:srgbClr val="000000"/>
                </a:solidFill>
                <a:latin typeface="+mj-lt"/>
              </a:rPr>
              <a:t>Base: </a:t>
            </a:r>
            <a:r>
              <a:rPr lang="es-ES" sz="1000" dirty="0" smtClean="0">
                <a:solidFill>
                  <a:srgbClr val="000000"/>
                </a:solidFill>
                <a:latin typeface="+mj-lt"/>
              </a:rPr>
              <a:t>Total referente administrativo / facturación que respondieron la pregunta (174)</a:t>
            </a:r>
            <a:endParaRPr lang="es-ES" sz="1000" dirty="0">
              <a:solidFill>
                <a:srgbClr val="000000"/>
              </a:solidFill>
              <a:latin typeface="+mj-lt"/>
            </a:endParaRPr>
          </a:p>
        </p:txBody>
      </p:sp>
      <p:graphicFrame>
        <p:nvGraphicFramePr>
          <p:cNvPr id="12" name="6 Gráfico"/>
          <p:cNvGraphicFramePr>
            <a:graphicFrameLocks/>
          </p:cNvGraphicFramePr>
          <p:nvPr>
            <p:extLst>
              <p:ext uri="{D42A27DB-BD31-4B8C-83A1-F6EECF244321}">
                <p14:modId xmlns:p14="http://schemas.microsoft.com/office/powerpoint/2010/main" val="1343810680"/>
              </p:ext>
            </p:extLst>
          </p:nvPr>
        </p:nvGraphicFramePr>
        <p:xfrm>
          <a:off x="1187154" y="1586219"/>
          <a:ext cx="7487569" cy="458314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4328510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1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76248" y="895350"/>
            <a:ext cx="7716232" cy="5413970"/>
          </a:xfrm>
          <a:prstGeom prst="roundRect">
            <a:avLst>
              <a:gd name="adj" fmla="val 12160"/>
            </a:avLst>
          </a:prstGeom>
          <a:solidFill>
            <a:schemeClr val="bg1"/>
          </a:solidFill>
          <a:ln>
            <a:solidFill>
              <a:srgbClr val="2D875A"/>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graphicFrame>
        <p:nvGraphicFramePr>
          <p:cNvPr id="17" name="6 Gráfico"/>
          <p:cNvGraphicFramePr>
            <a:graphicFrameLocks/>
          </p:cNvGraphicFramePr>
          <p:nvPr>
            <p:extLst>
              <p:ext uri="{D42A27DB-BD31-4B8C-83A1-F6EECF244321}">
                <p14:modId xmlns:p14="http://schemas.microsoft.com/office/powerpoint/2010/main" val="3354406155"/>
              </p:ext>
            </p:extLst>
          </p:nvPr>
        </p:nvGraphicFramePr>
        <p:xfrm>
          <a:off x="1054894" y="980727"/>
          <a:ext cx="7837586" cy="4643132"/>
        </p:xfrm>
        <a:graphic>
          <a:graphicData uri="http://schemas.openxmlformats.org/drawingml/2006/chart">
            <c:chart xmlns:c="http://schemas.openxmlformats.org/drawingml/2006/chart" xmlns:r="http://schemas.openxmlformats.org/officeDocument/2006/relationships" r:id="rId3"/>
          </a:graphicData>
        </a:graphic>
      </p:graphicFrame>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31</a:t>
            </a:fld>
            <a:endParaRPr lang="es-ES" dirty="0">
              <a:solidFill>
                <a:srgbClr val="000000"/>
              </a:solidFill>
              <a:latin typeface="+mj-lt"/>
            </a:endParaRPr>
          </a:p>
        </p:txBody>
      </p:sp>
      <p:sp>
        <p:nvSpPr>
          <p:cNvPr id="65543" name="Rectangle 10"/>
          <p:cNvSpPr>
            <a:spLocks noGrp="1" noChangeArrowheads="1"/>
          </p:cNvSpPr>
          <p:nvPr>
            <p:ph type="title"/>
          </p:nvPr>
        </p:nvSpPr>
        <p:spPr>
          <a:xfrm>
            <a:off x="611188" y="87313"/>
            <a:ext cx="8229600" cy="490537"/>
          </a:xfrm>
        </p:spPr>
        <p:txBody>
          <a:bodyPr/>
          <a:lstStyle/>
          <a:p>
            <a:pPr eaLnBrk="1" hangingPunct="1"/>
            <a:r>
              <a:rPr lang="es-ES" dirty="0" smtClean="0"/>
              <a:t>SATISFACCIÓN CON EL PROCEDIMIENTO DE PAGO DE LA TARIFA DE LACNIC (2)</a:t>
            </a:r>
          </a:p>
        </p:txBody>
      </p:sp>
      <p:sp>
        <p:nvSpPr>
          <p:cNvPr id="65544" name="10 CuadroTexto"/>
          <p:cNvSpPr txBox="1">
            <a:spLocks noChangeArrowheads="1"/>
          </p:cNvSpPr>
          <p:nvPr/>
        </p:nvSpPr>
        <p:spPr bwMode="auto">
          <a:xfrm>
            <a:off x="1655388" y="618351"/>
            <a:ext cx="69490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r" eaLnBrk="1" hangingPunct="1"/>
            <a:r>
              <a:rPr lang="es-ES" sz="1200" b="1" i="1" dirty="0" smtClean="0">
                <a:solidFill>
                  <a:srgbClr val="CC3300"/>
                </a:solidFill>
                <a:latin typeface="+mj-lt"/>
              </a:rPr>
              <a:t>¿Qué tan satisfecho se encuentra con el procedimiento de pago de la tarifa?</a:t>
            </a:r>
            <a:r>
              <a:rPr lang="es-UY" sz="1200" b="1" i="1" dirty="0">
                <a:solidFill>
                  <a:srgbClr val="C00000"/>
                </a:solidFill>
                <a:latin typeface="+mj-lt"/>
              </a:rPr>
              <a:t> [RU-GUI]</a:t>
            </a:r>
            <a:r>
              <a:rPr lang="es-ES" sz="1200" b="1" i="1" dirty="0">
                <a:solidFill>
                  <a:srgbClr val="C00000"/>
                </a:solidFill>
                <a:latin typeface="+mj-lt"/>
              </a:rPr>
              <a:t> </a:t>
            </a:r>
          </a:p>
          <a:p>
            <a:pPr algn="r" eaLnBrk="1" hangingPunct="1"/>
            <a:endParaRPr lang="es-ES" sz="1200" b="1" i="1" dirty="0">
              <a:solidFill>
                <a:srgbClr val="CC3300"/>
              </a:solidFill>
              <a:latin typeface="+mj-lt"/>
            </a:endParaRPr>
          </a:p>
        </p:txBody>
      </p:sp>
      <p:sp>
        <p:nvSpPr>
          <p:cNvPr id="12" name="11 Rectángulo redondeado"/>
          <p:cNvSpPr/>
          <p:nvPr/>
        </p:nvSpPr>
        <p:spPr>
          <a:xfrm>
            <a:off x="34923" y="6480000"/>
            <a:ext cx="3240931" cy="30480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a:solidFill>
                  <a:srgbClr val="000000"/>
                </a:solidFill>
                <a:latin typeface="+mj-lt"/>
              </a:rPr>
              <a:t>Base: </a:t>
            </a:r>
            <a:r>
              <a:rPr lang="es-ES" sz="1000" dirty="0" smtClean="0">
                <a:solidFill>
                  <a:srgbClr val="000000"/>
                </a:solidFill>
                <a:latin typeface="+mj-lt"/>
              </a:rPr>
              <a:t>Total referente administrativo / facturación que respondieron la pregunta</a:t>
            </a:r>
            <a:endParaRPr lang="es-ES" sz="1000" dirty="0">
              <a:solidFill>
                <a:srgbClr val="000000"/>
              </a:solidFill>
              <a:latin typeface="+mj-lt"/>
            </a:endParaRPr>
          </a:p>
        </p:txBody>
      </p:sp>
      <p:sp>
        <p:nvSpPr>
          <p:cNvPr id="16" name="15 Pentágono"/>
          <p:cNvSpPr/>
          <p:nvPr/>
        </p:nvSpPr>
        <p:spPr>
          <a:xfrm>
            <a:off x="1336725" y="1225856"/>
            <a:ext cx="935037" cy="360363"/>
          </a:xfrm>
          <a:prstGeom prst="homePlate">
            <a:avLst/>
          </a:prstGeom>
          <a:solidFill>
            <a:schemeClr val="accent6">
              <a:lumMod val="7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dirty="0">
                <a:solidFill>
                  <a:srgbClr val="FFFFFF"/>
                </a:solidFill>
                <a:latin typeface="+mj-lt"/>
              </a:rPr>
              <a:t>TTB</a:t>
            </a:r>
          </a:p>
        </p:txBody>
      </p:sp>
      <p:graphicFrame>
        <p:nvGraphicFramePr>
          <p:cNvPr id="5" name="4 Tabla"/>
          <p:cNvGraphicFramePr>
            <a:graphicFrameLocks noGrp="1"/>
          </p:cNvGraphicFramePr>
          <p:nvPr>
            <p:extLst>
              <p:ext uri="{D42A27DB-BD31-4B8C-83A1-F6EECF244321}">
                <p14:modId xmlns:p14="http://schemas.microsoft.com/office/powerpoint/2010/main" val="1439396205"/>
              </p:ext>
            </p:extLst>
          </p:nvPr>
        </p:nvGraphicFramePr>
        <p:xfrm>
          <a:off x="2627788" y="1225856"/>
          <a:ext cx="5976660" cy="436976"/>
        </p:xfrm>
        <a:graphic>
          <a:graphicData uri="http://schemas.openxmlformats.org/drawingml/2006/table">
            <a:tbl>
              <a:tblPr firstRow="1" bandRow="1">
                <a:effectLst>
                  <a:outerShdw blurRad="50800" dist="38100" dir="18900000" algn="bl" rotWithShape="0">
                    <a:prstClr val="black">
                      <a:alpha val="40000"/>
                    </a:prstClr>
                  </a:outerShdw>
                </a:effectLst>
                <a:tableStyleId>{5C22544A-7EE6-4342-B048-85BDC9FD1C3A}</a:tableStyleId>
              </a:tblPr>
              <a:tblGrid>
                <a:gridCol w="597666"/>
                <a:gridCol w="597666"/>
                <a:gridCol w="597666"/>
                <a:gridCol w="597666"/>
                <a:gridCol w="597666"/>
                <a:gridCol w="597666"/>
                <a:gridCol w="597666"/>
                <a:gridCol w="597666"/>
                <a:gridCol w="597666"/>
                <a:gridCol w="597666"/>
              </a:tblGrid>
              <a:tr h="436976">
                <a:tc>
                  <a:txBody>
                    <a:bodyPr/>
                    <a:lstStyle/>
                    <a:p>
                      <a:pPr algn="ctr" fontAlgn="b"/>
                      <a:r>
                        <a:rPr lang="es-ES" sz="1200" b="0" i="0" u="none" strike="noStrike" dirty="0">
                          <a:solidFill>
                            <a:srgbClr val="000000"/>
                          </a:solidFill>
                          <a:effectLst/>
                          <a:latin typeface="Trebuchet MS"/>
                        </a:rPr>
                        <a:t>75%</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71%</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83%</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73%</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74%</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74%</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83%</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75%</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86%</a:t>
                      </a:r>
                    </a:p>
                  </a:txBody>
                  <a:tcPr marL="9525" marR="9525" marT="9525" marB="0" anchor="ctr">
                    <a:solidFill>
                      <a:srgbClr val="CCFFCC"/>
                    </a:solidFill>
                  </a:tcPr>
                </a:tc>
                <a:tc>
                  <a:txBody>
                    <a:bodyPr/>
                    <a:lstStyle/>
                    <a:p>
                      <a:pPr algn="ctr" fontAlgn="b"/>
                      <a:r>
                        <a:rPr lang="es-ES" sz="1200" b="0" i="0" u="none" strike="noStrike" dirty="0" smtClean="0">
                          <a:solidFill>
                            <a:srgbClr val="000000"/>
                          </a:solidFill>
                          <a:effectLst/>
                          <a:latin typeface="Trebuchet MS"/>
                        </a:rPr>
                        <a:t>78%</a:t>
                      </a:r>
                      <a:endParaRPr lang="es-ES" sz="1200" b="0" i="0" u="none" strike="noStrike" dirty="0">
                        <a:solidFill>
                          <a:srgbClr val="000000"/>
                        </a:solidFill>
                        <a:effectLst/>
                        <a:latin typeface="Trebuchet MS"/>
                      </a:endParaRPr>
                    </a:p>
                  </a:txBody>
                  <a:tcPr marL="9525" marR="9525" marT="9525" marB="0" anchor="ctr">
                    <a:solidFill>
                      <a:srgbClr val="CCFFCC"/>
                    </a:solidFill>
                  </a:tcPr>
                </a:tc>
              </a:tr>
            </a:tbl>
          </a:graphicData>
        </a:graphic>
      </p:graphicFrame>
      <p:sp>
        <p:nvSpPr>
          <p:cNvPr id="18" name="17 Rectángulo redondeado"/>
          <p:cNvSpPr/>
          <p:nvPr/>
        </p:nvSpPr>
        <p:spPr>
          <a:xfrm>
            <a:off x="3275856" y="1225856"/>
            <a:ext cx="1728008" cy="454416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9" name="18 Rectángulo redondeado"/>
          <p:cNvSpPr/>
          <p:nvPr/>
        </p:nvSpPr>
        <p:spPr>
          <a:xfrm>
            <a:off x="5076000" y="1225856"/>
            <a:ext cx="1728000" cy="454416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1" name="20 Rectángulo redondeado"/>
          <p:cNvSpPr/>
          <p:nvPr/>
        </p:nvSpPr>
        <p:spPr>
          <a:xfrm>
            <a:off x="6890857" y="1225856"/>
            <a:ext cx="1767097" cy="454416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2" name="21 Rectángulo"/>
          <p:cNvSpPr/>
          <p:nvPr/>
        </p:nvSpPr>
        <p:spPr>
          <a:xfrm>
            <a:off x="3707904" y="5623859"/>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Región</a:t>
            </a:r>
            <a:endParaRPr lang="es-ES" sz="1100" dirty="0">
              <a:solidFill>
                <a:srgbClr val="FFFFFF"/>
              </a:solidFill>
              <a:latin typeface="+mj-lt"/>
            </a:endParaRPr>
          </a:p>
        </p:txBody>
      </p:sp>
      <p:sp>
        <p:nvSpPr>
          <p:cNvPr id="23" name="22 Rectángulo"/>
          <p:cNvSpPr/>
          <p:nvPr/>
        </p:nvSpPr>
        <p:spPr>
          <a:xfrm>
            <a:off x="5476593" y="5621836"/>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Tipo cliente</a:t>
            </a:r>
            <a:endParaRPr lang="es-ES" sz="1100" dirty="0">
              <a:solidFill>
                <a:srgbClr val="FFFFFF"/>
              </a:solidFill>
              <a:latin typeface="+mj-lt"/>
            </a:endParaRPr>
          </a:p>
        </p:txBody>
      </p:sp>
      <p:sp>
        <p:nvSpPr>
          <p:cNvPr id="24" name="23 Rectángulo"/>
          <p:cNvSpPr/>
          <p:nvPr/>
        </p:nvSpPr>
        <p:spPr>
          <a:xfrm>
            <a:off x="7270349" y="5621836"/>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Cargo</a:t>
            </a:r>
            <a:endParaRPr lang="es-ES" sz="1100" dirty="0">
              <a:solidFill>
                <a:srgbClr val="FFFFFF"/>
              </a:solidFill>
              <a:latin typeface="+mj-lt"/>
            </a:endParaRPr>
          </a:p>
        </p:txBody>
      </p:sp>
      <p:graphicFrame>
        <p:nvGraphicFramePr>
          <p:cNvPr id="20" name="19 Tabla"/>
          <p:cNvGraphicFramePr>
            <a:graphicFrameLocks noGrp="1"/>
          </p:cNvGraphicFramePr>
          <p:nvPr>
            <p:extLst>
              <p:ext uri="{D42A27DB-BD31-4B8C-83A1-F6EECF244321}">
                <p14:modId xmlns:p14="http://schemas.microsoft.com/office/powerpoint/2010/main" val="4156080764"/>
              </p:ext>
            </p:extLst>
          </p:nvPr>
        </p:nvGraphicFramePr>
        <p:xfrm>
          <a:off x="2123733" y="5976000"/>
          <a:ext cx="6534220" cy="251150"/>
        </p:xfrm>
        <a:graphic>
          <a:graphicData uri="http://schemas.openxmlformats.org/drawingml/2006/table">
            <a:tbl>
              <a:tblPr firstRow="1" bandRow="1">
                <a:tableStyleId>{5C22544A-7EE6-4342-B048-85BDC9FD1C3A}</a:tableStyleId>
              </a:tblPr>
              <a:tblGrid>
                <a:gridCol w="594020"/>
                <a:gridCol w="594020"/>
                <a:gridCol w="594020"/>
                <a:gridCol w="594020"/>
                <a:gridCol w="594020"/>
                <a:gridCol w="594020"/>
                <a:gridCol w="594020"/>
                <a:gridCol w="594020"/>
                <a:gridCol w="594020"/>
                <a:gridCol w="594020"/>
                <a:gridCol w="594020"/>
              </a:tblGrid>
              <a:tr h="251150">
                <a:tc>
                  <a:txBody>
                    <a:bodyPr/>
                    <a:lstStyle/>
                    <a:p>
                      <a:pPr algn="ctr"/>
                      <a:r>
                        <a:rPr lang="es-ES" sz="1000" b="0" i="1" dirty="0" smtClean="0">
                          <a:solidFill>
                            <a:schemeClr val="tx1"/>
                          </a:solidFill>
                        </a:rPr>
                        <a:t>Base</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174</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13</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37</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124</a:t>
                      </a:r>
                    </a:p>
                  </a:txBody>
                  <a:tcPr>
                    <a:solidFill>
                      <a:schemeClr val="accent5">
                        <a:lumMod val="40000"/>
                        <a:lumOff val="60000"/>
                      </a:schemeClr>
                    </a:solidFill>
                  </a:tcPr>
                </a:tc>
                <a:tc>
                  <a:txBody>
                    <a:bodyPr/>
                    <a:lstStyle/>
                    <a:p>
                      <a:pPr algn="ctr"/>
                      <a:r>
                        <a:rPr lang="es-ES" sz="1000" b="0" i="1" dirty="0" smtClean="0">
                          <a:solidFill>
                            <a:schemeClr val="tx1"/>
                          </a:solidFill>
                        </a:rPr>
                        <a:t>40</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119</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15</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174</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69</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104</a:t>
                      </a:r>
                      <a:endParaRPr lang="es-ES" sz="1000" b="0" i="1" dirty="0">
                        <a:solidFill>
                          <a:schemeClr val="tx1"/>
                        </a:solidFill>
                      </a:endParaRPr>
                    </a:p>
                  </a:txBody>
                  <a:tcPr>
                    <a:solidFill>
                      <a:schemeClr val="accent5">
                        <a:lumMod val="40000"/>
                        <a:lumOff val="60000"/>
                      </a:schemeClr>
                    </a:solidFill>
                  </a:tcPr>
                </a:tc>
              </a:tr>
            </a:tbl>
          </a:graphicData>
        </a:graphic>
      </p:graphicFrame>
    </p:spTree>
    <p:extLst>
      <p:ext uri="{BB962C8B-B14F-4D97-AF65-F5344CB8AC3E}">
        <p14:creationId xmlns:p14="http://schemas.microsoft.com/office/powerpoint/2010/main" val="364132536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Graphic spid="17" grpId="0">
        <p:bldAsOne/>
      </p:bldGraphic>
      <p:bldP spid="16" grpId="0" animBg="1"/>
      <p:bldP spid="18" grpId="0" animBg="1"/>
      <p:bldP spid="19" grpId="0" animBg="1"/>
      <p:bldP spid="21" grpId="0" animBg="1"/>
      <p:bldP spid="22" grpId="0" animBg="1"/>
      <p:bldP spid="23" grpId="0" animBg="1"/>
      <p:bldP spid="2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76248" y="895350"/>
            <a:ext cx="7716232" cy="5279747"/>
          </a:xfrm>
          <a:prstGeom prst="roundRect">
            <a:avLst>
              <a:gd name="adj" fmla="val 12160"/>
            </a:avLst>
          </a:prstGeom>
          <a:solidFill>
            <a:schemeClr val="bg1"/>
          </a:solidFill>
          <a:ln>
            <a:solidFill>
              <a:srgbClr val="2D875A"/>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32</a:t>
            </a:fld>
            <a:endParaRPr lang="es-ES" dirty="0">
              <a:solidFill>
                <a:srgbClr val="000000"/>
              </a:solidFill>
              <a:latin typeface="+mj-lt"/>
            </a:endParaRPr>
          </a:p>
        </p:txBody>
      </p:sp>
      <p:sp>
        <p:nvSpPr>
          <p:cNvPr id="16" name="15 Pentágono"/>
          <p:cNvSpPr/>
          <p:nvPr/>
        </p:nvSpPr>
        <p:spPr>
          <a:xfrm>
            <a:off x="1336725" y="1225856"/>
            <a:ext cx="935037" cy="360363"/>
          </a:xfrm>
          <a:prstGeom prst="homePlate">
            <a:avLst/>
          </a:prstGeom>
          <a:solidFill>
            <a:schemeClr val="accent6">
              <a:lumMod val="7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dirty="0">
                <a:solidFill>
                  <a:srgbClr val="FFFFFF"/>
                </a:solidFill>
                <a:latin typeface="+mj-lt"/>
              </a:rPr>
              <a:t>TTB</a:t>
            </a:r>
          </a:p>
        </p:txBody>
      </p:sp>
      <p:graphicFrame>
        <p:nvGraphicFramePr>
          <p:cNvPr id="5" name="4 Tabla"/>
          <p:cNvGraphicFramePr>
            <a:graphicFrameLocks noGrp="1"/>
          </p:cNvGraphicFramePr>
          <p:nvPr>
            <p:extLst>
              <p:ext uri="{D42A27DB-BD31-4B8C-83A1-F6EECF244321}">
                <p14:modId xmlns:p14="http://schemas.microsoft.com/office/powerpoint/2010/main" val="2872884578"/>
              </p:ext>
            </p:extLst>
          </p:nvPr>
        </p:nvGraphicFramePr>
        <p:xfrm>
          <a:off x="2627788" y="1225856"/>
          <a:ext cx="5760636" cy="436976"/>
        </p:xfrm>
        <a:graphic>
          <a:graphicData uri="http://schemas.openxmlformats.org/drawingml/2006/table">
            <a:tbl>
              <a:tblPr firstRow="1" bandRow="1">
                <a:effectLst>
                  <a:outerShdw blurRad="50800" dist="38100" dir="18900000" algn="bl" rotWithShape="0">
                    <a:prstClr val="black">
                      <a:alpha val="40000"/>
                    </a:prstClr>
                  </a:outerShdw>
                </a:effectLst>
                <a:tableStyleId>{5C22544A-7EE6-4342-B048-85BDC9FD1C3A}</a:tableStyleId>
              </a:tblPr>
              <a:tblGrid>
                <a:gridCol w="1920212"/>
                <a:gridCol w="1920212"/>
                <a:gridCol w="1920212"/>
              </a:tblGrid>
              <a:tr h="436976">
                <a:tc>
                  <a:txBody>
                    <a:bodyPr/>
                    <a:lstStyle/>
                    <a:p>
                      <a:pPr algn="ctr" fontAlgn="b"/>
                      <a:r>
                        <a:rPr lang="es-ES" sz="1200" b="0" i="0" u="none" strike="noStrike" dirty="0">
                          <a:solidFill>
                            <a:srgbClr val="000000"/>
                          </a:solidFill>
                          <a:effectLst/>
                          <a:latin typeface="Trebuchet MS"/>
                        </a:rPr>
                        <a:t>81%</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95%</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90%</a:t>
                      </a:r>
                    </a:p>
                  </a:txBody>
                  <a:tcPr marL="9525" marR="9525" marT="9525" marB="0" anchor="ctr">
                    <a:solidFill>
                      <a:srgbClr val="CCFFCC"/>
                    </a:solidFill>
                  </a:tcPr>
                </a:tc>
              </a:tr>
            </a:tbl>
          </a:graphicData>
        </a:graphic>
      </p:graphicFrame>
      <p:sp>
        <p:nvSpPr>
          <p:cNvPr id="15" name="Rectangle 10"/>
          <p:cNvSpPr>
            <a:spLocks noGrp="1" noChangeArrowheads="1"/>
          </p:cNvSpPr>
          <p:nvPr>
            <p:ph type="title"/>
          </p:nvPr>
        </p:nvSpPr>
        <p:spPr>
          <a:xfrm>
            <a:off x="611188" y="87313"/>
            <a:ext cx="8229600" cy="490537"/>
          </a:xfrm>
        </p:spPr>
        <p:txBody>
          <a:bodyPr/>
          <a:lstStyle/>
          <a:p>
            <a:pPr eaLnBrk="1" hangingPunct="1"/>
            <a:r>
              <a:rPr lang="es-ES" dirty="0" smtClean="0"/>
              <a:t>SATISFACCIÓN CON LA CLARIDAD DE LA FACTURA DE LACNIC (1)</a:t>
            </a:r>
          </a:p>
        </p:txBody>
      </p:sp>
      <p:sp>
        <p:nvSpPr>
          <p:cNvPr id="17" name="10 CuadroTexto"/>
          <p:cNvSpPr txBox="1">
            <a:spLocks noChangeArrowheads="1"/>
          </p:cNvSpPr>
          <p:nvPr/>
        </p:nvSpPr>
        <p:spPr bwMode="auto">
          <a:xfrm>
            <a:off x="1979712" y="618351"/>
            <a:ext cx="66247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r" eaLnBrk="1" hangingPunct="1"/>
            <a:r>
              <a:rPr lang="es-ES" sz="1200" b="1" i="1" dirty="0" smtClean="0">
                <a:solidFill>
                  <a:srgbClr val="CC3300"/>
                </a:solidFill>
                <a:latin typeface="+mj-lt"/>
              </a:rPr>
              <a:t>¿Qué tan satisfecho se encuentra con la claridad de la factura?</a:t>
            </a:r>
            <a:r>
              <a:rPr lang="es-UY" sz="1200" b="1" i="1" dirty="0">
                <a:solidFill>
                  <a:srgbClr val="C00000"/>
                </a:solidFill>
                <a:latin typeface="+mj-lt"/>
              </a:rPr>
              <a:t> [RU-GUI]</a:t>
            </a:r>
            <a:r>
              <a:rPr lang="es-ES" sz="1200" b="1" i="1" dirty="0">
                <a:solidFill>
                  <a:srgbClr val="C00000"/>
                </a:solidFill>
                <a:latin typeface="+mj-lt"/>
              </a:rPr>
              <a:t> </a:t>
            </a:r>
          </a:p>
          <a:p>
            <a:pPr algn="r" eaLnBrk="1" hangingPunct="1"/>
            <a:endParaRPr lang="es-ES" sz="1200" b="1" i="1" dirty="0">
              <a:solidFill>
                <a:srgbClr val="CC3300"/>
              </a:solidFill>
              <a:latin typeface="+mj-lt"/>
            </a:endParaRPr>
          </a:p>
        </p:txBody>
      </p:sp>
      <p:sp>
        <p:nvSpPr>
          <p:cNvPr id="11" name="10 Rectángulo redondeado"/>
          <p:cNvSpPr/>
          <p:nvPr/>
        </p:nvSpPr>
        <p:spPr>
          <a:xfrm>
            <a:off x="34923" y="6480000"/>
            <a:ext cx="3240931" cy="30480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a:solidFill>
                  <a:srgbClr val="000000"/>
                </a:solidFill>
                <a:latin typeface="+mj-lt"/>
              </a:rPr>
              <a:t>Base: </a:t>
            </a:r>
            <a:r>
              <a:rPr lang="es-ES" sz="1000" dirty="0" smtClean="0">
                <a:solidFill>
                  <a:srgbClr val="000000"/>
                </a:solidFill>
                <a:latin typeface="+mj-lt"/>
              </a:rPr>
              <a:t>Total referente administrativo / facturación que respondieron la pregunta</a:t>
            </a:r>
            <a:endParaRPr lang="es-ES" sz="1000" dirty="0">
              <a:solidFill>
                <a:srgbClr val="000000"/>
              </a:solidFill>
              <a:latin typeface="+mj-lt"/>
            </a:endParaRPr>
          </a:p>
        </p:txBody>
      </p:sp>
      <p:graphicFrame>
        <p:nvGraphicFramePr>
          <p:cNvPr id="10" name="6 Gráfico"/>
          <p:cNvGraphicFramePr>
            <a:graphicFrameLocks/>
          </p:cNvGraphicFramePr>
          <p:nvPr>
            <p:extLst>
              <p:ext uri="{D42A27DB-BD31-4B8C-83A1-F6EECF244321}">
                <p14:modId xmlns:p14="http://schemas.microsoft.com/office/powerpoint/2010/main" val="3107575651"/>
              </p:ext>
            </p:extLst>
          </p:nvPr>
        </p:nvGraphicFramePr>
        <p:xfrm>
          <a:off x="1202235" y="1586219"/>
          <a:ext cx="7487569" cy="458887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970272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1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76248" y="895350"/>
            <a:ext cx="7716232" cy="5279747"/>
          </a:xfrm>
          <a:prstGeom prst="roundRect">
            <a:avLst>
              <a:gd name="adj" fmla="val 12160"/>
            </a:avLst>
          </a:prstGeom>
          <a:solidFill>
            <a:schemeClr val="bg1"/>
          </a:solidFill>
          <a:ln>
            <a:solidFill>
              <a:srgbClr val="2D875A"/>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33</a:t>
            </a:fld>
            <a:endParaRPr lang="es-ES" dirty="0">
              <a:solidFill>
                <a:srgbClr val="000000"/>
              </a:solidFill>
              <a:latin typeface="+mj-lt"/>
            </a:endParaRPr>
          </a:p>
        </p:txBody>
      </p:sp>
      <p:sp>
        <p:nvSpPr>
          <p:cNvPr id="65543" name="Rectangle 10"/>
          <p:cNvSpPr>
            <a:spLocks noGrp="1" noChangeArrowheads="1"/>
          </p:cNvSpPr>
          <p:nvPr>
            <p:ph type="title"/>
          </p:nvPr>
        </p:nvSpPr>
        <p:spPr>
          <a:xfrm>
            <a:off x="611188" y="87313"/>
            <a:ext cx="8229600" cy="490537"/>
          </a:xfrm>
        </p:spPr>
        <p:txBody>
          <a:bodyPr/>
          <a:lstStyle/>
          <a:p>
            <a:pPr eaLnBrk="1" hangingPunct="1"/>
            <a:r>
              <a:rPr lang="es-ES" dirty="0" smtClean="0"/>
              <a:t>SATISFACCIÓN CON LA CLARIDAD DE LA FACTURA DE LACNIC (2)</a:t>
            </a:r>
          </a:p>
        </p:txBody>
      </p:sp>
      <p:sp>
        <p:nvSpPr>
          <p:cNvPr id="65544" name="10 CuadroTexto"/>
          <p:cNvSpPr txBox="1">
            <a:spLocks noChangeArrowheads="1"/>
          </p:cNvSpPr>
          <p:nvPr/>
        </p:nvSpPr>
        <p:spPr bwMode="auto">
          <a:xfrm>
            <a:off x="2271762" y="618351"/>
            <a:ext cx="63326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r" eaLnBrk="1" hangingPunct="1"/>
            <a:r>
              <a:rPr lang="es-ES" sz="1200" b="1" i="1" dirty="0" smtClean="0">
                <a:solidFill>
                  <a:srgbClr val="CC3300"/>
                </a:solidFill>
                <a:latin typeface="+mj-lt"/>
              </a:rPr>
              <a:t>¿Qué tan satisfecho se encuentra con la claridad de la factura?</a:t>
            </a:r>
            <a:r>
              <a:rPr lang="es-UY" sz="1200" b="1" i="1" dirty="0">
                <a:solidFill>
                  <a:srgbClr val="C00000"/>
                </a:solidFill>
                <a:latin typeface="+mj-lt"/>
              </a:rPr>
              <a:t> [RU-GUI]</a:t>
            </a:r>
            <a:r>
              <a:rPr lang="es-ES" sz="1200" b="1" i="1" dirty="0">
                <a:solidFill>
                  <a:srgbClr val="C00000"/>
                </a:solidFill>
                <a:latin typeface="+mj-lt"/>
              </a:rPr>
              <a:t> </a:t>
            </a:r>
          </a:p>
        </p:txBody>
      </p:sp>
      <p:sp>
        <p:nvSpPr>
          <p:cNvPr id="16" name="15 Pentágono"/>
          <p:cNvSpPr/>
          <p:nvPr/>
        </p:nvSpPr>
        <p:spPr>
          <a:xfrm>
            <a:off x="1336725" y="1225856"/>
            <a:ext cx="935037" cy="360363"/>
          </a:xfrm>
          <a:prstGeom prst="homePlate">
            <a:avLst/>
          </a:prstGeom>
          <a:solidFill>
            <a:schemeClr val="accent6">
              <a:lumMod val="7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dirty="0">
                <a:solidFill>
                  <a:srgbClr val="FFFFFF"/>
                </a:solidFill>
                <a:latin typeface="+mj-lt"/>
              </a:rPr>
              <a:t>TTB</a:t>
            </a:r>
          </a:p>
        </p:txBody>
      </p:sp>
      <p:graphicFrame>
        <p:nvGraphicFramePr>
          <p:cNvPr id="5" name="4 Tabla"/>
          <p:cNvGraphicFramePr>
            <a:graphicFrameLocks noGrp="1"/>
          </p:cNvGraphicFramePr>
          <p:nvPr>
            <p:extLst>
              <p:ext uri="{D42A27DB-BD31-4B8C-83A1-F6EECF244321}">
                <p14:modId xmlns:p14="http://schemas.microsoft.com/office/powerpoint/2010/main" val="3534300068"/>
              </p:ext>
            </p:extLst>
          </p:nvPr>
        </p:nvGraphicFramePr>
        <p:xfrm>
          <a:off x="2627788" y="1225856"/>
          <a:ext cx="5976660" cy="436976"/>
        </p:xfrm>
        <a:graphic>
          <a:graphicData uri="http://schemas.openxmlformats.org/drawingml/2006/table">
            <a:tbl>
              <a:tblPr firstRow="1" bandRow="1">
                <a:effectLst>
                  <a:outerShdw blurRad="50800" dist="38100" dir="18900000" algn="bl" rotWithShape="0">
                    <a:prstClr val="black">
                      <a:alpha val="40000"/>
                    </a:prstClr>
                  </a:outerShdw>
                </a:effectLst>
                <a:tableStyleId>{5C22544A-7EE6-4342-B048-85BDC9FD1C3A}</a:tableStyleId>
              </a:tblPr>
              <a:tblGrid>
                <a:gridCol w="597666"/>
                <a:gridCol w="597666"/>
                <a:gridCol w="597666"/>
                <a:gridCol w="597666"/>
                <a:gridCol w="597666"/>
                <a:gridCol w="597666"/>
                <a:gridCol w="597666"/>
                <a:gridCol w="597666"/>
                <a:gridCol w="597666"/>
                <a:gridCol w="597666"/>
              </a:tblGrid>
              <a:tr h="436976">
                <a:tc>
                  <a:txBody>
                    <a:bodyPr/>
                    <a:lstStyle/>
                    <a:p>
                      <a:pPr algn="ctr" fontAlgn="b"/>
                      <a:r>
                        <a:rPr lang="es-ES" sz="1200" b="0" i="0" u="none" strike="noStrike" dirty="0">
                          <a:solidFill>
                            <a:srgbClr val="000000"/>
                          </a:solidFill>
                          <a:effectLst/>
                          <a:latin typeface="Trebuchet MS"/>
                        </a:rPr>
                        <a:t>81%</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71%</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84%</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81%</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79%</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82%</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80%</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81%</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89%</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84%</a:t>
                      </a:r>
                    </a:p>
                  </a:txBody>
                  <a:tcPr marL="9525" marR="9525" marT="9525" marB="0" anchor="ctr">
                    <a:solidFill>
                      <a:srgbClr val="CCFFCC"/>
                    </a:solidFill>
                  </a:tcPr>
                </a:tc>
              </a:tr>
            </a:tbl>
          </a:graphicData>
        </a:graphic>
      </p:graphicFrame>
      <p:sp>
        <p:nvSpPr>
          <p:cNvPr id="18" name="17 Rectángulo redondeado"/>
          <p:cNvSpPr/>
          <p:nvPr/>
        </p:nvSpPr>
        <p:spPr>
          <a:xfrm>
            <a:off x="3275856" y="1225856"/>
            <a:ext cx="1728008" cy="454416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9" name="18 Rectángulo redondeado"/>
          <p:cNvSpPr/>
          <p:nvPr/>
        </p:nvSpPr>
        <p:spPr>
          <a:xfrm>
            <a:off x="5076000" y="1225856"/>
            <a:ext cx="1728000" cy="454416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1" name="20 Rectángulo redondeado"/>
          <p:cNvSpPr/>
          <p:nvPr/>
        </p:nvSpPr>
        <p:spPr>
          <a:xfrm>
            <a:off x="6890857" y="1225856"/>
            <a:ext cx="1767097" cy="454416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2" name="21 Rectángulo"/>
          <p:cNvSpPr/>
          <p:nvPr/>
        </p:nvSpPr>
        <p:spPr>
          <a:xfrm>
            <a:off x="3707904" y="5623859"/>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Región</a:t>
            </a:r>
            <a:endParaRPr lang="es-ES" sz="1100" dirty="0">
              <a:solidFill>
                <a:srgbClr val="FFFFFF"/>
              </a:solidFill>
              <a:latin typeface="+mj-lt"/>
            </a:endParaRPr>
          </a:p>
        </p:txBody>
      </p:sp>
      <p:sp>
        <p:nvSpPr>
          <p:cNvPr id="23" name="22 Rectángulo"/>
          <p:cNvSpPr/>
          <p:nvPr/>
        </p:nvSpPr>
        <p:spPr>
          <a:xfrm>
            <a:off x="5476593" y="5621836"/>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Tipo cliente</a:t>
            </a:r>
            <a:endParaRPr lang="es-ES" sz="1100" dirty="0">
              <a:solidFill>
                <a:srgbClr val="FFFFFF"/>
              </a:solidFill>
              <a:latin typeface="+mj-lt"/>
            </a:endParaRPr>
          </a:p>
        </p:txBody>
      </p:sp>
      <p:sp>
        <p:nvSpPr>
          <p:cNvPr id="24" name="23 Rectángulo"/>
          <p:cNvSpPr/>
          <p:nvPr/>
        </p:nvSpPr>
        <p:spPr>
          <a:xfrm>
            <a:off x="7270349" y="5621836"/>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Cargo</a:t>
            </a:r>
            <a:endParaRPr lang="es-ES" sz="1100" dirty="0">
              <a:solidFill>
                <a:srgbClr val="FFFFFF"/>
              </a:solidFill>
              <a:latin typeface="+mj-lt"/>
            </a:endParaRPr>
          </a:p>
        </p:txBody>
      </p:sp>
      <p:graphicFrame>
        <p:nvGraphicFramePr>
          <p:cNvPr id="25" name="6 Gráfico"/>
          <p:cNvGraphicFramePr>
            <a:graphicFrameLocks/>
          </p:cNvGraphicFramePr>
          <p:nvPr>
            <p:extLst>
              <p:ext uri="{D42A27DB-BD31-4B8C-83A1-F6EECF244321}">
                <p14:modId xmlns:p14="http://schemas.microsoft.com/office/powerpoint/2010/main" val="2951505030"/>
              </p:ext>
            </p:extLst>
          </p:nvPr>
        </p:nvGraphicFramePr>
        <p:xfrm>
          <a:off x="1054894" y="1052735"/>
          <a:ext cx="7837586" cy="4571123"/>
        </p:xfrm>
        <a:graphic>
          <a:graphicData uri="http://schemas.openxmlformats.org/drawingml/2006/chart">
            <c:chart xmlns:c="http://schemas.openxmlformats.org/drawingml/2006/chart" xmlns:r="http://schemas.openxmlformats.org/officeDocument/2006/relationships" r:id="rId3"/>
          </a:graphicData>
        </a:graphic>
      </p:graphicFrame>
      <p:sp>
        <p:nvSpPr>
          <p:cNvPr id="20" name="19 Rectángulo redondeado"/>
          <p:cNvSpPr/>
          <p:nvPr/>
        </p:nvSpPr>
        <p:spPr>
          <a:xfrm>
            <a:off x="34923" y="6480000"/>
            <a:ext cx="3240931" cy="30480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a:solidFill>
                  <a:srgbClr val="000000"/>
                </a:solidFill>
                <a:latin typeface="+mj-lt"/>
              </a:rPr>
              <a:t>Base: </a:t>
            </a:r>
            <a:r>
              <a:rPr lang="es-ES" sz="1000" dirty="0" smtClean="0">
                <a:solidFill>
                  <a:srgbClr val="000000"/>
                </a:solidFill>
                <a:latin typeface="+mj-lt"/>
              </a:rPr>
              <a:t>Total referente administrativo / facturación que respondieron la pregunta</a:t>
            </a:r>
            <a:endParaRPr lang="es-ES" sz="1000" dirty="0">
              <a:solidFill>
                <a:srgbClr val="000000"/>
              </a:solidFill>
              <a:latin typeface="+mj-lt"/>
            </a:endParaRPr>
          </a:p>
        </p:txBody>
      </p:sp>
    </p:spTree>
    <p:extLst>
      <p:ext uri="{BB962C8B-B14F-4D97-AF65-F5344CB8AC3E}">
        <p14:creationId xmlns:p14="http://schemas.microsoft.com/office/powerpoint/2010/main" val="166572194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16" grpId="0" animBg="1"/>
      <p:bldP spid="18" grpId="0" animBg="1"/>
      <p:bldP spid="19" grpId="0" animBg="1"/>
      <p:bldP spid="21" grpId="0" animBg="1"/>
      <p:bldP spid="22" grpId="0" animBg="1"/>
      <p:bldP spid="23" grpId="0" animBg="1"/>
      <p:bldP spid="24" grpId="0" animBg="1"/>
      <p:bldGraphic spid="25" grpId="0">
        <p:bldAsOne/>
      </p:bldGraphic>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76248" y="895350"/>
            <a:ext cx="7716232" cy="5413970"/>
          </a:xfrm>
          <a:prstGeom prst="roundRect">
            <a:avLst>
              <a:gd name="adj" fmla="val 12160"/>
            </a:avLst>
          </a:prstGeom>
          <a:solidFill>
            <a:schemeClr val="bg1"/>
          </a:solidFill>
          <a:ln>
            <a:solidFill>
              <a:srgbClr val="2D875A"/>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34</a:t>
            </a:fld>
            <a:endParaRPr lang="es-ES" dirty="0">
              <a:solidFill>
                <a:srgbClr val="000000"/>
              </a:solidFill>
              <a:latin typeface="+mj-lt"/>
            </a:endParaRPr>
          </a:p>
        </p:txBody>
      </p:sp>
      <p:sp>
        <p:nvSpPr>
          <p:cNvPr id="65543" name="Rectangle 10"/>
          <p:cNvSpPr>
            <a:spLocks noGrp="1" noChangeArrowheads="1"/>
          </p:cNvSpPr>
          <p:nvPr>
            <p:ph type="title"/>
          </p:nvPr>
        </p:nvSpPr>
        <p:spPr>
          <a:xfrm>
            <a:off x="611188" y="87313"/>
            <a:ext cx="8229600" cy="490537"/>
          </a:xfrm>
        </p:spPr>
        <p:txBody>
          <a:bodyPr/>
          <a:lstStyle/>
          <a:p>
            <a:pPr eaLnBrk="1" hangingPunct="1"/>
            <a:r>
              <a:rPr lang="es-ES" dirty="0" smtClean="0"/>
              <a:t>SATISFACCIÓN CON LOS MÉTODOS DE PAGO DE LACNIC </a:t>
            </a:r>
          </a:p>
        </p:txBody>
      </p:sp>
      <p:sp>
        <p:nvSpPr>
          <p:cNvPr id="65544" name="10 CuadroTexto"/>
          <p:cNvSpPr txBox="1">
            <a:spLocks noChangeArrowheads="1"/>
          </p:cNvSpPr>
          <p:nvPr/>
        </p:nvSpPr>
        <p:spPr bwMode="auto">
          <a:xfrm>
            <a:off x="2271762" y="618351"/>
            <a:ext cx="63326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r" eaLnBrk="1" hangingPunct="1"/>
            <a:r>
              <a:rPr lang="es-ES" sz="1200" b="1" i="1" dirty="0" smtClean="0">
                <a:solidFill>
                  <a:srgbClr val="CC3300"/>
                </a:solidFill>
                <a:latin typeface="+mj-lt"/>
              </a:rPr>
              <a:t>¿Qué tan satisfecho se encuentra con los métodos de pago?</a:t>
            </a:r>
            <a:r>
              <a:rPr lang="es-UY" sz="1200" b="1" i="1" dirty="0">
                <a:solidFill>
                  <a:srgbClr val="C00000"/>
                </a:solidFill>
                <a:latin typeface="+mj-lt"/>
              </a:rPr>
              <a:t> [RU-GUI]</a:t>
            </a:r>
            <a:endParaRPr lang="es-ES" sz="1200" b="1" i="1" dirty="0">
              <a:solidFill>
                <a:srgbClr val="CC3300"/>
              </a:solidFill>
              <a:latin typeface="+mj-lt"/>
            </a:endParaRPr>
          </a:p>
        </p:txBody>
      </p:sp>
      <p:sp>
        <p:nvSpPr>
          <p:cNvPr id="16" name="15 Pentágono"/>
          <p:cNvSpPr/>
          <p:nvPr/>
        </p:nvSpPr>
        <p:spPr>
          <a:xfrm>
            <a:off x="1336725" y="1225856"/>
            <a:ext cx="935037" cy="360363"/>
          </a:xfrm>
          <a:prstGeom prst="homePlate">
            <a:avLst/>
          </a:prstGeom>
          <a:solidFill>
            <a:schemeClr val="accent6">
              <a:lumMod val="7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dirty="0">
                <a:solidFill>
                  <a:srgbClr val="FFFFFF"/>
                </a:solidFill>
                <a:latin typeface="+mj-lt"/>
              </a:rPr>
              <a:t>TTB</a:t>
            </a:r>
          </a:p>
        </p:txBody>
      </p:sp>
      <p:graphicFrame>
        <p:nvGraphicFramePr>
          <p:cNvPr id="5" name="4 Tabla"/>
          <p:cNvGraphicFramePr>
            <a:graphicFrameLocks noGrp="1"/>
          </p:cNvGraphicFramePr>
          <p:nvPr>
            <p:extLst>
              <p:ext uri="{D42A27DB-BD31-4B8C-83A1-F6EECF244321}">
                <p14:modId xmlns:p14="http://schemas.microsoft.com/office/powerpoint/2010/main" val="246364954"/>
              </p:ext>
            </p:extLst>
          </p:nvPr>
        </p:nvGraphicFramePr>
        <p:xfrm>
          <a:off x="2627788" y="1225856"/>
          <a:ext cx="5976660" cy="436976"/>
        </p:xfrm>
        <a:graphic>
          <a:graphicData uri="http://schemas.openxmlformats.org/drawingml/2006/table">
            <a:tbl>
              <a:tblPr firstRow="1" bandRow="1">
                <a:effectLst>
                  <a:outerShdw blurRad="50800" dist="38100" dir="18900000" algn="bl" rotWithShape="0">
                    <a:prstClr val="black">
                      <a:alpha val="40000"/>
                    </a:prstClr>
                  </a:outerShdw>
                </a:effectLst>
                <a:tableStyleId>{5C22544A-7EE6-4342-B048-85BDC9FD1C3A}</a:tableStyleId>
              </a:tblPr>
              <a:tblGrid>
                <a:gridCol w="597666"/>
                <a:gridCol w="597666"/>
                <a:gridCol w="597666"/>
                <a:gridCol w="597666"/>
                <a:gridCol w="597666"/>
                <a:gridCol w="597666"/>
                <a:gridCol w="597666"/>
                <a:gridCol w="597666"/>
                <a:gridCol w="597666"/>
                <a:gridCol w="597666"/>
              </a:tblGrid>
              <a:tr h="436976">
                <a:tc>
                  <a:txBody>
                    <a:bodyPr/>
                    <a:lstStyle/>
                    <a:p>
                      <a:pPr algn="ctr" fontAlgn="b"/>
                      <a:r>
                        <a:rPr lang="es-ES" sz="1200" b="0" i="0" u="none" strike="noStrike" dirty="0">
                          <a:solidFill>
                            <a:srgbClr val="000000"/>
                          </a:solidFill>
                          <a:effectLst/>
                          <a:latin typeface="Trebuchet MS"/>
                        </a:rPr>
                        <a:t>72%</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69%</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82%</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69%</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73%</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72%</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70%</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69%</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80%</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75%</a:t>
                      </a:r>
                    </a:p>
                  </a:txBody>
                  <a:tcPr marL="9525" marR="9525" marT="9525" marB="0" anchor="ctr">
                    <a:solidFill>
                      <a:srgbClr val="CCFFCC"/>
                    </a:solidFill>
                  </a:tcPr>
                </a:tc>
              </a:tr>
            </a:tbl>
          </a:graphicData>
        </a:graphic>
      </p:graphicFrame>
      <p:sp>
        <p:nvSpPr>
          <p:cNvPr id="18" name="17 Rectángulo redondeado"/>
          <p:cNvSpPr/>
          <p:nvPr/>
        </p:nvSpPr>
        <p:spPr>
          <a:xfrm>
            <a:off x="3275856" y="1225856"/>
            <a:ext cx="1728008" cy="454416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9" name="18 Rectángulo redondeado"/>
          <p:cNvSpPr/>
          <p:nvPr/>
        </p:nvSpPr>
        <p:spPr>
          <a:xfrm>
            <a:off x="5076000" y="1225856"/>
            <a:ext cx="1728000" cy="454416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1" name="20 Rectángulo redondeado"/>
          <p:cNvSpPr/>
          <p:nvPr/>
        </p:nvSpPr>
        <p:spPr>
          <a:xfrm>
            <a:off x="6890857" y="1225856"/>
            <a:ext cx="1767097" cy="454416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2" name="21 Rectángulo"/>
          <p:cNvSpPr/>
          <p:nvPr/>
        </p:nvSpPr>
        <p:spPr>
          <a:xfrm>
            <a:off x="3707904" y="5623859"/>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Región</a:t>
            </a:r>
            <a:endParaRPr lang="es-ES" sz="1100" dirty="0">
              <a:solidFill>
                <a:srgbClr val="FFFFFF"/>
              </a:solidFill>
              <a:latin typeface="+mj-lt"/>
            </a:endParaRPr>
          </a:p>
        </p:txBody>
      </p:sp>
      <p:sp>
        <p:nvSpPr>
          <p:cNvPr id="23" name="22 Rectángulo"/>
          <p:cNvSpPr/>
          <p:nvPr/>
        </p:nvSpPr>
        <p:spPr>
          <a:xfrm>
            <a:off x="5476593" y="5621836"/>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Tipo cliente</a:t>
            </a:r>
            <a:endParaRPr lang="es-ES" sz="1100" dirty="0">
              <a:solidFill>
                <a:srgbClr val="FFFFFF"/>
              </a:solidFill>
              <a:latin typeface="+mj-lt"/>
            </a:endParaRPr>
          </a:p>
        </p:txBody>
      </p:sp>
      <p:sp>
        <p:nvSpPr>
          <p:cNvPr id="24" name="23 Rectángulo"/>
          <p:cNvSpPr/>
          <p:nvPr/>
        </p:nvSpPr>
        <p:spPr>
          <a:xfrm>
            <a:off x="7270349" y="5621836"/>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Cargo</a:t>
            </a:r>
            <a:endParaRPr lang="es-ES" sz="1100" dirty="0">
              <a:solidFill>
                <a:srgbClr val="FFFFFF"/>
              </a:solidFill>
              <a:latin typeface="+mj-lt"/>
            </a:endParaRPr>
          </a:p>
        </p:txBody>
      </p:sp>
      <p:graphicFrame>
        <p:nvGraphicFramePr>
          <p:cNvPr id="25" name="6 Gráfico"/>
          <p:cNvGraphicFramePr>
            <a:graphicFrameLocks/>
          </p:cNvGraphicFramePr>
          <p:nvPr>
            <p:extLst>
              <p:ext uri="{D42A27DB-BD31-4B8C-83A1-F6EECF244321}">
                <p14:modId xmlns:p14="http://schemas.microsoft.com/office/powerpoint/2010/main" val="762837766"/>
              </p:ext>
            </p:extLst>
          </p:nvPr>
        </p:nvGraphicFramePr>
        <p:xfrm>
          <a:off x="1054894" y="980728"/>
          <a:ext cx="7818734" cy="464313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16 Tabla"/>
          <p:cNvGraphicFramePr>
            <a:graphicFrameLocks noGrp="1"/>
          </p:cNvGraphicFramePr>
          <p:nvPr>
            <p:extLst>
              <p:ext uri="{D42A27DB-BD31-4B8C-83A1-F6EECF244321}">
                <p14:modId xmlns:p14="http://schemas.microsoft.com/office/powerpoint/2010/main" val="1889094665"/>
              </p:ext>
            </p:extLst>
          </p:nvPr>
        </p:nvGraphicFramePr>
        <p:xfrm>
          <a:off x="2123733" y="5976000"/>
          <a:ext cx="6534220" cy="251150"/>
        </p:xfrm>
        <a:graphic>
          <a:graphicData uri="http://schemas.openxmlformats.org/drawingml/2006/table">
            <a:tbl>
              <a:tblPr firstRow="1" bandRow="1">
                <a:tableStyleId>{5C22544A-7EE6-4342-B048-85BDC9FD1C3A}</a:tableStyleId>
              </a:tblPr>
              <a:tblGrid>
                <a:gridCol w="594020"/>
                <a:gridCol w="594020"/>
                <a:gridCol w="594020"/>
                <a:gridCol w="594020"/>
                <a:gridCol w="594020"/>
                <a:gridCol w="594020"/>
                <a:gridCol w="594020"/>
                <a:gridCol w="594020"/>
                <a:gridCol w="594020"/>
                <a:gridCol w="594020"/>
                <a:gridCol w="594020"/>
              </a:tblGrid>
              <a:tr h="251150">
                <a:tc>
                  <a:txBody>
                    <a:bodyPr/>
                    <a:lstStyle/>
                    <a:p>
                      <a:pPr algn="ctr"/>
                      <a:r>
                        <a:rPr lang="es-ES" sz="1000" b="0" i="1" dirty="0" smtClean="0">
                          <a:solidFill>
                            <a:schemeClr val="tx1"/>
                          </a:solidFill>
                        </a:rPr>
                        <a:t>Base</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240</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20</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47</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173</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62</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154</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21</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191</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77</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157</a:t>
                      </a:r>
                      <a:endParaRPr lang="es-ES" sz="1000" b="0" i="1" dirty="0">
                        <a:solidFill>
                          <a:schemeClr val="tx1"/>
                        </a:solidFill>
                      </a:endParaRPr>
                    </a:p>
                  </a:txBody>
                  <a:tcPr>
                    <a:solidFill>
                      <a:schemeClr val="accent5">
                        <a:lumMod val="40000"/>
                        <a:lumOff val="60000"/>
                      </a:schemeClr>
                    </a:solidFill>
                  </a:tcPr>
                </a:tc>
              </a:tr>
            </a:tbl>
          </a:graphicData>
        </a:graphic>
      </p:graphicFrame>
      <p:sp>
        <p:nvSpPr>
          <p:cNvPr id="26" name="25 Rectángulo redondeado"/>
          <p:cNvSpPr/>
          <p:nvPr/>
        </p:nvSpPr>
        <p:spPr>
          <a:xfrm>
            <a:off x="34925" y="6553200"/>
            <a:ext cx="2039938" cy="24765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a:solidFill>
                  <a:srgbClr val="000000"/>
                </a:solidFill>
                <a:latin typeface="+mj-lt"/>
              </a:rPr>
              <a:t>Base: Total de la muestra </a:t>
            </a:r>
            <a:r>
              <a:rPr lang="es-ES" sz="1000" dirty="0" smtClean="0">
                <a:solidFill>
                  <a:srgbClr val="000000"/>
                </a:solidFill>
                <a:latin typeface="+mj-lt"/>
              </a:rPr>
              <a:t>(240)</a:t>
            </a:r>
            <a:endParaRPr lang="es-ES" sz="1000" dirty="0">
              <a:solidFill>
                <a:srgbClr val="000000"/>
              </a:solidFill>
              <a:latin typeface="+mj-lt"/>
            </a:endParaRPr>
          </a:p>
        </p:txBody>
      </p:sp>
    </p:spTree>
    <p:extLst>
      <p:ext uri="{BB962C8B-B14F-4D97-AF65-F5344CB8AC3E}">
        <p14:creationId xmlns:p14="http://schemas.microsoft.com/office/powerpoint/2010/main" val="1041452190"/>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16" grpId="0" animBg="1"/>
      <p:bldP spid="18" grpId="0" animBg="1"/>
      <p:bldP spid="19" grpId="0" animBg="1"/>
      <p:bldP spid="21" grpId="0" animBg="1"/>
      <p:bldP spid="22" grpId="0" animBg="1"/>
      <p:bldP spid="23" grpId="0" animBg="1"/>
      <p:bldP spid="24" grpId="0" animBg="1"/>
      <p:bldGraphic spid="25" grpId="0">
        <p:bldAsOne/>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76248" y="895350"/>
            <a:ext cx="7716232" cy="5279747"/>
          </a:xfrm>
          <a:prstGeom prst="roundRect">
            <a:avLst>
              <a:gd name="adj" fmla="val 12160"/>
            </a:avLst>
          </a:prstGeom>
          <a:solidFill>
            <a:schemeClr val="bg1"/>
          </a:solidFill>
          <a:ln>
            <a:solidFill>
              <a:srgbClr val="0070C0"/>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graphicFrame>
        <p:nvGraphicFramePr>
          <p:cNvPr id="13" name="1 Gráfico"/>
          <p:cNvGraphicFramePr>
            <a:graphicFrameLocks/>
          </p:cNvGraphicFramePr>
          <p:nvPr>
            <p:extLst>
              <p:ext uri="{D42A27DB-BD31-4B8C-83A1-F6EECF244321}">
                <p14:modId xmlns:p14="http://schemas.microsoft.com/office/powerpoint/2010/main" val="1727791494"/>
              </p:ext>
            </p:extLst>
          </p:nvPr>
        </p:nvGraphicFramePr>
        <p:xfrm>
          <a:off x="3811979" y="1562423"/>
          <a:ext cx="4504437" cy="3945600"/>
        </p:xfrm>
        <a:graphic>
          <a:graphicData uri="http://schemas.openxmlformats.org/drawingml/2006/chart">
            <c:chart xmlns:c="http://schemas.openxmlformats.org/drawingml/2006/chart" xmlns:r="http://schemas.openxmlformats.org/officeDocument/2006/relationships" r:id="rId3"/>
          </a:graphicData>
        </a:graphic>
      </p:graphicFrame>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35</a:t>
            </a:fld>
            <a:endParaRPr lang="es-ES" dirty="0">
              <a:solidFill>
                <a:srgbClr val="000000"/>
              </a:solidFill>
              <a:latin typeface="+mj-lt"/>
            </a:endParaRPr>
          </a:p>
        </p:txBody>
      </p:sp>
      <p:sp>
        <p:nvSpPr>
          <p:cNvPr id="12" name="11 Rectángulo redondeado"/>
          <p:cNvSpPr/>
          <p:nvPr/>
        </p:nvSpPr>
        <p:spPr>
          <a:xfrm>
            <a:off x="80610" y="6466783"/>
            <a:ext cx="1963544" cy="30480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a:solidFill>
                  <a:srgbClr val="000000"/>
                </a:solidFill>
                <a:latin typeface="+mj-lt"/>
              </a:rPr>
              <a:t>Base</a:t>
            </a:r>
            <a:r>
              <a:rPr lang="es-ES" sz="1000" dirty="0" smtClean="0">
                <a:solidFill>
                  <a:srgbClr val="000000"/>
                </a:solidFill>
                <a:latin typeface="+mj-lt"/>
              </a:rPr>
              <a:t>: Total de quienes respondieron la pregunta (180)</a:t>
            </a:r>
            <a:endParaRPr lang="es-ES" sz="1000" dirty="0">
              <a:solidFill>
                <a:srgbClr val="000000"/>
              </a:solidFill>
              <a:latin typeface="+mj-lt"/>
            </a:endParaRPr>
          </a:p>
        </p:txBody>
      </p:sp>
      <p:sp>
        <p:nvSpPr>
          <p:cNvPr id="15" name="Rectangle 10"/>
          <p:cNvSpPr>
            <a:spLocks noGrp="1" noChangeArrowheads="1"/>
          </p:cNvSpPr>
          <p:nvPr>
            <p:ph type="title"/>
          </p:nvPr>
        </p:nvSpPr>
        <p:spPr>
          <a:xfrm>
            <a:off x="611188" y="87313"/>
            <a:ext cx="8229600" cy="490537"/>
          </a:xfrm>
        </p:spPr>
        <p:txBody>
          <a:bodyPr/>
          <a:lstStyle/>
          <a:p>
            <a:pPr eaLnBrk="1" hangingPunct="1"/>
            <a:r>
              <a:rPr lang="es-ES" dirty="0" smtClean="0"/>
              <a:t>RECOMENDACIÓN DE OTROS MÉTODOS DE PAGO</a:t>
            </a:r>
          </a:p>
        </p:txBody>
      </p:sp>
      <p:sp>
        <p:nvSpPr>
          <p:cNvPr id="17" name="10 CuadroTexto"/>
          <p:cNvSpPr txBox="1">
            <a:spLocks noChangeArrowheads="1"/>
          </p:cNvSpPr>
          <p:nvPr/>
        </p:nvSpPr>
        <p:spPr bwMode="auto">
          <a:xfrm>
            <a:off x="2271762" y="618351"/>
            <a:ext cx="63326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r" eaLnBrk="1" hangingPunct="1"/>
            <a:r>
              <a:rPr lang="es-ES" sz="1200" b="1" i="1" dirty="0" smtClean="0">
                <a:solidFill>
                  <a:srgbClr val="CC3300"/>
                </a:solidFill>
                <a:latin typeface="+mj-lt"/>
              </a:rPr>
              <a:t>¿Recomendaría algún otro método de pago? ¿Cuál/es?</a:t>
            </a:r>
            <a:r>
              <a:rPr lang="es-UY" sz="1200" b="1" i="1" dirty="0">
                <a:solidFill>
                  <a:srgbClr val="C00000"/>
                </a:solidFill>
                <a:latin typeface="+mj-lt"/>
              </a:rPr>
              <a:t> [</a:t>
            </a:r>
            <a:r>
              <a:rPr lang="es-UY" sz="1200" b="1" i="1" dirty="0" smtClean="0">
                <a:solidFill>
                  <a:srgbClr val="C00000"/>
                </a:solidFill>
                <a:latin typeface="+mj-lt"/>
              </a:rPr>
              <a:t>RM-ESP]</a:t>
            </a:r>
            <a:endParaRPr lang="es-ES" sz="1200" b="1" i="1" dirty="0">
              <a:solidFill>
                <a:srgbClr val="CC3300"/>
              </a:solidFill>
              <a:latin typeface="+mj-lt"/>
            </a:endParaRPr>
          </a:p>
        </p:txBody>
      </p:sp>
      <p:graphicFrame>
        <p:nvGraphicFramePr>
          <p:cNvPr id="10" name="2 Gráfico"/>
          <p:cNvGraphicFramePr>
            <a:graphicFrameLocks/>
          </p:cNvGraphicFramePr>
          <p:nvPr>
            <p:extLst>
              <p:ext uri="{D42A27DB-BD31-4B8C-83A1-F6EECF244321}">
                <p14:modId xmlns:p14="http://schemas.microsoft.com/office/powerpoint/2010/main" val="1505454395"/>
              </p:ext>
            </p:extLst>
          </p:nvPr>
        </p:nvGraphicFramePr>
        <p:xfrm>
          <a:off x="1175132" y="1988840"/>
          <a:ext cx="45720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19" name="18 Rectángulo redondeado"/>
          <p:cNvSpPr/>
          <p:nvPr/>
        </p:nvSpPr>
        <p:spPr>
          <a:xfrm>
            <a:off x="5652120" y="5359784"/>
            <a:ext cx="2327970" cy="36004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es-ES" sz="1000" dirty="0">
                <a:solidFill>
                  <a:srgbClr val="000000"/>
                </a:solidFill>
                <a:latin typeface="+mj-lt"/>
              </a:rPr>
              <a:t>Base: </a:t>
            </a:r>
            <a:r>
              <a:rPr lang="es-ES" sz="1000" dirty="0" smtClean="0">
                <a:solidFill>
                  <a:srgbClr val="000000"/>
                </a:solidFill>
                <a:latin typeface="+mj-lt"/>
              </a:rPr>
              <a:t>total de los  </a:t>
            </a:r>
            <a:r>
              <a:rPr lang="es-ES" sz="1000" dirty="0">
                <a:solidFill>
                  <a:srgbClr val="000000"/>
                </a:solidFill>
                <a:latin typeface="+mj-lt"/>
              </a:rPr>
              <a:t>que recomendaron otro método de </a:t>
            </a:r>
            <a:r>
              <a:rPr lang="es-ES" sz="1000" dirty="0" smtClean="0">
                <a:solidFill>
                  <a:srgbClr val="000000"/>
                </a:solidFill>
                <a:latin typeface="+mj-lt"/>
              </a:rPr>
              <a:t>pago (56)</a:t>
            </a:r>
            <a:endParaRPr lang="es-ES" sz="1000" dirty="0">
              <a:solidFill>
                <a:srgbClr val="000000"/>
              </a:solidFill>
              <a:latin typeface="+mj-lt"/>
            </a:endParaRPr>
          </a:p>
        </p:txBody>
      </p:sp>
      <p:sp>
        <p:nvSpPr>
          <p:cNvPr id="20" name="19 Flecha a la derecha con bandas"/>
          <p:cNvSpPr/>
          <p:nvPr/>
        </p:nvSpPr>
        <p:spPr>
          <a:xfrm>
            <a:off x="3923928" y="3140968"/>
            <a:ext cx="504056" cy="504056"/>
          </a:xfrm>
          <a:prstGeom prst="stripedRightArrow">
            <a:avLst/>
          </a:prstGeom>
          <a:solidFill>
            <a:srgbClr val="0070C0"/>
          </a:solidFill>
          <a:ln>
            <a:noFill/>
          </a:ln>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1" name="20 Rectángulo redondeado"/>
          <p:cNvSpPr/>
          <p:nvPr/>
        </p:nvSpPr>
        <p:spPr>
          <a:xfrm>
            <a:off x="3779912" y="1302975"/>
            <a:ext cx="4968552" cy="4464496"/>
          </a:xfrm>
          <a:prstGeom prst="roundRect">
            <a:avLst/>
          </a:prstGeom>
          <a:noFill/>
          <a:ln>
            <a:solidFill>
              <a:srgbClr val="0070C0"/>
            </a:solidFill>
          </a:ln>
          <a:effectLst>
            <a:outerShdw blurRad="50800" dist="38100" dir="2700000" algn="t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5" name="4 Rectángulo redondeado"/>
          <p:cNvSpPr/>
          <p:nvPr/>
        </p:nvSpPr>
        <p:spPr>
          <a:xfrm>
            <a:off x="1403647" y="4725144"/>
            <a:ext cx="1511573" cy="1065776"/>
          </a:xfrm>
          <a:prstGeom prst="roundRect">
            <a:avLst/>
          </a:prstGeom>
          <a:solidFill>
            <a:srgbClr val="CCECFF"/>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i="1" dirty="0" smtClean="0">
                <a:solidFill>
                  <a:schemeClr val="tx1"/>
                </a:solidFill>
                <a:latin typeface="+mj-lt"/>
              </a:rPr>
              <a:t>Las grandes empresas no recomiendan ningún otro método de pago. </a:t>
            </a:r>
            <a:endParaRPr lang="es-ES" sz="1200" i="1" dirty="0">
              <a:solidFill>
                <a:schemeClr val="tx1"/>
              </a:solidFill>
              <a:latin typeface="+mj-lt"/>
            </a:endParaRPr>
          </a:p>
        </p:txBody>
      </p:sp>
      <p:sp>
        <p:nvSpPr>
          <p:cNvPr id="18" name="15 Rectángulo redondeado"/>
          <p:cNvSpPr/>
          <p:nvPr/>
        </p:nvSpPr>
        <p:spPr>
          <a:xfrm>
            <a:off x="7980090" y="2348880"/>
            <a:ext cx="624358" cy="272441"/>
          </a:xfrm>
          <a:prstGeom prst="roundRect">
            <a:avLst/>
          </a:prstGeom>
          <a:solidFill>
            <a:srgbClr val="CCECFF"/>
          </a:solidFill>
          <a:ln>
            <a:solidFill>
              <a:srgbClr val="CCE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r"/>
            <a:r>
              <a:rPr lang="es-ES" sz="1000" dirty="0" smtClean="0">
                <a:solidFill>
                  <a:schemeClr val="tx1"/>
                </a:solidFill>
                <a:latin typeface="+mj-lt"/>
              </a:rPr>
              <a:t> Caribe</a:t>
            </a:r>
            <a:endParaRPr lang="es-ES" sz="1000" dirty="0">
              <a:solidFill>
                <a:schemeClr val="tx1"/>
              </a:solidFill>
              <a:latin typeface="+mj-lt"/>
            </a:endParaRPr>
          </a:p>
        </p:txBody>
      </p:sp>
      <p:cxnSp>
        <p:nvCxnSpPr>
          <p:cNvPr id="6" name="5 Conector recto de flecha"/>
          <p:cNvCxnSpPr/>
          <p:nvPr/>
        </p:nvCxnSpPr>
        <p:spPr>
          <a:xfrm flipV="1">
            <a:off x="8028384" y="2348880"/>
            <a:ext cx="0"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15 Rectángulo redondeado"/>
          <p:cNvSpPr/>
          <p:nvPr/>
        </p:nvSpPr>
        <p:spPr>
          <a:xfrm>
            <a:off x="7296014" y="2707981"/>
            <a:ext cx="1368152" cy="432744"/>
          </a:xfrm>
          <a:prstGeom prst="roundRect">
            <a:avLst/>
          </a:prstGeom>
          <a:solidFill>
            <a:srgbClr val="CCECFF"/>
          </a:solidFill>
          <a:ln>
            <a:solidFill>
              <a:srgbClr val="CCE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just"/>
            <a:r>
              <a:rPr lang="es-ES" sz="1000" dirty="0" smtClean="0">
                <a:solidFill>
                  <a:schemeClr val="tx1"/>
                </a:solidFill>
                <a:latin typeface="+mj-lt"/>
              </a:rPr>
              <a:t> Sud América y peq./med empresas</a:t>
            </a:r>
            <a:endParaRPr lang="es-ES" sz="1000" dirty="0">
              <a:solidFill>
                <a:schemeClr val="tx1"/>
              </a:solidFill>
              <a:latin typeface="+mj-lt"/>
            </a:endParaRPr>
          </a:p>
        </p:txBody>
      </p:sp>
      <p:cxnSp>
        <p:nvCxnSpPr>
          <p:cNvPr id="23" name="22 Conector recto de flecha"/>
          <p:cNvCxnSpPr/>
          <p:nvPr/>
        </p:nvCxnSpPr>
        <p:spPr>
          <a:xfrm flipV="1">
            <a:off x="7380312" y="2838265"/>
            <a:ext cx="0"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954241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Graphic spid="13" grpId="0">
        <p:bldAsOne/>
      </p:bldGraphic>
      <p:bldP spid="19" grpId="0" animBg="1"/>
      <p:bldP spid="5" grpId="0" animBg="1"/>
      <p:bldP spid="18" grpId="0" animBg="1"/>
      <p:bldP spid="2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4"/>
          <p:cNvSpPr>
            <a:spLocks noChangeArrowheads="1"/>
          </p:cNvSpPr>
          <p:nvPr/>
        </p:nvSpPr>
        <p:spPr bwMode="auto">
          <a:xfrm>
            <a:off x="1085850" y="4106862"/>
            <a:ext cx="6942534" cy="834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s-ES_tradnl" sz="2800" dirty="0" smtClean="0">
                <a:solidFill>
                  <a:srgbClr val="993300"/>
                </a:solidFill>
              </a:rPr>
              <a:t>III</a:t>
            </a:r>
            <a:r>
              <a:rPr lang="es-ES" sz="2800" dirty="0" smtClean="0">
                <a:solidFill>
                  <a:srgbClr val="993300"/>
                </a:solidFill>
              </a:rPr>
              <a:t>.5</a:t>
            </a:r>
            <a:r>
              <a:rPr lang="es-ES" sz="2800" dirty="0" smtClean="0">
                <a:solidFill>
                  <a:srgbClr val="000000"/>
                </a:solidFill>
              </a:rPr>
              <a:t> Contacto con LACNIC</a:t>
            </a:r>
            <a:endParaRPr lang="es-ES" sz="2800" dirty="0">
              <a:solidFill>
                <a:srgbClr val="000000"/>
              </a:solidFill>
            </a:endParaRPr>
          </a:p>
        </p:txBody>
      </p:sp>
    </p:spTree>
    <p:extLst>
      <p:ext uri="{BB962C8B-B14F-4D97-AF65-F5344CB8AC3E}">
        <p14:creationId xmlns:p14="http://schemas.microsoft.com/office/powerpoint/2010/main" val="3084359645"/>
      </p:ext>
    </p:extLst>
  </p:cSld>
  <p:clrMapOvr>
    <a:masterClrMapping/>
  </p:clrMapOvr>
  <p:transition xmlns:p14="http://schemas.microsoft.com/office/powerpoint/2010/main" spd="med">
    <p:cover dir="r"/>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bwMode="auto">
          <a:xfrm>
            <a:off x="1043608" y="1916832"/>
            <a:ext cx="7776864" cy="3384376"/>
          </a:xfrm>
          <a:prstGeom prst="rect">
            <a:avLst/>
          </a:prstGeom>
          <a:solidFill>
            <a:schemeClr val="bg1">
              <a:lumMod val="95000"/>
            </a:schemeClr>
          </a:solidFill>
          <a:ln w="28575"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algn="just">
              <a:lnSpc>
                <a:spcPct val="150000"/>
              </a:lnSpc>
              <a:buFont typeface="Arial" pitchFamily="34" charset="0"/>
              <a:buChar char="•"/>
            </a:pPr>
            <a:r>
              <a:rPr lang="es-ES" i="1" dirty="0" smtClean="0">
                <a:solidFill>
                  <a:srgbClr val="008000"/>
                </a:solidFill>
                <a:latin typeface="+mj-lt"/>
              </a:rPr>
              <a:t>En cuanto a la frecuencia del contacto vemos que 2 </a:t>
            </a:r>
            <a:r>
              <a:rPr lang="es-ES" i="1" dirty="0">
                <a:solidFill>
                  <a:srgbClr val="008000"/>
                </a:solidFill>
                <a:latin typeface="+mj-lt"/>
              </a:rPr>
              <a:t>de cada 10 </a:t>
            </a:r>
            <a:r>
              <a:rPr lang="es-ES" i="1" dirty="0" smtClean="0">
                <a:solidFill>
                  <a:srgbClr val="008000"/>
                </a:solidFill>
                <a:latin typeface="+mj-lt"/>
              </a:rPr>
              <a:t>socios de LACNIC </a:t>
            </a:r>
            <a:r>
              <a:rPr lang="es-ES" i="1" dirty="0">
                <a:solidFill>
                  <a:srgbClr val="008000"/>
                </a:solidFill>
                <a:latin typeface="+mj-lt"/>
              </a:rPr>
              <a:t>se comunica </a:t>
            </a:r>
            <a:r>
              <a:rPr lang="es-ES" i="1" dirty="0" smtClean="0">
                <a:solidFill>
                  <a:srgbClr val="008000"/>
                </a:solidFill>
                <a:latin typeface="+mj-lt"/>
              </a:rPr>
              <a:t>entre 4 </a:t>
            </a:r>
            <a:r>
              <a:rPr lang="es-ES" i="1" dirty="0">
                <a:solidFill>
                  <a:srgbClr val="008000"/>
                </a:solidFill>
                <a:latin typeface="+mj-lt"/>
              </a:rPr>
              <a:t>y </a:t>
            </a:r>
            <a:r>
              <a:rPr lang="es-ES" i="1" dirty="0" smtClean="0">
                <a:solidFill>
                  <a:srgbClr val="008000"/>
                </a:solidFill>
                <a:latin typeface="+mj-lt"/>
              </a:rPr>
              <a:t>5 </a:t>
            </a:r>
            <a:r>
              <a:rPr lang="es-ES" i="1" dirty="0">
                <a:solidFill>
                  <a:srgbClr val="008000"/>
                </a:solidFill>
                <a:latin typeface="+mj-lt"/>
              </a:rPr>
              <a:t>veces </a:t>
            </a:r>
            <a:r>
              <a:rPr lang="es-ES" i="1" dirty="0" smtClean="0">
                <a:solidFill>
                  <a:srgbClr val="008000"/>
                </a:solidFill>
                <a:latin typeface="+mj-lt"/>
              </a:rPr>
              <a:t>en el año (promedio 4,2)</a:t>
            </a:r>
          </a:p>
          <a:p>
            <a:pPr marL="742950" lvl="1" indent="-285750" algn="just">
              <a:lnSpc>
                <a:spcPct val="150000"/>
              </a:lnSpc>
              <a:buFont typeface="Arial" pitchFamily="34" charset="0"/>
              <a:buChar char="•"/>
            </a:pPr>
            <a:r>
              <a:rPr lang="es-ES" i="1" dirty="0" smtClean="0">
                <a:solidFill>
                  <a:srgbClr val="008000"/>
                </a:solidFill>
                <a:latin typeface="+mj-lt"/>
              </a:rPr>
              <a:t>Son los  sectores de FACTURACIÓN, SERVICIO TÉCNICO, SERVICIO DE MEMBRESÍA </a:t>
            </a:r>
            <a:r>
              <a:rPr lang="es-ES" i="1" dirty="0">
                <a:solidFill>
                  <a:srgbClr val="008000"/>
                </a:solidFill>
                <a:latin typeface="+mj-lt"/>
              </a:rPr>
              <a:t>y </a:t>
            </a:r>
            <a:r>
              <a:rPr lang="es-ES" i="1" dirty="0" smtClean="0">
                <a:solidFill>
                  <a:srgbClr val="008000"/>
                </a:solidFill>
                <a:latin typeface="+mj-lt"/>
              </a:rPr>
              <a:t>HOSTMASTER los que reciben un mayor flujo de consultas</a:t>
            </a:r>
          </a:p>
          <a:p>
            <a:pPr marL="742950" lvl="1" indent="-285750" algn="just">
              <a:lnSpc>
                <a:spcPct val="150000"/>
              </a:lnSpc>
              <a:buFont typeface="Arial" pitchFamily="34" charset="0"/>
              <a:buChar char="•"/>
            </a:pPr>
            <a:r>
              <a:rPr lang="es-ES" i="1" dirty="0">
                <a:solidFill>
                  <a:srgbClr val="008000"/>
                </a:solidFill>
                <a:latin typeface="+mj-lt"/>
              </a:rPr>
              <a:t>En cuanto al sistema/procedimiento de comunicación </a:t>
            </a:r>
            <a:r>
              <a:rPr lang="es-ES" i="1" dirty="0" smtClean="0">
                <a:solidFill>
                  <a:srgbClr val="008000"/>
                </a:solidFill>
                <a:latin typeface="+mj-lt"/>
              </a:rPr>
              <a:t>los </a:t>
            </a:r>
            <a:r>
              <a:rPr lang="es-ES" i="1" dirty="0">
                <a:solidFill>
                  <a:srgbClr val="008000"/>
                </a:solidFill>
                <a:latin typeface="+mj-lt"/>
              </a:rPr>
              <a:t>clientes manifiestan que es fácil (69%) y con tiempos de respuesta esperados (justos 61%). </a:t>
            </a:r>
          </a:p>
          <a:p>
            <a:pPr marL="285750" indent="-285750" algn="just">
              <a:lnSpc>
                <a:spcPct val="150000"/>
              </a:lnSpc>
              <a:spcBef>
                <a:spcPts val="600"/>
              </a:spcBef>
              <a:buFont typeface="Arial" pitchFamily="34" charset="0"/>
              <a:buChar char="•"/>
            </a:pPr>
            <a:r>
              <a:rPr lang="es-ES" i="1" dirty="0">
                <a:solidFill>
                  <a:srgbClr val="008000"/>
                </a:solidFill>
                <a:latin typeface="+mj-lt"/>
              </a:rPr>
              <a:t>En lo que tiene que ver con el funcionario que lo atendió: tanto en facilidad,  amabilidad, capacidad técnica y claridad, los niveles de satisfacción superan todos el 90</a:t>
            </a:r>
            <a:r>
              <a:rPr lang="es-ES" i="1" dirty="0" smtClean="0">
                <a:solidFill>
                  <a:srgbClr val="008000"/>
                </a:solidFill>
                <a:latin typeface="+mj-lt"/>
              </a:rPr>
              <a:t>%</a:t>
            </a:r>
            <a:endParaRPr lang="es-ES" i="1" dirty="0">
              <a:solidFill>
                <a:srgbClr val="008000"/>
              </a:solidFill>
              <a:latin typeface="+mj-lt"/>
            </a:endParaRPr>
          </a:p>
        </p:txBody>
      </p:sp>
      <p:sp>
        <p:nvSpPr>
          <p:cNvPr id="8" name="4 Marcador de número de diapositiva"/>
          <p:cNvSpPr>
            <a:spLocks noGrp="1"/>
          </p:cNvSpPr>
          <p:nvPr>
            <p:ph type="sldNum" sz="quarter" idx="10"/>
          </p:nvPr>
        </p:nvSpPr>
        <p:spPr/>
        <p:txBody>
          <a:bodyPr/>
          <a:lstStyle/>
          <a:p>
            <a:fld id="{FC3BDB0F-42BE-4A64-8602-00097082B28E}" type="slidenum">
              <a:rPr lang="es-ES">
                <a:solidFill>
                  <a:srgbClr val="003300"/>
                </a:solidFill>
                <a:latin typeface="+mj-lt"/>
              </a:rPr>
              <a:pPr/>
              <a:t>37</a:t>
            </a:fld>
            <a:endParaRPr lang="es-ES" dirty="0">
              <a:solidFill>
                <a:srgbClr val="003300"/>
              </a:solidFill>
              <a:latin typeface="+mj-lt"/>
            </a:endParaRPr>
          </a:p>
        </p:txBody>
      </p:sp>
      <p:sp>
        <p:nvSpPr>
          <p:cNvPr id="1382402" name="Rectangle 2"/>
          <p:cNvSpPr>
            <a:spLocks noGrp="1" noChangeArrowheads="1"/>
          </p:cNvSpPr>
          <p:nvPr>
            <p:ph type="title" idx="4294967295"/>
          </p:nvPr>
        </p:nvSpPr>
        <p:spPr>
          <a:xfrm>
            <a:off x="467544" y="79375"/>
            <a:ext cx="8372475" cy="431800"/>
          </a:xfrm>
        </p:spPr>
        <p:txBody>
          <a:bodyPr/>
          <a:lstStyle/>
          <a:p>
            <a:r>
              <a:rPr lang="es-ES" dirty="0" smtClean="0"/>
              <a:t>RESUMEN</a:t>
            </a:r>
            <a:endParaRPr lang="es-ES" dirty="0"/>
          </a:p>
        </p:txBody>
      </p:sp>
      <p:sp>
        <p:nvSpPr>
          <p:cNvPr id="9" name="AutoShape 3"/>
          <p:cNvSpPr>
            <a:spLocks noChangeArrowheads="1"/>
          </p:cNvSpPr>
          <p:nvPr/>
        </p:nvSpPr>
        <p:spPr bwMode="auto">
          <a:xfrm>
            <a:off x="926888" y="1167819"/>
            <a:ext cx="7920880" cy="731761"/>
          </a:xfrm>
          <a:prstGeom prst="roundRect">
            <a:avLst>
              <a:gd name="adj" fmla="val 16667"/>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square" anchor="ctr" anchorCtr="0">
            <a:spAutoFit/>
          </a:bodyPr>
          <a:lstStyle/>
          <a:p>
            <a:pPr algn="ctr">
              <a:lnSpc>
                <a:spcPct val="140000"/>
              </a:lnSpc>
              <a:buClr>
                <a:srgbClr val="800000"/>
              </a:buClr>
            </a:pPr>
            <a:r>
              <a:rPr lang="es-ES" b="1" i="1" dirty="0" smtClean="0">
                <a:solidFill>
                  <a:srgbClr val="FFFFFF"/>
                </a:solidFill>
                <a:latin typeface="+mj-lt"/>
              </a:rPr>
              <a:t>LA COMUNICACIÓN CON LACNIC SE REALIZA PRINCIPALMENTE A TRAVÉS DEL CORREO ELECTRÓNICO </a:t>
            </a:r>
          </a:p>
        </p:txBody>
      </p:sp>
    </p:spTree>
    <p:extLst>
      <p:ext uri="{BB962C8B-B14F-4D97-AF65-F5344CB8AC3E}">
        <p14:creationId xmlns:p14="http://schemas.microsoft.com/office/powerpoint/2010/main" val="2644035936"/>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bwMode="auto">
          <a:xfrm>
            <a:off x="1043608" y="2132856"/>
            <a:ext cx="7776864" cy="2160240"/>
          </a:xfrm>
          <a:prstGeom prst="rect">
            <a:avLst/>
          </a:prstGeom>
          <a:solidFill>
            <a:schemeClr val="bg1">
              <a:lumMod val="95000"/>
            </a:schemeClr>
          </a:solidFill>
          <a:ln w="28575"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algn="just">
              <a:lnSpc>
                <a:spcPct val="150000"/>
              </a:lnSpc>
              <a:buFont typeface="Arial" pitchFamily="34" charset="0"/>
              <a:buChar char="•"/>
            </a:pPr>
            <a:r>
              <a:rPr lang="es-ES" i="1" dirty="0">
                <a:solidFill>
                  <a:srgbClr val="008000"/>
                </a:solidFill>
                <a:latin typeface="+mj-lt"/>
              </a:rPr>
              <a:t>Avalando este nivel de </a:t>
            </a:r>
            <a:r>
              <a:rPr lang="es-ES" i="1" dirty="0" smtClean="0">
                <a:solidFill>
                  <a:srgbClr val="008000"/>
                </a:solidFill>
                <a:latin typeface="+mj-lt"/>
              </a:rPr>
              <a:t>satisfacción  </a:t>
            </a:r>
            <a:r>
              <a:rPr lang="es-ES" i="1" dirty="0">
                <a:solidFill>
                  <a:srgbClr val="008000"/>
                </a:solidFill>
                <a:latin typeface="+mj-lt"/>
              </a:rPr>
              <a:t>se encuentra la alta valoración de atributos </a:t>
            </a:r>
            <a:r>
              <a:rPr lang="es-ES" i="1" dirty="0" smtClean="0">
                <a:solidFill>
                  <a:srgbClr val="008000"/>
                </a:solidFill>
                <a:latin typeface="+mj-lt"/>
              </a:rPr>
              <a:t>como:</a:t>
            </a:r>
          </a:p>
          <a:p>
            <a:pPr marL="742950" lvl="1" indent="-285750" algn="just">
              <a:lnSpc>
                <a:spcPct val="150000"/>
              </a:lnSpc>
              <a:buFont typeface="Arial" pitchFamily="34" charset="0"/>
              <a:buChar char="•"/>
            </a:pPr>
            <a:r>
              <a:rPr lang="es-ES" i="1" dirty="0" smtClean="0">
                <a:solidFill>
                  <a:srgbClr val="008000"/>
                </a:solidFill>
                <a:latin typeface="+mj-lt"/>
              </a:rPr>
              <a:t> </a:t>
            </a:r>
            <a:r>
              <a:rPr lang="es-ES" i="1" dirty="0">
                <a:solidFill>
                  <a:srgbClr val="008000"/>
                </a:solidFill>
                <a:latin typeface="+mj-lt"/>
              </a:rPr>
              <a:t>la facilidad de navegación, </a:t>
            </a:r>
            <a:r>
              <a:rPr lang="es-ES" i="1" dirty="0" smtClean="0">
                <a:solidFill>
                  <a:srgbClr val="008000"/>
                </a:solidFill>
                <a:latin typeface="+mj-lt"/>
              </a:rPr>
              <a:t>utilidad</a:t>
            </a:r>
            <a:r>
              <a:rPr lang="es-ES" i="1" dirty="0">
                <a:solidFill>
                  <a:srgbClr val="008000"/>
                </a:solidFill>
                <a:latin typeface="+mj-lt"/>
              </a:rPr>
              <a:t>, claridad y actualidad de la información que contiene la misma.</a:t>
            </a:r>
          </a:p>
          <a:p>
            <a:pPr marL="285750" indent="-285750" algn="just">
              <a:lnSpc>
                <a:spcPct val="150000"/>
              </a:lnSpc>
              <a:spcBef>
                <a:spcPts val="600"/>
              </a:spcBef>
              <a:buFont typeface="Arial" pitchFamily="34" charset="0"/>
              <a:buChar char="•"/>
            </a:pPr>
            <a:r>
              <a:rPr lang="es-ES" i="1" dirty="0" smtClean="0">
                <a:solidFill>
                  <a:srgbClr val="008000"/>
                </a:solidFill>
                <a:latin typeface="+mj-lt"/>
              </a:rPr>
              <a:t>Se </a:t>
            </a:r>
            <a:r>
              <a:rPr lang="es-ES" i="1" dirty="0">
                <a:solidFill>
                  <a:srgbClr val="008000"/>
                </a:solidFill>
                <a:latin typeface="+mj-lt"/>
              </a:rPr>
              <a:t>observa en este 2014 un aumento significativo en el motivo principal de visita a la Web de LACNIC sobre el uso del </a:t>
            </a:r>
            <a:r>
              <a:rPr lang="es-ES" i="1" dirty="0" smtClean="0">
                <a:solidFill>
                  <a:srgbClr val="008000"/>
                </a:solidFill>
                <a:latin typeface="+mj-lt"/>
              </a:rPr>
              <a:t>WHOIS (</a:t>
            </a:r>
            <a:r>
              <a:rPr lang="es-ES" i="1" dirty="0">
                <a:solidFill>
                  <a:srgbClr val="008000"/>
                </a:solidFill>
                <a:latin typeface="+mj-lt"/>
              </a:rPr>
              <a:t>2014: 29%, 2012: 5% y 2011: 0%). </a:t>
            </a:r>
          </a:p>
          <a:p>
            <a:pPr marL="285750" indent="-285750" algn="just">
              <a:lnSpc>
                <a:spcPct val="150000"/>
              </a:lnSpc>
              <a:spcBef>
                <a:spcPts val="600"/>
              </a:spcBef>
              <a:buFont typeface="Arial" pitchFamily="34" charset="0"/>
              <a:buChar char="•"/>
            </a:pPr>
            <a:endParaRPr lang="es-ES" i="1" dirty="0">
              <a:solidFill>
                <a:srgbClr val="008000"/>
              </a:solidFill>
              <a:latin typeface="+mj-lt"/>
            </a:endParaRPr>
          </a:p>
          <a:p>
            <a:pPr marL="285750" indent="-285750" algn="just">
              <a:lnSpc>
                <a:spcPct val="150000"/>
              </a:lnSpc>
              <a:buFont typeface="Arial" pitchFamily="34" charset="0"/>
              <a:buChar char="•"/>
            </a:pPr>
            <a:endParaRPr lang="es-ES" i="1" dirty="0">
              <a:solidFill>
                <a:srgbClr val="008000"/>
              </a:solidFill>
              <a:latin typeface="+mj-lt"/>
            </a:endParaRPr>
          </a:p>
        </p:txBody>
      </p:sp>
      <p:sp>
        <p:nvSpPr>
          <p:cNvPr id="8" name="4 Marcador de número de diapositiva"/>
          <p:cNvSpPr>
            <a:spLocks noGrp="1"/>
          </p:cNvSpPr>
          <p:nvPr>
            <p:ph type="sldNum" sz="quarter" idx="10"/>
          </p:nvPr>
        </p:nvSpPr>
        <p:spPr/>
        <p:txBody>
          <a:bodyPr/>
          <a:lstStyle/>
          <a:p>
            <a:fld id="{FC3BDB0F-42BE-4A64-8602-00097082B28E}" type="slidenum">
              <a:rPr lang="es-ES">
                <a:solidFill>
                  <a:srgbClr val="003300"/>
                </a:solidFill>
                <a:latin typeface="+mj-lt"/>
              </a:rPr>
              <a:pPr/>
              <a:t>38</a:t>
            </a:fld>
            <a:endParaRPr lang="es-ES" dirty="0">
              <a:solidFill>
                <a:srgbClr val="003300"/>
              </a:solidFill>
              <a:latin typeface="+mj-lt"/>
            </a:endParaRPr>
          </a:p>
        </p:txBody>
      </p:sp>
      <p:sp>
        <p:nvSpPr>
          <p:cNvPr id="1382402" name="Rectangle 2"/>
          <p:cNvSpPr>
            <a:spLocks noGrp="1" noChangeArrowheads="1"/>
          </p:cNvSpPr>
          <p:nvPr>
            <p:ph type="title" idx="4294967295"/>
          </p:nvPr>
        </p:nvSpPr>
        <p:spPr>
          <a:xfrm>
            <a:off x="395536" y="79375"/>
            <a:ext cx="8372475" cy="431800"/>
          </a:xfrm>
        </p:spPr>
        <p:txBody>
          <a:bodyPr/>
          <a:lstStyle/>
          <a:p>
            <a:r>
              <a:rPr lang="es-ES" dirty="0" smtClean="0"/>
              <a:t>RESUMEN</a:t>
            </a:r>
            <a:endParaRPr lang="es-ES" dirty="0"/>
          </a:p>
        </p:txBody>
      </p:sp>
      <p:sp>
        <p:nvSpPr>
          <p:cNvPr id="9" name="AutoShape 3"/>
          <p:cNvSpPr>
            <a:spLocks noChangeArrowheads="1"/>
          </p:cNvSpPr>
          <p:nvPr/>
        </p:nvSpPr>
        <p:spPr bwMode="auto">
          <a:xfrm>
            <a:off x="926888" y="1411140"/>
            <a:ext cx="7920880" cy="731761"/>
          </a:xfrm>
          <a:prstGeom prst="roundRect">
            <a:avLst>
              <a:gd name="adj" fmla="val 16667"/>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square" anchor="ctr" anchorCtr="0">
            <a:spAutoFit/>
          </a:bodyPr>
          <a:lstStyle/>
          <a:p>
            <a:pPr algn="ctr">
              <a:lnSpc>
                <a:spcPct val="140000"/>
              </a:lnSpc>
              <a:buClr>
                <a:srgbClr val="800000"/>
              </a:buClr>
            </a:pPr>
            <a:r>
              <a:rPr lang="es-ES" b="1" i="1" dirty="0" smtClean="0">
                <a:solidFill>
                  <a:srgbClr val="FFFFFF"/>
                </a:solidFill>
                <a:latin typeface="+mj-lt"/>
              </a:rPr>
              <a:t>EN EL ÚLTIMO AÑO CASI LA TOTALIDAD (97%) HA VISITADO LA PÁGINA WEB DE LACNIC, ALCANZANDO BUENOS NIVELES DE SATISFACCIÓN CON LA MISMA (82% )</a:t>
            </a:r>
          </a:p>
        </p:txBody>
      </p:sp>
    </p:spTree>
    <p:extLst>
      <p:ext uri="{BB962C8B-B14F-4D97-AF65-F5344CB8AC3E}">
        <p14:creationId xmlns:p14="http://schemas.microsoft.com/office/powerpoint/2010/main" val="367394989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número de diapositiva"/>
          <p:cNvSpPr>
            <a:spLocks noGrp="1"/>
          </p:cNvSpPr>
          <p:nvPr>
            <p:ph type="sldNum" sz="quarter" idx="10"/>
          </p:nvPr>
        </p:nvSpPr>
        <p:spPr/>
        <p:txBody>
          <a:bodyPr/>
          <a:lstStyle/>
          <a:p>
            <a:pPr>
              <a:defRPr/>
            </a:pPr>
            <a:fld id="{5992C3BC-768D-47CC-A5CF-75307DE7110C}" type="slidenum">
              <a:rPr lang="es-ES">
                <a:solidFill>
                  <a:srgbClr val="003300"/>
                </a:solidFill>
              </a:rPr>
              <a:pPr>
                <a:defRPr/>
              </a:pPr>
              <a:t>39</a:t>
            </a:fld>
            <a:endParaRPr lang="es-ES" dirty="0">
              <a:solidFill>
                <a:srgbClr val="003300"/>
              </a:solidFill>
            </a:endParaRPr>
          </a:p>
        </p:txBody>
      </p:sp>
      <p:sp>
        <p:nvSpPr>
          <p:cNvPr id="17411" name="Rectangle 2"/>
          <p:cNvSpPr>
            <a:spLocks noChangeArrowheads="1"/>
          </p:cNvSpPr>
          <p:nvPr/>
        </p:nvSpPr>
        <p:spPr bwMode="auto">
          <a:xfrm>
            <a:off x="1907704" y="4879975"/>
            <a:ext cx="6571134"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nSpc>
                <a:spcPct val="130000"/>
              </a:lnSpc>
            </a:pPr>
            <a:r>
              <a:rPr lang="es-ES_tradnl" sz="2000" dirty="0" smtClean="0">
                <a:solidFill>
                  <a:srgbClr val="993300"/>
                </a:solidFill>
              </a:rPr>
              <a:t>III</a:t>
            </a:r>
            <a:r>
              <a:rPr lang="es-ES" sz="2000" dirty="0" smtClean="0">
                <a:solidFill>
                  <a:srgbClr val="993300"/>
                </a:solidFill>
              </a:rPr>
              <a:t>.5.1. </a:t>
            </a:r>
            <a:r>
              <a:rPr lang="es-ES_tradnl" sz="2000" dirty="0" smtClean="0">
                <a:solidFill>
                  <a:srgbClr val="000000"/>
                </a:solidFill>
              </a:rPr>
              <a:t>Comunicación</a:t>
            </a:r>
            <a:r>
              <a:rPr lang="es-ES" sz="2000" dirty="0" smtClean="0">
                <a:solidFill>
                  <a:srgbClr val="003300"/>
                </a:solidFill>
              </a:rPr>
              <a:t> </a:t>
            </a:r>
            <a:endParaRPr lang="es-ES" sz="2000" dirty="0">
              <a:solidFill>
                <a:srgbClr val="003300"/>
              </a:solidFill>
            </a:endParaRPr>
          </a:p>
        </p:txBody>
      </p:sp>
    </p:spTree>
    <p:extLst>
      <p:ext uri="{BB962C8B-B14F-4D97-AF65-F5344CB8AC3E}">
        <p14:creationId xmlns:p14="http://schemas.microsoft.com/office/powerpoint/2010/main" val="558531232"/>
      </p:ext>
    </p:extLst>
  </p:cSld>
  <p:clrMapOvr>
    <a:masterClrMapping/>
  </p:clrMapOvr>
  <p:transition xmlns:p14="http://schemas.microsoft.com/office/powerpoint/2010/main" spd="med">
    <p:cover dir="r"/>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3 Marcador de número de diapositiva"/>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DF30CB0C-91F3-41F8-86DB-81B2F3EC8C9B}" type="slidenum">
              <a:rPr lang="es-ES" smtClean="0">
                <a:solidFill>
                  <a:srgbClr val="000000"/>
                </a:solidFill>
                <a:latin typeface="+mj-lt"/>
              </a:rPr>
              <a:pPr eaLnBrk="1" hangingPunct="1"/>
              <a:t>4</a:t>
            </a:fld>
            <a:endParaRPr lang="es-ES" dirty="0" smtClean="0">
              <a:solidFill>
                <a:srgbClr val="000000"/>
              </a:solidFill>
              <a:latin typeface="+mj-lt"/>
            </a:endParaRPr>
          </a:p>
        </p:txBody>
      </p:sp>
      <p:sp>
        <p:nvSpPr>
          <p:cNvPr id="43013" name="Rectangle 7"/>
          <p:cNvSpPr>
            <a:spLocks noGrp="1" noChangeArrowheads="1"/>
          </p:cNvSpPr>
          <p:nvPr>
            <p:ph type="title"/>
          </p:nvPr>
        </p:nvSpPr>
        <p:spPr/>
        <p:txBody>
          <a:bodyPr/>
          <a:lstStyle/>
          <a:p>
            <a:pPr eaLnBrk="1" hangingPunct="1"/>
            <a:r>
              <a:rPr lang="es-ES" dirty="0" smtClean="0"/>
              <a:t>OBJETIVOS</a:t>
            </a:r>
          </a:p>
        </p:txBody>
      </p:sp>
      <p:sp>
        <p:nvSpPr>
          <p:cNvPr id="6" name="AutoShape 6"/>
          <p:cNvSpPr>
            <a:spLocks noChangeArrowheads="1"/>
          </p:cNvSpPr>
          <p:nvPr/>
        </p:nvSpPr>
        <p:spPr bwMode="auto">
          <a:xfrm>
            <a:off x="2483768" y="1101725"/>
            <a:ext cx="5217195" cy="1174790"/>
          </a:xfrm>
          <a:prstGeom prst="roundRect">
            <a:avLst>
              <a:gd name="adj" fmla="val 16667"/>
            </a:avLst>
          </a:prstGeom>
          <a:solidFill>
            <a:srgbClr val="EAEAEA"/>
          </a:solidFill>
          <a:ln>
            <a:noFill/>
          </a:ln>
          <a:scene3d>
            <a:camera prst="orthographicFront"/>
            <a:lightRig rig="threePt" dir="t"/>
          </a:scene3d>
          <a:sp3d>
            <a:bevelT/>
          </a:sp3d>
          <a:extLst>
            <a:ext uri="{91240B29-F687-4f45-9708-019B960494DF}">
              <a14:hiddenLine xmlns:a14="http://schemas.microsoft.com/office/drawing/2010/main" w="9525" algn="ctr">
                <a:solidFill>
                  <a:srgbClr val="000000"/>
                </a:solidFill>
                <a:round/>
                <a:headEnd/>
                <a:tailEnd/>
              </a14:hiddenLine>
            </a:ext>
          </a:extLst>
        </p:spPr>
        <p:txBody>
          <a:bodyPr wrap="square">
            <a:spAutoFit/>
          </a:bodyPr>
          <a:lstStyle/>
          <a:p>
            <a:pPr algn="ctr">
              <a:lnSpc>
                <a:spcPct val="150000"/>
              </a:lnSpc>
              <a:defRPr/>
            </a:pPr>
            <a:r>
              <a:rPr lang="es-ES_tradnl" dirty="0">
                <a:solidFill>
                  <a:srgbClr val="993300"/>
                </a:solidFill>
                <a:latin typeface="+mj-lt"/>
              </a:rPr>
              <a:t>PRINCIPAL OBJETIVO:</a:t>
            </a:r>
          </a:p>
          <a:p>
            <a:pPr algn="ctr">
              <a:lnSpc>
                <a:spcPct val="150000"/>
              </a:lnSpc>
              <a:defRPr/>
            </a:pPr>
            <a:r>
              <a:rPr lang="es-ES" dirty="0" smtClean="0">
                <a:solidFill>
                  <a:srgbClr val="000000"/>
                </a:solidFill>
                <a:latin typeface="+mj-lt"/>
              </a:rPr>
              <a:t>MEDIR EL GRADO DE SATISFACCIÓN DE LAS COMPAÑÍAS SOCIAS DE LACNIC EN EL MERCADO LATINOAMERICANO Y EL CARIBE</a:t>
            </a:r>
            <a:endParaRPr lang="es-ES" dirty="0">
              <a:solidFill>
                <a:srgbClr val="000000"/>
              </a:solidFill>
              <a:latin typeface="+mj-lt"/>
            </a:endParaRPr>
          </a:p>
        </p:txBody>
      </p:sp>
      <p:sp>
        <p:nvSpPr>
          <p:cNvPr id="7" name="Rectangle 7"/>
          <p:cNvSpPr>
            <a:spLocks noChangeArrowheads="1"/>
          </p:cNvSpPr>
          <p:nvPr/>
        </p:nvSpPr>
        <p:spPr bwMode="auto">
          <a:xfrm>
            <a:off x="2021832" y="2924944"/>
            <a:ext cx="6120680" cy="2160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68288" marR="0" lvl="0" indent="-268288" defTabSz="914400" eaLnBrk="1" fontAlgn="auto" latinLnBrk="0" hangingPunct="1">
              <a:lnSpc>
                <a:spcPct val="160000"/>
              </a:lnSpc>
              <a:spcBef>
                <a:spcPts val="0"/>
              </a:spcBef>
              <a:spcAft>
                <a:spcPts val="0"/>
              </a:spcAft>
              <a:buClrTx/>
              <a:buSzTx/>
              <a:buFont typeface="Arial" pitchFamily="34" charset="0"/>
              <a:buChar char="•"/>
              <a:tabLst/>
              <a:defRPr/>
            </a:pPr>
            <a:r>
              <a:rPr kumimoji="0" lang="es-MX" altLang="es-MX" sz="1400" i="0" strike="noStrike" kern="0" cap="none" spc="0" normalizeH="0" baseline="0" noProof="0" dirty="0" smtClean="0">
                <a:ln>
                  <a:noFill/>
                </a:ln>
                <a:solidFill>
                  <a:sysClr val="windowText" lastClr="000000"/>
                </a:solidFill>
                <a:effectLst/>
                <a:uLnTx/>
                <a:uFillTx/>
                <a:latin typeface="+mj-lt"/>
              </a:rPr>
              <a:t>Satisfacción </a:t>
            </a:r>
            <a:r>
              <a:rPr kumimoji="0" lang="es-MX" altLang="es-MX" sz="1400" i="0" strike="noStrike" kern="0" cap="none" spc="0" normalizeH="0" baseline="0" noProof="0" dirty="0">
                <a:ln>
                  <a:noFill/>
                </a:ln>
                <a:solidFill>
                  <a:sysClr val="windowText" lastClr="000000"/>
                </a:solidFill>
                <a:effectLst/>
                <a:uLnTx/>
                <a:uFillTx/>
                <a:latin typeface="+mj-lt"/>
              </a:rPr>
              <a:t>global con </a:t>
            </a:r>
            <a:r>
              <a:rPr kumimoji="0" lang="es-MX" altLang="es-MX" sz="1400" i="0" strike="noStrike" kern="0" cap="none" spc="0" normalizeH="0" baseline="0" noProof="0" dirty="0" smtClean="0">
                <a:ln>
                  <a:noFill/>
                </a:ln>
                <a:solidFill>
                  <a:sysClr val="windowText" lastClr="000000"/>
                </a:solidFill>
                <a:effectLst/>
                <a:uLnTx/>
                <a:uFillTx/>
                <a:latin typeface="+mj-lt"/>
              </a:rPr>
              <a:t>LACNIC, de los servicios</a:t>
            </a:r>
            <a:r>
              <a:rPr kumimoji="0" lang="es-MX" altLang="es-MX" sz="1400" i="0" strike="noStrike" kern="0" cap="none" spc="0" normalizeH="0" noProof="0" dirty="0" smtClean="0">
                <a:ln>
                  <a:noFill/>
                </a:ln>
                <a:solidFill>
                  <a:sysClr val="windowText" lastClr="000000"/>
                </a:solidFill>
                <a:effectLst/>
                <a:uLnTx/>
                <a:uFillTx/>
                <a:latin typeface="+mj-lt"/>
              </a:rPr>
              <a:t> ofrecidos y resolución de problemas. </a:t>
            </a:r>
          </a:p>
          <a:p>
            <a:pPr marL="268288" marR="0" lvl="0" indent="-268288" defTabSz="914400" eaLnBrk="1" fontAlgn="auto" latinLnBrk="0" hangingPunct="1">
              <a:lnSpc>
                <a:spcPct val="160000"/>
              </a:lnSpc>
              <a:spcBef>
                <a:spcPts val="0"/>
              </a:spcBef>
              <a:spcAft>
                <a:spcPts val="0"/>
              </a:spcAft>
              <a:buClrTx/>
              <a:buSzTx/>
              <a:buFont typeface="Arial" pitchFamily="34" charset="0"/>
              <a:buChar char="•"/>
              <a:tabLst/>
              <a:defRPr/>
            </a:pPr>
            <a:endParaRPr kumimoji="0" lang="es-MX" altLang="es-MX" sz="1400" i="0" strike="noStrike" kern="0" cap="none" spc="0" normalizeH="0" baseline="0" noProof="0" dirty="0">
              <a:ln>
                <a:noFill/>
              </a:ln>
              <a:solidFill>
                <a:sysClr val="windowText" lastClr="000000"/>
              </a:solidFill>
              <a:effectLst/>
              <a:uLnTx/>
              <a:uFillTx/>
              <a:latin typeface="+mj-lt"/>
            </a:endParaRPr>
          </a:p>
          <a:p>
            <a:pPr marL="268288" marR="0" lvl="0" indent="-268288" defTabSz="914400" eaLnBrk="1" fontAlgn="auto" latinLnBrk="0" hangingPunct="1">
              <a:lnSpc>
                <a:spcPct val="160000"/>
              </a:lnSpc>
              <a:spcBef>
                <a:spcPts val="0"/>
              </a:spcBef>
              <a:spcAft>
                <a:spcPts val="0"/>
              </a:spcAft>
              <a:buClrTx/>
              <a:buSzTx/>
              <a:buFont typeface="Arial" pitchFamily="34" charset="0"/>
              <a:buChar char="•"/>
              <a:tabLst/>
              <a:defRPr/>
            </a:pPr>
            <a:r>
              <a:rPr lang="es-AR" altLang="es-MX" kern="0" dirty="0" smtClean="0">
                <a:solidFill>
                  <a:sysClr val="windowText" lastClr="000000"/>
                </a:solidFill>
                <a:latin typeface="+mj-lt"/>
              </a:rPr>
              <a:t>Nivel de recomendación de LACNIC.</a:t>
            </a:r>
            <a:endParaRPr lang="es-AR" altLang="es-MX" dirty="0" smtClean="0">
              <a:latin typeface="+mj-lt"/>
              <a:cs typeface="Arial" pitchFamily="34" charset="0"/>
            </a:endParaRPr>
          </a:p>
          <a:p>
            <a:pPr marL="268288" indent="-268288">
              <a:lnSpc>
                <a:spcPct val="160000"/>
              </a:lnSpc>
              <a:defRPr/>
            </a:pPr>
            <a:endParaRPr kumimoji="0" lang="es-UY" altLang="es-MX" sz="1400" i="0" strike="noStrike" kern="0" cap="none" spc="0" normalizeH="0" baseline="0" noProof="0" dirty="0" smtClean="0">
              <a:ln>
                <a:noFill/>
              </a:ln>
              <a:solidFill>
                <a:sysClr val="windowText" lastClr="000000"/>
              </a:solidFill>
              <a:effectLst/>
              <a:uLnTx/>
              <a:uFillTx/>
              <a:latin typeface="+mj-lt"/>
              <a:cs typeface="Arial" pitchFamily="34" charset="0"/>
            </a:endParaRPr>
          </a:p>
          <a:p>
            <a:pPr marL="268288" indent="-268288">
              <a:lnSpc>
                <a:spcPct val="160000"/>
              </a:lnSpc>
              <a:buFont typeface="Arial" pitchFamily="34" charset="0"/>
              <a:buChar char="•"/>
              <a:defRPr/>
            </a:pPr>
            <a:r>
              <a:rPr lang="es-UY" altLang="es-MX" kern="0" dirty="0" smtClean="0">
                <a:solidFill>
                  <a:sysClr val="windowText" lastClr="000000"/>
                </a:solidFill>
                <a:latin typeface="+mj-lt"/>
                <a:cs typeface="Arial" pitchFamily="34" charset="0"/>
              </a:rPr>
              <a:t>Evolución histórica 2011, 2012 y 2014. </a:t>
            </a:r>
            <a:endParaRPr kumimoji="0" lang="es-AR" altLang="es-MX" sz="1400" i="0" strike="noStrike" kern="0" cap="none" spc="0" normalizeH="0" baseline="0" noProof="0" dirty="0">
              <a:ln>
                <a:noFill/>
              </a:ln>
              <a:solidFill>
                <a:sysClr val="windowText" lastClr="000000"/>
              </a:solidFill>
              <a:effectLst/>
              <a:uLnTx/>
              <a:uFillTx/>
              <a:latin typeface="+mj-lt"/>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32 Rectángulo"/>
          <p:cNvSpPr/>
          <p:nvPr/>
        </p:nvSpPr>
        <p:spPr>
          <a:xfrm>
            <a:off x="989718" y="1052736"/>
            <a:ext cx="7308142" cy="5117426"/>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 name="1 Título"/>
          <p:cNvSpPr>
            <a:spLocks noGrp="1"/>
          </p:cNvSpPr>
          <p:nvPr>
            <p:ph type="title"/>
          </p:nvPr>
        </p:nvSpPr>
        <p:spPr/>
        <p:txBody>
          <a:bodyPr/>
          <a:lstStyle/>
          <a:p>
            <a:r>
              <a:rPr lang="es-ES" dirty="0" smtClean="0"/>
              <a:t>CONTACTO CON LACNIC</a:t>
            </a:r>
            <a:endParaRPr lang="es-ES" dirty="0"/>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40</a:t>
            </a:fld>
            <a:endParaRPr lang="es-ES" dirty="0">
              <a:latin typeface="+mj-lt"/>
            </a:endParaRPr>
          </a:p>
        </p:txBody>
      </p:sp>
      <p:sp>
        <p:nvSpPr>
          <p:cNvPr id="25" name="2 CuadroTexto"/>
          <p:cNvSpPr txBox="1">
            <a:spLocks noChangeArrowheads="1"/>
          </p:cNvSpPr>
          <p:nvPr/>
        </p:nvSpPr>
        <p:spPr bwMode="auto">
          <a:xfrm>
            <a:off x="898340" y="544426"/>
            <a:ext cx="37853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smtClean="0">
                <a:solidFill>
                  <a:srgbClr val="C00000"/>
                </a:solidFill>
                <a:latin typeface="+mj-lt"/>
              </a:rPr>
              <a:t>Pensando </a:t>
            </a:r>
            <a:r>
              <a:rPr lang="es-UY" sz="1200" b="1" i="1" dirty="0">
                <a:solidFill>
                  <a:srgbClr val="C00000"/>
                </a:solidFill>
                <a:latin typeface="+mj-lt"/>
              </a:rPr>
              <a:t>en los últimos 12 meses, ¿en cuántas ocasiones se comunicó con LACNIC? [</a:t>
            </a:r>
            <a:r>
              <a:rPr lang="es-UY" sz="1200" b="1" i="1" dirty="0" smtClean="0">
                <a:solidFill>
                  <a:srgbClr val="C00000"/>
                </a:solidFill>
                <a:latin typeface="+mj-lt"/>
              </a:rPr>
              <a:t>RU-ESP] </a:t>
            </a:r>
            <a:endParaRPr lang="es-ES" sz="1200" b="1" i="1" dirty="0">
              <a:solidFill>
                <a:srgbClr val="C00000"/>
              </a:solidFill>
              <a:latin typeface="+mj-lt"/>
            </a:endParaRPr>
          </a:p>
        </p:txBody>
      </p:sp>
      <p:sp>
        <p:nvSpPr>
          <p:cNvPr id="9" name="8 Rectángulo redondeado"/>
          <p:cNvSpPr/>
          <p:nvPr/>
        </p:nvSpPr>
        <p:spPr bwMode="auto">
          <a:xfrm>
            <a:off x="1017887" y="6149144"/>
            <a:ext cx="1331464" cy="297490"/>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a:t>
            </a:r>
            <a:r>
              <a:rPr lang="es-ES" sz="1000" dirty="0">
                <a:solidFill>
                  <a:srgbClr val="000000"/>
                </a:solidFill>
                <a:latin typeface="+mj-lt"/>
              </a:rPr>
              <a:t> </a:t>
            </a:r>
            <a:r>
              <a:rPr lang="es-ES" sz="1000" dirty="0" smtClean="0">
                <a:solidFill>
                  <a:srgbClr val="000000"/>
                </a:solidFill>
                <a:latin typeface="+mj-lt"/>
              </a:rPr>
              <a:t>total de la muestra (240)</a:t>
            </a:r>
            <a:endParaRPr lang="es-ES" sz="1000" dirty="0">
              <a:solidFill>
                <a:srgbClr val="000000"/>
              </a:solidFill>
              <a:latin typeface="+mj-lt"/>
            </a:endParaRPr>
          </a:p>
        </p:txBody>
      </p:sp>
      <p:graphicFrame>
        <p:nvGraphicFramePr>
          <p:cNvPr id="11" name="8 Gráfico"/>
          <p:cNvGraphicFramePr>
            <a:graphicFrameLocks/>
          </p:cNvGraphicFramePr>
          <p:nvPr>
            <p:extLst>
              <p:ext uri="{D42A27DB-BD31-4B8C-83A1-F6EECF244321}">
                <p14:modId xmlns:p14="http://schemas.microsoft.com/office/powerpoint/2010/main" val="1447181374"/>
              </p:ext>
            </p:extLst>
          </p:nvPr>
        </p:nvGraphicFramePr>
        <p:xfrm>
          <a:off x="1009048" y="1052736"/>
          <a:ext cx="4050236" cy="5184552"/>
        </p:xfrm>
        <a:graphic>
          <a:graphicData uri="http://schemas.openxmlformats.org/drawingml/2006/chart">
            <c:chart xmlns:c="http://schemas.openxmlformats.org/drawingml/2006/chart" xmlns:r="http://schemas.openxmlformats.org/officeDocument/2006/relationships" r:id="rId3"/>
          </a:graphicData>
        </a:graphic>
      </p:graphicFrame>
      <p:sp>
        <p:nvSpPr>
          <p:cNvPr id="14" name="13 Rectángulo redondeado"/>
          <p:cNvSpPr/>
          <p:nvPr/>
        </p:nvSpPr>
        <p:spPr>
          <a:xfrm>
            <a:off x="3547171" y="2852933"/>
            <a:ext cx="792088" cy="1080120"/>
          </a:xfrm>
          <a:prstGeom prst="roundRect">
            <a:avLst/>
          </a:prstGeom>
          <a:solidFill>
            <a:srgbClr val="66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s-ES" sz="1200" dirty="0" smtClean="0">
                <a:solidFill>
                  <a:srgbClr val="003300"/>
                </a:solidFill>
                <a:latin typeface="+mj-lt"/>
              </a:rPr>
              <a:t>Media: 4,23 veces en los U12M</a:t>
            </a:r>
            <a:endParaRPr lang="es-ES" sz="1200" dirty="0">
              <a:solidFill>
                <a:srgbClr val="003300"/>
              </a:solidFill>
              <a:latin typeface="+mj-lt"/>
            </a:endParaRPr>
          </a:p>
        </p:txBody>
      </p:sp>
      <p:sp>
        <p:nvSpPr>
          <p:cNvPr id="27" name="2 CuadroTexto"/>
          <p:cNvSpPr txBox="1">
            <a:spLocks noChangeArrowheads="1"/>
          </p:cNvSpPr>
          <p:nvPr/>
        </p:nvSpPr>
        <p:spPr bwMode="auto">
          <a:xfrm>
            <a:off x="5059284" y="544425"/>
            <a:ext cx="34411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¿Cuándo fue la última vez que se contactó con LACNIC? [RU-GUI]</a:t>
            </a:r>
            <a:endParaRPr lang="es-ES" sz="1200" b="1" i="1" dirty="0">
              <a:solidFill>
                <a:srgbClr val="C00000"/>
              </a:solidFill>
              <a:latin typeface="+mj-lt"/>
            </a:endParaRPr>
          </a:p>
        </p:txBody>
      </p:sp>
      <p:sp>
        <p:nvSpPr>
          <p:cNvPr id="28" name="27 Rectángulo redondeado"/>
          <p:cNvSpPr/>
          <p:nvPr/>
        </p:nvSpPr>
        <p:spPr bwMode="auto">
          <a:xfrm>
            <a:off x="6699943" y="6055234"/>
            <a:ext cx="1758533" cy="297490"/>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a:t>
            </a:r>
            <a:r>
              <a:rPr lang="es-ES" sz="1000" dirty="0">
                <a:solidFill>
                  <a:srgbClr val="000000"/>
                </a:solidFill>
                <a:latin typeface="+mj-lt"/>
              </a:rPr>
              <a:t> </a:t>
            </a:r>
            <a:r>
              <a:rPr lang="es-ES" sz="1000" dirty="0" smtClean="0">
                <a:solidFill>
                  <a:srgbClr val="000000"/>
                </a:solidFill>
                <a:latin typeface="+mj-lt"/>
              </a:rPr>
              <a:t>total de los que se comunicaron U12M (192)</a:t>
            </a:r>
            <a:endParaRPr lang="es-ES" sz="1000" dirty="0">
              <a:solidFill>
                <a:srgbClr val="000000"/>
              </a:solidFill>
              <a:latin typeface="+mj-lt"/>
            </a:endParaRPr>
          </a:p>
        </p:txBody>
      </p:sp>
      <p:sp>
        <p:nvSpPr>
          <p:cNvPr id="16" name="15 Abrir llave"/>
          <p:cNvSpPr/>
          <p:nvPr/>
        </p:nvSpPr>
        <p:spPr bwMode="auto">
          <a:xfrm rot="10800000">
            <a:off x="4328426" y="2060844"/>
            <a:ext cx="792090" cy="3744417"/>
          </a:xfrm>
          <a:prstGeom prst="leftBrace">
            <a:avLst>
              <a:gd name="adj1" fmla="val 94440"/>
              <a:gd name="adj2" fmla="val 57254"/>
            </a:avLst>
          </a:prstGeom>
          <a:noFill/>
          <a:ln w="25400" cap="flat" cmpd="sng" algn="ctr">
            <a:solidFill>
              <a:srgbClr val="0196F1"/>
            </a:solidFill>
            <a:prstDash val="sysDot"/>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endParaRPr lang="es-ES" b="1" dirty="0" smtClean="0">
              <a:solidFill>
                <a:srgbClr val="003300"/>
              </a:solidFill>
              <a:latin typeface="+mj-lt"/>
            </a:endParaRPr>
          </a:p>
        </p:txBody>
      </p:sp>
      <p:graphicFrame>
        <p:nvGraphicFramePr>
          <p:cNvPr id="15" name="8 Gráfico"/>
          <p:cNvGraphicFramePr>
            <a:graphicFrameLocks/>
          </p:cNvGraphicFramePr>
          <p:nvPr>
            <p:extLst>
              <p:ext uri="{D42A27DB-BD31-4B8C-83A1-F6EECF244321}">
                <p14:modId xmlns:p14="http://schemas.microsoft.com/office/powerpoint/2010/main" val="2365324557"/>
              </p:ext>
            </p:extLst>
          </p:nvPr>
        </p:nvGraphicFramePr>
        <p:xfrm>
          <a:off x="4760095" y="1937588"/>
          <a:ext cx="3744416" cy="426209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68367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Graphic spid="11" grpId="0">
        <p:bldAsOne/>
      </p:bldGraphic>
      <p:bldP spid="14" grpId="0" animBg="1"/>
      <p:bldP spid="28" grpId="0" animBg="1"/>
      <p:bldP spid="16" grpId="0" animBg="1"/>
      <p:bldGraphic spid="15" grpId="0">
        <p:bldAsOne/>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32 Rectángulo"/>
          <p:cNvSpPr/>
          <p:nvPr/>
        </p:nvSpPr>
        <p:spPr>
          <a:xfrm>
            <a:off x="405581" y="1988840"/>
            <a:ext cx="3993870" cy="3528392"/>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 name="1 Título"/>
          <p:cNvSpPr>
            <a:spLocks noGrp="1"/>
          </p:cNvSpPr>
          <p:nvPr>
            <p:ph type="title"/>
          </p:nvPr>
        </p:nvSpPr>
        <p:spPr/>
        <p:txBody>
          <a:bodyPr/>
          <a:lstStyle/>
          <a:p>
            <a:r>
              <a:rPr lang="es-ES" dirty="0" smtClean="0"/>
              <a:t>COMUNICACIÓN CON LACNIC</a:t>
            </a:r>
            <a:endParaRPr lang="es-ES" dirty="0"/>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41</a:t>
            </a:fld>
            <a:endParaRPr lang="es-ES" dirty="0">
              <a:latin typeface="+mj-lt"/>
            </a:endParaRPr>
          </a:p>
        </p:txBody>
      </p:sp>
      <p:graphicFrame>
        <p:nvGraphicFramePr>
          <p:cNvPr id="16" name="6 Gráfico"/>
          <p:cNvGraphicFramePr>
            <a:graphicFrameLocks/>
          </p:cNvGraphicFramePr>
          <p:nvPr>
            <p:extLst>
              <p:ext uri="{D42A27DB-BD31-4B8C-83A1-F6EECF244321}">
                <p14:modId xmlns:p14="http://schemas.microsoft.com/office/powerpoint/2010/main" val="2188464633"/>
              </p:ext>
            </p:extLst>
          </p:nvPr>
        </p:nvGraphicFramePr>
        <p:xfrm>
          <a:off x="144529" y="1988840"/>
          <a:ext cx="4184150" cy="3600400"/>
        </p:xfrm>
        <a:graphic>
          <a:graphicData uri="http://schemas.openxmlformats.org/drawingml/2006/chart">
            <c:chart xmlns:c="http://schemas.openxmlformats.org/drawingml/2006/chart" xmlns:r="http://schemas.openxmlformats.org/officeDocument/2006/relationships" r:id="rId3"/>
          </a:graphicData>
        </a:graphic>
      </p:graphicFrame>
      <p:sp>
        <p:nvSpPr>
          <p:cNvPr id="17" name="2 CuadroTexto"/>
          <p:cNvSpPr txBox="1">
            <a:spLocks noChangeArrowheads="1"/>
          </p:cNvSpPr>
          <p:nvPr/>
        </p:nvSpPr>
        <p:spPr bwMode="auto">
          <a:xfrm>
            <a:off x="696063" y="936420"/>
            <a:ext cx="34411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Continuando con esa última vez que utilizó los servicios de LACNIC, ¿qué medio usó para comunicarse con la empresa? [RU-GUI] (Si utilizó más de un medio, marcar el que usó mayormente)</a:t>
            </a:r>
            <a:endParaRPr lang="es-ES" sz="1200" b="1" i="1" dirty="0">
              <a:solidFill>
                <a:srgbClr val="C00000"/>
              </a:solidFill>
              <a:latin typeface="+mj-lt"/>
            </a:endParaRPr>
          </a:p>
        </p:txBody>
      </p:sp>
      <p:sp>
        <p:nvSpPr>
          <p:cNvPr id="18" name="17 Rectángulo"/>
          <p:cNvSpPr/>
          <p:nvPr/>
        </p:nvSpPr>
        <p:spPr>
          <a:xfrm>
            <a:off x="4896646" y="1965731"/>
            <a:ext cx="3993870" cy="3528392"/>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graphicFrame>
        <p:nvGraphicFramePr>
          <p:cNvPr id="19" name="10 Gráfico"/>
          <p:cNvGraphicFramePr>
            <a:graphicFrameLocks/>
          </p:cNvGraphicFramePr>
          <p:nvPr>
            <p:extLst>
              <p:ext uri="{D42A27DB-BD31-4B8C-83A1-F6EECF244321}">
                <p14:modId xmlns:p14="http://schemas.microsoft.com/office/powerpoint/2010/main" val="2202323184"/>
              </p:ext>
            </p:extLst>
          </p:nvPr>
        </p:nvGraphicFramePr>
        <p:xfrm>
          <a:off x="4688276" y="1989138"/>
          <a:ext cx="4183200" cy="3600000"/>
        </p:xfrm>
        <a:graphic>
          <a:graphicData uri="http://schemas.openxmlformats.org/drawingml/2006/chart">
            <c:chart xmlns:c="http://schemas.openxmlformats.org/drawingml/2006/chart" xmlns:r="http://schemas.openxmlformats.org/officeDocument/2006/relationships" r:id="rId4"/>
          </a:graphicData>
        </a:graphic>
      </p:graphicFrame>
      <p:sp>
        <p:nvSpPr>
          <p:cNvPr id="20" name="2 CuadroTexto"/>
          <p:cNvSpPr txBox="1">
            <a:spLocks noChangeArrowheads="1"/>
          </p:cNvSpPr>
          <p:nvPr/>
        </p:nvSpPr>
        <p:spPr bwMode="auto">
          <a:xfrm>
            <a:off x="5172989" y="1213418"/>
            <a:ext cx="34411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¿Con qué sector de LACNIC se comunicó en esa ocasión? [RU-GUI]</a:t>
            </a:r>
            <a:endParaRPr lang="es-ES" sz="1200" b="1" i="1" dirty="0">
              <a:solidFill>
                <a:srgbClr val="C00000"/>
              </a:solidFill>
              <a:latin typeface="+mj-lt"/>
            </a:endParaRPr>
          </a:p>
        </p:txBody>
      </p:sp>
      <p:sp>
        <p:nvSpPr>
          <p:cNvPr id="13" name="12 Rectángulo redondeado"/>
          <p:cNvSpPr/>
          <p:nvPr/>
        </p:nvSpPr>
        <p:spPr>
          <a:xfrm>
            <a:off x="34925" y="6553200"/>
            <a:ext cx="2039938" cy="24765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a:solidFill>
                  <a:srgbClr val="000000"/>
                </a:solidFill>
                <a:latin typeface="+mj-lt"/>
              </a:rPr>
              <a:t>Base: Total de la muestra </a:t>
            </a:r>
            <a:r>
              <a:rPr lang="es-ES" sz="1000" dirty="0" smtClean="0">
                <a:solidFill>
                  <a:srgbClr val="000000"/>
                </a:solidFill>
                <a:latin typeface="+mj-lt"/>
              </a:rPr>
              <a:t>(240)</a:t>
            </a:r>
            <a:endParaRPr lang="es-ES" sz="1000" dirty="0">
              <a:solidFill>
                <a:srgbClr val="000000"/>
              </a:solidFill>
              <a:latin typeface="+mj-lt"/>
            </a:endParaRPr>
          </a:p>
        </p:txBody>
      </p:sp>
    </p:spTree>
    <p:extLst>
      <p:ext uri="{BB962C8B-B14F-4D97-AF65-F5344CB8AC3E}">
        <p14:creationId xmlns:p14="http://schemas.microsoft.com/office/powerpoint/2010/main" val="474092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Graphic spid="16" grpId="0">
        <p:bldAsOne/>
      </p:bldGraphic>
      <p:bldP spid="18" grpId="0" animBg="1"/>
      <p:bldGraphic spid="19" grpId="0">
        <p:bldAsOne/>
      </p:bldGraphic>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395536" y="1124744"/>
            <a:ext cx="8453872" cy="5086046"/>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 name="1 Título"/>
          <p:cNvSpPr>
            <a:spLocks noGrp="1"/>
          </p:cNvSpPr>
          <p:nvPr>
            <p:ph type="title"/>
          </p:nvPr>
        </p:nvSpPr>
        <p:spPr/>
        <p:txBody>
          <a:bodyPr/>
          <a:lstStyle/>
          <a:p>
            <a:r>
              <a:rPr lang="es-UY" dirty="0" smtClean="0"/>
              <a:t>MOTIVOS COMUNICACIÓN</a:t>
            </a:r>
            <a:endParaRPr lang="es-ES" dirty="0"/>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42</a:t>
            </a:fld>
            <a:endParaRPr lang="es-ES" dirty="0">
              <a:latin typeface="+mj-lt"/>
            </a:endParaRPr>
          </a:p>
        </p:txBody>
      </p:sp>
      <p:graphicFrame>
        <p:nvGraphicFramePr>
          <p:cNvPr id="6" name="1 Gráfico"/>
          <p:cNvGraphicFramePr>
            <a:graphicFrameLocks/>
          </p:cNvGraphicFramePr>
          <p:nvPr>
            <p:extLst>
              <p:ext uri="{D42A27DB-BD31-4B8C-83A1-F6EECF244321}">
                <p14:modId xmlns:p14="http://schemas.microsoft.com/office/powerpoint/2010/main" val="505215397"/>
              </p:ext>
            </p:extLst>
          </p:nvPr>
        </p:nvGraphicFramePr>
        <p:xfrm>
          <a:off x="1170982" y="1038720"/>
          <a:ext cx="7811685" cy="5172070"/>
        </p:xfrm>
        <a:graphic>
          <a:graphicData uri="http://schemas.openxmlformats.org/drawingml/2006/chart">
            <c:chart xmlns:c="http://schemas.openxmlformats.org/drawingml/2006/chart" xmlns:r="http://schemas.openxmlformats.org/officeDocument/2006/relationships" r:id="rId3"/>
          </a:graphicData>
        </a:graphic>
      </p:graphicFrame>
      <p:sp>
        <p:nvSpPr>
          <p:cNvPr id="9" name="2 CuadroTexto"/>
          <p:cNvSpPr txBox="1">
            <a:spLocks noChangeArrowheads="1"/>
          </p:cNvSpPr>
          <p:nvPr/>
        </p:nvSpPr>
        <p:spPr bwMode="auto">
          <a:xfrm>
            <a:off x="696062" y="616912"/>
            <a:ext cx="815334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¿Por qué </a:t>
            </a:r>
            <a:r>
              <a:rPr lang="es-UY" sz="1200" b="1" i="1" dirty="0" smtClean="0">
                <a:solidFill>
                  <a:srgbClr val="C00000"/>
                </a:solidFill>
                <a:latin typeface="+mj-lt"/>
              </a:rPr>
              <a:t>motivos </a:t>
            </a:r>
            <a:r>
              <a:rPr lang="es-UY" sz="1200" b="1" i="1" dirty="0">
                <a:solidFill>
                  <a:srgbClr val="C00000"/>
                </a:solidFill>
                <a:latin typeface="+mj-lt"/>
              </a:rPr>
              <a:t>tuvo que utilizar los servicios de LACNIC? [</a:t>
            </a:r>
            <a:r>
              <a:rPr lang="es-UY" sz="1200" b="1" i="1" dirty="0" smtClean="0">
                <a:solidFill>
                  <a:srgbClr val="C00000"/>
                </a:solidFill>
                <a:latin typeface="+mj-lt"/>
              </a:rPr>
              <a:t>RM-ESP] </a:t>
            </a:r>
            <a:endParaRPr lang="es-ES" sz="1200" b="1" i="1" dirty="0">
              <a:solidFill>
                <a:srgbClr val="C00000"/>
              </a:solidFill>
              <a:latin typeface="+mj-lt"/>
            </a:endParaRPr>
          </a:p>
        </p:txBody>
      </p:sp>
      <p:sp>
        <p:nvSpPr>
          <p:cNvPr id="7" name="6 Rectángulo redondeado"/>
          <p:cNvSpPr/>
          <p:nvPr/>
        </p:nvSpPr>
        <p:spPr bwMode="auto">
          <a:xfrm>
            <a:off x="134193" y="6489108"/>
            <a:ext cx="1963855" cy="272555"/>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a:t>
            </a:r>
            <a:r>
              <a:rPr lang="es-ES" sz="1000" dirty="0">
                <a:solidFill>
                  <a:srgbClr val="000000"/>
                </a:solidFill>
                <a:latin typeface="+mj-lt"/>
              </a:rPr>
              <a:t> </a:t>
            </a:r>
            <a:r>
              <a:rPr lang="es-ES" sz="1000" dirty="0" smtClean="0">
                <a:solidFill>
                  <a:srgbClr val="000000"/>
                </a:solidFill>
                <a:latin typeface="+mj-lt"/>
              </a:rPr>
              <a:t>total de la muestra (240)</a:t>
            </a:r>
            <a:endParaRPr lang="es-ES" sz="1000" dirty="0">
              <a:solidFill>
                <a:srgbClr val="000000"/>
              </a:solidFill>
              <a:latin typeface="+mj-lt"/>
            </a:endParaRPr>
          </a:p>
        </p:txBody>
      </p:sp>
      <p:sp>
        <p:nvSpPr>
          <p:cNvPr id="4" name="3 Rectángulo"/>
          <p:cNvSpPr/>
          <p:nvPr/>
        </p:nvSpPr>
        <p:spPr>
          <a:xfrm>
            <a:off x="5580112" y="2767708"/>
            <a:ext cx="1512168" cy="492685"/>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000" dirty="0" smtClean="0">
                <a:solidFill>
                  <a:schemeClr val="tx1"/>
                </a:solidFill>
                <a:latin typeface="+mj-lt"/>
              </a:rPr>
              <a:t>Caribe y grandes empresas</a:t>
            </a:r>
          </a:p>
        </p:txBody>
      </p:sp>
      <p:cxnSp>
        <p:nvCxnSpPr>
          <p:cNvPr id="11" name="10 Conector recto de flecha"/>
          <p:cNvCxnSpPr/>
          <p:nvPr/>
        </p:nvCxnSpPr>
        <p:spPr>
          <a:xfrm flipV="1">
            <a:off x="5733256" y="2846325"/>
            <a:ext cx="0" cy="33544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11 Rectángulo"/>
          <p:cNvSpPr/>
          <p:nvPr/>
        </p:nvSpPr>
        <p:spPr>
          <a:xfrm>
            <a:off x="7653990" y="1772816"/>
            <a:ext cx="1195418" cy="492685"/>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000" dirty="0" smtClean="0">
                <a:solidFill>
                  <a:schemeClr val="tx1"/>
                </a:solidFill>
                <a:latin typeface="+mj-lt"/>
              </a:rPr>
              <a:t>Caribe y grandes empresas</a:t>
            </a:r>
          </a:p>
        </p:txBody>
      </p:sp>
      <p:cxnSp>
        <p:nvCxnSpPr>
          <p:cNvPr id="13" name="12 Conector recto de flecha"/>
          <p:cNvCxnSpPr/>
          <p:nvPr/>
        </p:nvCxnSpPr>
        <p:spPr>
          <a:xfrm flipV="1">
            <a:off x="7690175" y="1851433"/>
            <a:ext cx="0" cy="33544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17630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UY" dirty="0" smtClean="0"/>
              <a:t>MOTIVOS COMUNICACIÓN</a:t>
            </a:r>
            <a:endParaRPr lang="es-ES" dirty="0"/>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43</a:t>
            </a:fld>
            <a:endParaRPr lang="es-ES" dirty="0">
              <a:latin typeface="+mj-lt"/>
            </a:endParaRPr>
          </a:p>
        </p:txBody>
      </p:sp>
      <p:graphicFrame>
        <p:nvGraphicFramePr>
          <p:cNvPr id="4" name="3 Tabla"/>
          <p:cNvGraphicFramePr>
            <a:graphicFrameLocks noGrp="1"/>
          </p:cNvGraphicFramePr>
          <p:nvPr>
            <p:extLst>
              <p:ext uri="{D42A27DB-BD31-4B8C-83A1-F6EECF244321}">
                <p14:modId xmlns:p14="http://schemas.microsoft.com/office/powerpoint/2010/main" val="3732102492"/>
              </p:ext>
            </p:extLst>
          </p:nvPr>
        </p:nvGraphicFramePr>
        <p:xfrm>
          <a:off x="247045" y="743042"/>
          <a:ext cx="8352730" cy="5449941"/>
        </p:xfrm>
        <a:graphic>
          <a:graphicData uri="http://schemas.openxmlformats.org/drawingml/2006/table">
            <a:tbl>
              <a:tblPr>
                <a:tableStyleId>{5C22544A-7EE6-4342-B048-85BDC9FD1C3A}</a:tableStyleId>
              </a:tblPr>
              <a:tblGrid>
                <a:gridCol w="2346272"/>
                <a:gridCol w="563105"/>
                <a:gridCol w="750808"/>
                <a:gridCol w="938509"/>
                <a:gridCol w="844658"/>
                <a:gridCol w="844658"/>
                <a:gridCol w="1032360"/>
                <a:gridCol w="1032360"/>
              </a:tblGrid>
              <a:tr h="539619">
                <a:tc>
                  <a:txBody>
                    <a:bodyPr/>
                    <a:lstStyle/>
                    <a:p>
                      <a:pPr algn="l" fontAlgn="b"/>
                      <a:endParaRPr lang="es-ES" sz="1200" b="0" i="0" u="none" strike="noStrike" dirty="0">
                        <a:solidFill>
                          <a:srgbClr val="000000"/>
                        </a:solidFill>
                        <a:effectLst/>
                        <a:latin typeface="Calibri"/>
                      </a:endParaRPr>
                    </a:p>
                  </a:txBody>
                  <a:tcPr marL="7160" marR="7160" marT="7160"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fontAlgn="b"/>
                      <a:endParaRPr lang="es-ES" sz="1200" b="0" i="0" u="none" strike="noStrike" dirty="0">
                        <a:solidFill>
                          <a:srgbClr val="000000"/>
                        </a:solidFill>
                        <a:effectLst/>
                        <a:latin typeface="+mn-lt"/>
                      </a:endParaRPr>
                    </a:p>
                  </a:txBody>
                  <a:tcPr marL="36000" marR="36000" marT="36000" marB="36000" anchor="b">
                    <a:lnL w="28575" cap="flat" cmpd="sng" algn="ctr">
                      <a:no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ES" sz="1200" b="0" i="0" u="none" strike="noStrike" dirty="0" smtClean="0">
                          <a:solidFill>
                            <a:srgbClr val="000000"/>
                          </a:solidFill>
                          <a:effectLst/>
                          <a:latin typeface="+mn-lt"/>
                        </a:rPr>
                        <a:t>Región</a:t>
                      </a:r>
                    </a:p>
                  </a:txBody>
                  <a:tcPr marL="36000" marR="36000" marT="36000" marB="3600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hMerge="1">
                  <a:txBody>
                    <a:bodyPr/>
                    <a:lstStyle/>
                    <a:p>
                      <a:pPr algn="l" fontAlgn="b"/>
                      <a:endParaRPr lang="es-ES" sz="1200" b="0" i="0" u="none" strike="noStrike" dirty="0">
                        <a:solidFill>
                          <a:srgbClr val="000000"/>
                        </a:solidFill>
                        <a:effectLst/>
                        <a:latin typeface="Calibri"/>
                      </a:endParaRPr>
                    </a:p>
                  </a:txBody>
                  <a:tcPr marL="36000" marR="36000" marT="36000" marB="36000" anchor="b"/>
                </a:tc>
                <a:tc hMerge="1">
                  <a:txBody>
                    <a:bodyPr/>
                    <a:lstStyle/>
                    <a:p>
                      <a:pPr algn="l" fontAlgn="b"/>
                      <a:endParaRPr lang="es-ES" sz="1200" b="0" i="0" u="none" strike="noStrike" dirty="0">
                        <a:solidFill>
                          <a:srgbClr val="000000"/>
                        </a:solidFill>
                        <a:effectLst/>
                        <a:latin typeface="Calibri"/>
                      </a:endParaRPr>
                    </a:p>
                  </a:txBody>
                  <a:tcPr marL="36000" marR="36000" marT="36000" marB="36000" anchor="b"/>
                </a:tc>
                <a:tc gridSpan="3">
                  <a:txBody>
                    <a:bodyPr/>
                    <a:lstStyle/>
                    <a:p>
                      <a:pPr algn="ctr" fontAlgn="b"/>
                      <a:r>
                        <a:rPr lang="es-ES" sz="1200" b="0" i="0" u="none" strike="noStrike" dirty="0" smtClean="0">
                          <a:solidFill>
                            <a:srgbClr val="000000"/>
                          </a:solidFill>
                          <a:effectLst/>
                          <a:latin typeface="+mn-lt"/>
                        </a:rPr>
                        <a:t>Tipo de cliente</a:t>
                      </a:r>
                      <a:endParaRPr lang="es-ES" sz="1200" b="0" i="0" u="none" strike="noStrike" dirty="0">
                        <a:solidFill>
                          <a:srgbClr val="000000"/>
                        </a:solidFill>
                        <a:effectLst/>
                        <a:latin typeface="+mn-lt"/>
                      </a:endParaRPr>
                    </a:p>
                  </a:txBody>
                  <a:tcPr marL="36000" marR="36000" marT="36000" marB="3600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hMerge="1">
                  <a:txBody>
                    <a:bodyPr/>
                    <a:lstStyle/>
                    <a:p>
                      <a:pPr algn="l" fontAlgn="b"/>
                      <a:endParaRPr lang="es-ES" sz="1200" b="0" i="0" u="none" strike="noStrike" dirty="0">
                        <a:solidFill>
                          <a:srgbClr val="000000"/>
                        </a:solidFill>
                        <a:effectLst/>
                        <a:latin typeface="Calibri"/>
                      </a:endParaRPr>
                    </a:p>
                  </a:txBody>
                  <a:tcPr marL="36000" marR="36000" marT="36000" marB="36000" anchor="b"/>
                </a:tc>
                <a:tc hMerge="1">
                  <a:txBody>
                    <a:bodyPr/>
                    <a:lstStyle/>
                    <a:p>
                      <a:pPr algn="l" fontAlgn="b"/>
                      <a:endParaRPr lang="es-ES" sz="1200" b="0" i="0" u="none" strike="noStrike" dirty="0">
                        <a:solidFill>
                          <a:srgbClr val="000000"/>
                        </a:solidFill>
                        <a:effectLst/>
                        <a:latin typeface="Calibri"/>
                      </a:endParaRPr>
                    </a:p>
                  </a:txBody>
                  <a:tcPr marL="36000" marR="36000" marT="36000" marB="36000" anchor="b"/>
                </a:tc>
              </a:tr>
              <a:tr h="939913">
                <a:tc>
                  <a:txBody>
                    <a:bodyPr/>
                    <a:lstStyle/>
                    <a:p>
                      <a:pPr algn="l" fontAlgn="b"/>
                      <a:r>
                        <a:rPr lang="es-ES" sz="1200" u="none" strike="noStrike" dirty="0">
                          <a:effectLst/>
                        </a:rPr>
                        <a:t> </a:t>
                      </a:r>
                      <a:endParaRPr lang="es-ES" sz="1200" b="0" i="0" u="none" strike="noStrike" dirty="0">
                        <a:solidFill>
                          <a:srgbClr val="000000"/>
                        </a:solidFill>
                        <a:effectLst/>
                        <a:latin typeface="Calibri"/>
                      </a:endParaRPr>
                    </a:p>
                  </a:txBody>
                  <a:tcPr marL="7160" marR="7160" marT="7160" marB="0" anchor="b">
                    <a:lnL w="28575" cap="flat" cmpd="sng" algn="ctr">
                      <a:no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12700" cmpd="sng">
                      <a:noFill/>
                    </a:lnT>
                    <a:lnB w="28575" cap="flat" cmpd="sng" algn="ctr">
                      <a:solidFill>
                        <a:schemeClr val="tx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s-ES" sz="1200" u="none" strike="noStrike" dirty="0">
                          <a:effectLst/>
                        </a:rPr>
                        <a:t>Total</a:t>
                      </a:r>
                      <a:endParaRPr lang="es-ES" sz="1200" b="0" i="0" u="none" strike="noStrike" dirty="0">
                        <a:solidFill>
                          <a:srgbClr val="000000"/>
                        </a:solidFill>
                        <a:effectLst/>
                        <a:latin typeface="Calibri"/>
                      </a:endParaRPr>
                    </a:p>
                  </a:txBody>
                  <a:tcPr marL="36000" marR="36000" marT="36000" marB="3600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a:txBody>
                    <a:bodyPr/>
                    <a:lstStyle/>
                    <a:p>
                      <a:pPr algn="ctr" fontAlgn="b"/>
                      <a:r>
                        <a:rPr lang="es-ES" sz="1200" u="none" strike="noStrike" dirty="0">
                          <a:effectLst/>
                        </a:rPr>
                        <a:t>Caribe</a:t>
                      </a:r>
                      <a:endParaRPr lang="es-ES" sz="1200" b="0" i="0" u="none" strike="noStrike" dirty="0">
                        <a:solidFill>
                          <a:srgbClr val="000000"/>
                        </a:solidFill>
                        <a:effectLst/>
                        <a:latin typeface="Calibri"/>
                      </a:endParaRPr>
                    </a:p>
                  </a:txBody>
                  <a:tcPr marL="36000" marR="36000" marT="36000" marB="36000" anchor="ctr">
                    <a:lnL w="28575" cap="flat" cmpd="sng" algn="ctr">
                      <a:solidFill>
                        <a:schemeClr val="tx2">
                          <a:lumMod val="60000"/>
                          <a:lumOff val="40000"/>
                        </a:schemeClr>
                      </a:solidFill>
                      <a:prstDash val="solid"/>
                      <a:round/>
                      <a:headEnd type="none" w="med" len="med"/>
                      <a:tailEnd type="none" w="med" len="med"/>
                    </a:lnL>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a:txBody>
                    <a:bodyPr/>
                    <a:lstStyle/>
                    <a:p>
                      <a:pPr algn="ctr" fontAlgn="b"/>
                      <a:r>
                        <a:rPr lang="es-ES" sz="1200" u="none" strike="noStrike" dirty="0">
                          <a:effectLst/>
                        </a:rPr>
                        <a:t>Centro América</a:t>
                      </a:r>
                      <a:endParaRPr lang="es-ES" sz="1200" b="0" i="0" u="none" strike="noStrike" dirty="0">
                        <a:solidFill>
                          <a:srgbClr val="000000"/>
                        </a:solidFill>
                        <a:effectLst/>
                        <a:latin typeface="Calibri"/>
                      </a:endParaRPr>
                    </a:p>
                  </a:txBody>
                  <a:tcPr marL="36000" marR="36000" marT="36000" marB="36000" anchor="ct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a:txBody>
                    <a:bodyPr/>
                    <a:lstStyle/>
                    <a:p>
                      <a:pPr algn="ctr" fontAlgn="b"/>
                      <a:r>
                        <a:rPr lang="es-ES" sz="1200" u="none" strike="noStrike" dirty="0">
                          <a:effectLst/>
                        </a:rPr>
                        <a:t>Sud América</a:t>
                      </a:r>
                      <a:endParaRPr lang="es-ES" sz="1200" b="0" i="0" u="none" strike="noStrike" dirty="0">
                        <a:solidFill>
                          <a:srgbClr val="000000"/>
                        </a:solidFill>
                        <a:effectLst/>
                        <a:latin typeface="Calibri"/>
                      </a:endParaRPr>
                    </a:p>
                  </a:txBody>
                  <a:tcPr marL="36000" marR="36000" marT="36000" marB="36000" anchor="ctr">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a:txBody>
                    <a:bodyPr/>
                    <a:lstStyle/>
                    <a:p>
                      <a:pPr algn="ctr" fontAlgn="b"/>
                      <a:r>
                        <a:rPr lang="es-ES" sz="1200" u="none" strike="noStrike" dirty="0">
                          <a:effectLst/>
                        </a:rPr>
                        <a:t>End user</a:t>
                      </a:r>
                      <a:endParaRPr lang="es-ES" sz="1200" b="0" i="0" u="none" strike="noStrike" dirty="0">
                        <a:solidFill>
                          <a:srgbClr val="000000"/>
                        </a:solidFill>
                        <a:effectLst/>
                        <a:latin typeface="Calibri"/>
                      </a:endParaRPr>
                    </a:p>
                  </a:txBody>
                  <a:tcPr marL="36000" marR="36000" marT="36000" marB="36000" anchor="ctr">
                    <a:lnL w="28575" cap="flat" cmpd="sng" algn="ctr">
                      <a:solidFill>
                        <a:schemeClr val="tx2">
                          <a:lumMod val="60000"/>
                          <a:lumOff val="40000"/>
                        </a:schemeClr>
                      </a:solidFill>
                      <a:prstDash val="solid"/>
                      <a:round/>
                      <a:headEnd type="none" w="med" len="med"/>
                      <a:tailEnd type="none" w="med" len="med"/>
                    </a:lnL>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a:txBody>
                    <a:bodyPr/>
                    <a:lstStyle/>
                    <a:p>
                      <a:pPr algn="ctr" fontAlgn="b"/>
                      <a:r>
                        <a:rPr lang="es-ES" sz="1200" u="none" strike="noStrike" dirty="0">
                          <a:effectLst/>
                        </a:rPr>
                        <a:t>Pequeñas y medianas empresas</a:t>
                      </a:r>
                      <a:endParaRPr lang="es-ES" sz="1200" b="0" i="0" u="none" strike="noStrike" dirty="0">
                        <a:solidFill>
                          <a:srgbClr val="000000"/>
                        </a:solidFill>
                        <a:effectLst/>
                        <a:latin typeface="Calibri"/>
                      </a:endParaRPr>
                    </a:p>
                  </a:txBody>
                  <a:tcPr marL="36000" marR="36000" marT="36000" marB="36000" anchor="ct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a:txBody>
                    <a:bodyPr/>
                    <a:lstStyle/>
                    <a:p>
                      <a:pPr algn="ctr" fontAlgn="b"/>
                      <a:r>
                        <a:rPr lang="es-ES" sz="1200" u="none" strike="noStrike" dirty="0">
                          <a:effectLst/>
                        </a:rPr>
                        <a:t>Grandes empresas</a:t>
                      </a:r>
                      <a:endParaRPr lang="es-ES" sz="1200" b="0" i="0" u="none" strike="noStrike" dirty="0">
                        <a:solidFill>
                          <a:srgbClr val="000000"/>
                        </a:solidFill>
                        <a:effectLst/>
                        <a:latin typeface="Calibri"/>
                      </a:endParaRPr>
                    </a:p>
                  </a:txBody>
                  <a:tcPr marL="36000" marR="36000" marT="36000" marB="36000" anchor="ctr">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r>
              <a:tr h="438988">
                <a:tc>
                  <a:txBody>
                    <a:bodyPr/>
                    <a:lstStyle/>
                    <a:p>
                      <a:pPr algn="l" fontAlgn="b"/>
                      <a:r>
                        <a:rPr lang="es-ES" sz="1200" b="0" i="0" u="none" strike="noStrike" dirty="0">
                          <a:solidFill>
                            <a:srgbClr val="000000"/>
                          </a:solidFill>
                          <a:effectLst/>
                          <a:latin typeface="+mn-lt"/>
                        </a:rPr>
                        <a:t>Pagar membresía facturación</a:t>
                      </a:r>
                    </a:p>
                  </a:txBody>
                  <a:tcPr marL="72000" marR="0" marT="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solidFill>
                      <a:srgbClr val="FFDFD5"/>
                    </a:solidFill>
                  </a:tcPr>
                </a:tc>
                <a:tc>
                  <a:txBody>
                    <a:bodyPr/>
                    <a:lstStyle/>
                    <a:p>
                      <a:pPr algn="ctr" fontAlgn="b"/>
                      <a:r>
                        <a:rPr lang="es-ES" sz="1200" b="0" i="0" u="none" strike="noStrike" dirty="0">
                          <a:solidFill>
                            <a:srgbClr val="000000"/>
                          </a:solidFill>
                          <a:effectLst/>
                          <a:latin typeface="+mn-lt"/>
                        </a:rPr>
                        <a:t>59%</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solidFill>
                      <a:srgbClr val="FFDFD5"/>
                    </a:solidFill>
                  </a:tcPr>
                </a:tc>
                <a:tc>
                  <a:txBody>
                    <a:bodyPr/>
                    <a:lstStyle/>
                    <a:p>
                      <a:pPr algn="ctr" fontAlgn="b"/>
                      <a:r>
                        <a:rPr lang="es-ES" sz="1200" b="0" i="0" u="none" strike="noStrike" dirty="0">
                          <a:solidFill>
                            <a:srgbClr val="000000"/>
                          </a:solidFill>
                          <a:effectLst/>
                          <a:latin typeface="+mn-lt"/>
                        </a:rPr>
                        <a:t>63%</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T w="28575" cap="flat" cmpd="sng" algn="ctr">
                      <a:solidFill>
                        <a:schemeClr val="tx2">
                          <a:lumMod val="60000"/>
                          <a:lumOff val="40000"/>
                        </a:schemeClr>
                      </a:solidFill>
                      <a:prstDash val="solid"/>
                      <a:round/>
                      <a:headEnd type="none" w="med" len="med"/>
                      <a:tailEnd type="none" w="med" len="med"/>
                    </a:lnT>
                    <a:solidFill>
                      <a:srgbClr val="FFDFD5"/>
                    </a:solidFill>
                  </a:tcPr>
                </a:tc>
                <a:tc>
                  <a:txBody>
                    <a:bodyPr/>
                    <a:lstStyle/>
                    <a:p>
                      <a:pPr algn="ctr" fontAlgn="b"/>
                      <a:r>
                        <a:rPr lang="es-ES" sz="1200" b="0" i="0" u="none" strike="noStrike" dirty="0">
                          <a:solidFill>
                            <a:srgbClr val="000000"/>
                          </a:solidFill>
                          <a:effectLst/>
                          <a:latin typeface="+mn-lt"/>
                        </a:rPr>
                        <a:t>54%</a:t>
                      </a:r>
                    </a:p>
                  </a:txBody>
                  <a:tcPr marL="9525" marR="9525" marT="9525" marB="0" anchor="ctr">
                    <a:lnT w="28575" cap="flat" cmpd="sng" algn="ctr">
                      <a:solidFill>
                        <a:schemeClr val="tx2">
                          <a:lumMod val="60000"/>
                          <a:lumOff val="40000"/>
                        </a:schemeClr>
                      </a:solidFill>
                      <a:prstDash val="solid"/>
                      <a:round/>
                      <a:headEnd type="none" w="med" len="med"/>
                      <a:tailEnd type="none" w="med" len="med"/>
                    </a:lnT>
                    <a:solidFill>
                      <a:srgbClr val="FFDFD5"/>
                    </a:solidFill>
                  </a:tcPr>
                </a:tc>
                <a:tc>
                  <a:txBody>
                    <a:bodyPr/>
                    <a:lstStyle/>
                    <a:p>
                      <a:pPr algn="ctr" fontAlgn="b"/>
                      <a:r>
                        <a:rPr lang="es-ES" sz="1200" b="0" i="0" u="none" strike="noStrike" dirty="0">
                          <a:solidFill>
                            <a:srgbClr val="000000"/>
                          </a:solidFill>
                          <a:effectLst/>
                          <a:latin typeface="+mn-lt"/>
                        </a:rPr>
                        <a:t>60%</a:t>
                      </a:r>
                    </a:p>
                  </a:txBody>
                  <a:tcPr marL="9525" marR="9525" marT="9525" marB="0" anchor="ctr">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solidFill>
                      <a:srgbClr val="FFDFD5"/>
                    </a:solidFill>
                  </a:tcPr>
                </a:tc>
                <a:tc>
                  <a:txBody>
                    <a:bodyPr/>
                    <a:lstStyle/>
                    <a:p>
                      <a:pPr algn="ctr" fontAlgn="b"/>
                      <a:r>
                        <a:rPr lang="es-ES" sz="1200" b="0" i="0" u="none" strike="noStrike" dirty="0">
                          <a:solidFill>
                            <a:srgbClr val="000000"/>
                          </a:solidFill>
                          <a:effectLst/>
                          <a:latin typeface="+mn-lt"/>
                        </a:rPr>
                        <a:t>64%</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T w="28575" cap="flat" cmpd="sng" algn="ctr">
                      <a:solidFill>
                        <a:schemeClr val="tx2">
                          <a:lumMod val="60000"/>
                          <a:lumOff val="40000"/>
                        </a:schemeClr>
                      </a:solidFill>
                      <a:prstDash val="solid"/>
                      <a:round/>
                      <a:headEnd type="none" w="med" len="med"/>
                      <a:tailEnd type="none" w="med" len="med"/>
                    </a:lnT>
                    <a:solidFill>
                      <a:srgbClr val="FFDFD5"/>
                    </a:solidFill>
                  </a:tcPr>
                </a:tc>
                <a:tc>
                  <a:txBody>
                    <a:bodyPr/>
                    <a:lstStyle/>
                    <a:p>
                      <a:pPr algn="ctr" fontAlgn="b"/>
                      <a:r>
                        <a:rPr lang="es-ES" sz="1200" b="0" i="0" u="none" strike="noStrike" dirty="0">
                          <a:solidFill>
                            <a:srgbClr val="000000"/>
                          </a:solidFill>
                          <a:effectLst/>
                          <a:latin typeface="+mn-lt"/>
                        </a:rPr>
                        <a:t>61%</a:t>
                      </a:r>
                    </a:p>
                  </a:txBody>
                  <a:tcPr marL="9525" marR="9525" marT="9525" marB="0" anchor="ctr">
                    <a:lnT w="28575" cap="flat" cmpd="sng" algn="ctr">
                      <a:solidFill>
                        <a:schemeClr val="tx2">
                          <a:lumMod val="60000"/>
                          <a:lumOff val="40000"/>
                        </a:schemeClr>
                      </a:solidFill>
                      <a:prstDash val="solid"/>
                      <a:round/>
                      <a:headEnd type="none" w="med" len="med"/>
                      <a:tailEnd type="none" w="med" len="med"/>
                    </a:lnT>
                    <a:solidFill>
                      <a:srgbClr val="FFDFD5"/>
                    </a:solidFill>
                  </a:tcPr>
                </a:tc>
                <a:tc>
                  <a:txBody>
                    <a:bodyPr/>
                    <a:lstStyle/>
                    <a:p>
                      <a:pPr algn="ctr" fontAlgn="b"/>
                      <a:r>
                        <a:rPr lang="es-ES" sz="1200" b="0" i="0" u="none" strike="noStrike" dirty="0">
                          <a:solidFill>
                            <a:srgbClr val="000000"/>
                          </a:solidFill>
                          <a:effectLst/>
                          <a:latin typeface="+mn-lt"/>
                        </a:rPr>
                        <a:t>36%</a:t>
                      </a:r>
                    </a:p>
                  </a:txBody>
                  <a:tcPr marL="9525" marR="9525" marT="9525" marB="0" anchor="ctr">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solidFill>
                      <a:srgbClr val="FFDFD5"/>
                    </a:solidFill>
                  </a:tcPr>
                </a:tc>
              </a:tr>
              <a:tr h="438988">
                <a:tc>
                  <a:txBody>
                    <a:bodyPr/>
                    <a:lstStyle/>
                    <a:p>
                      <a:pPr algn="l" fontAlgn="b"/>
                      <a:r>
                        <a:rPr lang="pt-BR" sz="1200" b="0" i="0" u="none" strike="noStrike" dirty="0">
                          <a:solidFill>
                            <a:srgbClr val="000000"/>
                          </a:solidFill>
                          <a:effectLst/>
                          <a:latin typeface="+mn-lt"/>
                        </a:rPr>
                        <a:t>Solicitar Recursos </a:t>
                      </a:r>
                      <a:r>
                        <a:rPr lang="pt-BR" sz="1200" b="0" i="0" u="none" strike="noStrike" dirty="0" smtClean="0">
                          <a:solidFill>
                            <a:srgbClr val="000000"/>
                          </a:solidFill>
                          <a:effectLst/>
                          <a:latin typeface="+mn-lt"/>
                        </a:rPr>
                        <a:t>IPv4</a:t>
                      </a:r>
                      <a:r>
                        <a:rPr lang="pt-BR" sz="1200" b="0" i="0" u="none" strike="noStrike" dirty="0">
                          <a:solidFill>
                            <a:srgbClr val="000000"/>
                          </a:solidFill>
                          <a:effectLst/>
                          <a:latin typeface="+mn-lt"/>
                        </a:rPr>
                        <a:t>, </a:t>
                      </a:r>
                      <a:r>
                        <a:rPr lang="pt-BR" sz="1200" b="0" i="0" u="none" strike="noStrike" dirty="0" smtClean="0">
                          <a:solidFill>
                            <a:srgbClr val="000000"/>
                          </a:solidFill>
                          <a:effectLst/>
                          <a:latin typeface="+mn-lt"/>
                        </a:rPr>
                        <a:t>IPv6 </a:t>
                      </a:r>
                      <a:r>
                        <a:rPr lang="pt-BR" sz="1200" b="0" i="0" u="none" strike="noStrike" dirty="0">
                          <a:solidFill>
                            <a:srgbClr val="000000"/>
                          </a:solidFill>
                          <a:effectLst/>
                          <a:latin typeface="+mn-lt"/>
                        </a:rPr>
                        <a:t>o ASN</a:t>
                      </a:r>
                    </a:p>
                  </a:txBody>
                  <a:tcPr marL="72000" marR="0" marT="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55%</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67%</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n-lt"/>
                        </a:rPr>
                        <a:t>64%</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n-lt"/>
                        </a:rPr>
                        <a:t>51%</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43%</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n-lt"/>
                        </a:rPr>
                        <a:t>57%</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n-lt"/>
                        </a:rPr>
                        <a:t>71%</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r>
              <a:tr h="225065">
                <a:tc>
                  <a:txBody>
                    <a:bodyPr/>
                    <a:lstStyle/>
                    <a:p>
                      <a:pPr algn="l" fontAlgn="b"/>
                      <a:r>
                        <a:rPr lang="es-ES" sz="1200" b="0" i="0" u="none" strike="noStrike" dirty="0">
                          <a:solidFill>
                            <a:srgbClr val="000000"/>
                          </a:solidFill>
                          <a:effectLst/>
                          <a:latin typeface="+mn-lt"/>
                        </a:rPr>
                        <a:t>Averiguar </a:t>
                      </a:r>
                      <a:r>
                        <a:rPr lang="es-ES" sz="1200" b="0" i="0" u="none" strike="noStrike" dirty="0" smtClean="0">
                          <a:solidFill>
                            <a:srgbClr val="000000"/>
                          </a:solidFill>
                          <a:effectLst/>
                          <a:latin typeface="+mn-lt"/>
                        </a:rPr>
                        <a:t>información</a:t>
                      </a:r>
                      <a:endParaRPr lang="es-ES" sz="1200" b="0" i="0" u="none" strike="noStrike" dirty="0">
                        <a:solidFill>
                          <a:srgbClr val="000000"/>
                        </a:solidFill>
                        <a:effectLst/>
                        <a:latin typeface="+mn-lt"/>
                      </a:endParaRPr>
                    </a:p>
                  </a:txBody>
                  <a:tcPr marL="72000" marR="0" marT="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26%</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34%</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n-lt"/>
                        </a:rPr>
                        <a:t>32%</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n-lt"/>
                        </a:rPr>
                        <a:t>23%</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31%</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n-lt"/>
                        </a:rPr>
                        <a:t>21%</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n-lt"/>
                        </a:rPr>
                        <a:t>37%</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r>
              <a:tr h="438988">
                <a:tc>
                  <a:txBody>
                    <a:bodyPr/>
                    <a:lstStyle/>
                    <a:p>
                      <a:pPr algn="l" fontAlgn="b"/>
                      <a:r>
                        <a:rPr lang="es-ES" sz="1200" b="0" i="0" u="none" strike="noStrike" dirty="0">
                          <a:solidFill>
                            <a:srgbClr val="000000"/>
                          </a:solidFill>
                          <a:effectLst/>
                          <a:latin typeface="+mn-lt"/>
                        </a:rPr>
                        <a:t>Participar en Evento Anual de LACNIC</a:t>
                      </a:r>
                    </a:p>
                  </a:txBody>
                  <a:tcPr marL="72000" marR="0" marT="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21%</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45%</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n-lt"/>
                        </a:rPr>
                        <a:t>21%</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n-lt"/>
                        </a:rPr>
                        <a:t>18%</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18%</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n-lt"/>
                        </a:rPr>
                        <a:t>14%</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n-lt"/>
                        </a:rPr>
                        <a:t>79%</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r>
              <a:tr h="438988">
                <a:tc>
                  <a:txBody>
                    <a:bodyPr/>
                    <a:lstStyle/>
                    <a:p>
                      <a:pPr algn="l" fontAlgn="b"/>
                      <a:r>
                        <a:rPr lang="es-ES" sz="1200" b="0" i="0" u="none" strike="noStrike" dirty="0">
                          <a:solidFill>
                            <a:srgbClr val="000000"/>
                          </a:solidFill>
                          <a:effectLst/>
                          <a:latin typeface="+mn-lt"/>
                        </a:rPr>
                        <a:t>Consultar por problema </a:t>
                      </a:r>
                      <a:r>
                        <a:rPr lang="es-ES" sz="1200" b="0" i="0" u="none" strike="noStrike" dirty="0" smtClean="0">
                          <a:solidFill>
                            <a:srgbClr val="000000"/>
                          </a:solidFill>
                          <a:effectLst/>
                          <a:latin typeface="+mn-lt"/>
                        </a:rPr>
                        <a:t>técnico</a:t>
                      </a:r>
                      <a:endParaRPr lang="es-ES" sz="1200" b="0" i="0" u="none" strike="noStrike" dirty="0">
                        <a:solidFill>
                          <a:srgbClr val="000000"/>
                        </a:solidFill>
                        <a:effectLst/>
                        <a:latin typeface="+mn-lt"/>
                      </a:endParaRPr>
                    </a:p>
                  </a:txBody>
                  <a:tcPr marL="72000" marR="0" marT="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7%</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9%</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n-lt"/>
                        </a:rPr>
                        <a:t>8%</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n-lt"/>
                        </a:rPr>
                        <a:t>6%</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6%</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n-lt"/>
                        </a:rPr>
                        <a:t>8%</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n-lt"/>
                        </a:rPr>
                        <a:t>7%</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r>
              <a:tr h="438988">
                <a:tc>
                  <a:txBody>
                    <a:bodyPr/>
                    <a:lstStyle/>
                    <a:p>
                      <a:pPr algn="l" fontAlgn="b"/>
                      <a:r>
                        <a:rPr lang="es-ES" sz="1200" b="0" i="0" u="none" strike="noStrike" dirty="0">
                          <a:solidFill>
                            <a:srgbClr val="000000"/>
                          </a:solidFill>
                          <a:effectLst/>
                          <a:latin typeface="+mn-lt"/>
                        </a:rPr>
                        <a:t>Participar en talleres presenciales</a:t>
                      </a:r>
                    </a:p>
                  </a:txBody>
                  <a:tcPr marL="72000" marR="0" marT="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5%</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0%</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n-lt"/>
                        </a:rPr>
                        <a:t>10%</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n-lt"/>
                        </a:rPr>
                        <a:t>4%</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5%</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n-lt"/>
                        </a:rPr>
                        <a:t>4%</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n-lt"/>
                        </a:rPr>
                        <a:t>15%</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r>
              <a:tr h="438988">
                <a:tc>
                  <a:txBody>
                    <a:bodyPr/>
                    <a:lstStyle/>
                    <a:p>
                      <a:pPr algn="l" fontAlgn="b"/>
                      <a:r>
                        <a:rPr lang="es-ES" sz="1200" b="0" i="0" u="none" strike="noStrike" dirty="0">
                          <a:solidFill>
                            <a:srgbClr val="000000"/>
                          </a:solidFill>
                          <a:effectLst/>
                          <a:latin typeface="+mn-lt"/>
                        </a:rPr>
                        <a:t>Participar en tutoriales virtuales</a:t>
                      </a:r>
                    </a:p>
                  </a:txBody>
                  <a:tcPr marL="72000" marR="0" marT="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3%</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0%</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n-lt"/>
                        </a:rPr>
                        <a:t>0%</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n-lt"/>
                        </a:rPr>
                        <a:t>4%</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4%</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n-lt"/>
                        </a:rPr>
                        <a:t>2%</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n-lt"/>
                        </a:rPr>
                        <a:t>3%</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r>
              <a:tr h="438988">
                <a:tc>
                  <a:txBody>
                    <a:bodyPr/>
                    <a:lstStyle/>
                    <a:p>
                      <a:pPr algn="l" fontAlgn="b"/>
                      <a:r>
                        <a:rPr lang="es-ES" sz="1200" b="0" i="0" u="none" strike="noStrike" dirty="0">
                          <a:solidFill>
                            <a:srgbClr val="000000"/>
                          </a:solidFill>
                          <a:effectLst/>
                          <a:latin typeface="+mn-lt"/>
                        </a:rPr>
                        <a:t>Facturación (consulta/oferta)</a:t>
                      </a:r>
                    </a:p>
                  </a:txBody>
                  <a:tcPr marL="72000" marR="0" marT="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2%</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0%</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n-lt"/>
                        </a:rPr>
                        <a:t>0%</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n-lt"/>
                        </a:rPr>
                        <a:t>2%</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3%</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n-lt"/>
                        </a:rPr>
                        <a:t>2%</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n-lt"/>
                        </a:rPr>
                        <a:t>0%</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r>
              <a:tr h="225065">
                <a:tc>
                  <a:txBody>
                    <a:bodyPr/>
                    <a:lstStyle/>
                    <a:p>
                      <a:pPr algn="l" fontAlgn="b"/>
                      <a:r>
                        <a:rPr lang="es-ES" sz="1200" b="0" i="0" u="none" strike="noStrike" dirty="0">
                          <a:solidFill>
                            <a:srgbClr val="000000"/>
                          </a:solidFill>
                          <a:effectLst/>
                          <a:latin typeface="+mn-lt"/>
                        </a:rPr>
                        <a:t>Realizar un reclamo</a:t>
                      </a:r>
                    </a:p>
                  </a:txBody>
                  <a:tcPr marL="72000" marR="0" marT="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2%</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0%</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n-lt"/>
                        </a:rPr>
                        <a:t>0%</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n-lt"/>
                        </a:rPr>
                        <a:t>2%</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3%</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n-lt"/>
                        </a:rPr>
                        <a:t>1%</a:t>
                      </a:r>
                    </a:p>
                  </a:txBody>
                  <a:tcPr marL="9525" marR="9525" marT="9525" marB="0" anchor="ctr">
                    <a:solidFill>
                      <a:srgbClr val="FFDFD5"/>
                    </a:solidFill>
                  </a:tcPr>
                </a:tc>
                <a:tc>
                  <a:txBody>
                    <a:bodyPr/>
                    <a:lstStyle/>
                    <a:p>
                      <a:pPr algn="ctr" fontAlgn="b"/>
                      <a:r>
                        <a:rPr lang="es-ES" sz="1200" b="0" i="0" u="none" strike="noStrike" dirty="0">
                          <a:solidFill>
                            <a:srgbClr val="000000"/>
                          </a:solidFill>
                          <a:effectLst/>
                          <a:latin typeface="+mn-lt"/>
                        </a:rPr>
                        <a:t>0%</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rgbClr val="FFDFD5"/>
                    </a:solidFill>
                  </a:tcPr>
                </a:tc>
              </a:tr>
              <a:tr h="225065">
                <a:tc>
                  <a:txBody>
                    <a:bodyPr/>
                    <a:lstStyle/>
                    <a:p>
                      <a:pPr algn="l" fontAlgn="b"/>
                      <a:r>
                        <a:rPr lang="es-ES" sz="1200" b="0" i="0" u="none" strike="noStrike" dirty="0">
                          <a:solidFill>
                            <a:srgbClr val="000000"/>
                          </a:solidFill>
                          <a:effectLst/>
                          <a:latin typeface="+mn-lt"/>
                        </a:rPr>
                        <a:t>Consultar sobre CERTIV6</a:t>
                      </a:r>
                    </a:p>
                  </a:txBody>
                  <a:tcPr marL="72000" marR="0" marT="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1%</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0%</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n-lt"/>
                        </a:rPr>
                        <a:t>0%</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n-lt"/>
                        </a:rPr>
                        <a:t>1%</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3%</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n-lt"/>
                        </a:rPr>
                        <a:t>0%</a:t>
                      </a:r>
                    </a:p>
                  </a:txBody>
                  <a:tcPr marL="9525" marR="9525" marT="9525" marB="0" anchor="ctr">
                    <a:solidFill>
                      <a:schemeClr val="bg1"/>
                    </a:solidFill>
                  </a:tcPr>
                </a:tc>
                <a:tc>
                  <a:txBody>
                    <a:bodyPr/>
                    <a:lstStyle/>
                    <a:p>
                      <a:pPr algn="ctr" fontAlgn="b"/>
                      <a:r>
                        <a:rPr lang="es-ES" sz="1200" b="0" i="0" u="none" strike="noStrike" dirty="0">
                          <a:solidFill>
                            <a:srgbClr val="000000"/>
                          </a:solidFill>
                          <a:effectLst/>
                          <a:latin typeface="+mn-lt"/>
                        </a:rPr>
                        <a:t>0%</a:t>
                      </a:r>
                    </a:p>
                  </a:txBody>
                  <a:tcPr marL="9525" marR="9525" marT="9525" marB="0" anchor="ctr">
                    <a:lnR w="28575" cap="flat" cmpd="sng" algn="ctr">
                      <a:solidFill>
                        <a:schemeClr val="tx2">
                          <a:lumMod val="60000"/>
                          <a:lumOff val="40000"/>
                        </a:schemeClr>
                      </a:solidFill>
                      <a:prstDash val="solid"/>
                      <a:round/>
                      <a:headEnd type="none" w="med" len="med"/>
                      <a:tailEnd type="none" w="med" len="med"/>
                    </a:lnR>
                    <a:solidFill>
                      <a:schemeClr val="bg1"/>
                    </a:solidFill>
                  </a:tcPr>
                </a:tc>
              </a:tr>
              <a:tr h="222298">
                <a:tc>
                  <a:txBody>
                    <a:bodyPr/>
                    <a:lstStyle/>
                    <a:p>
                      <a:pPr algn="r" fontAlgn="b"/>
                      <a:r>
                        <a:rPr lang="es-ES" sz="1200" b="0" i="0" u="none" strike="noStrike" dirty="0" smtClean="0">
                          <a:solidFill>
                            <a:srgbClr val="000000"/>
                          </a:solidFill>
                          <a:effectLst/>
                          <a:latin typeface="Calibri"/>
                        </a:rPr>
                        <a:t>Base</a:t>
                      </a:r>
                      <a:endParaRPr lang="es-ES" sz="1200" b="0" i="0" u="none" strike="noStrike" dirty="0">
                        <a:solidFill>
                          <a:srgbClr val="000000"/>
                        </a:solidFill>
                        <a:effectLst/>
                        <a:latin typeface="Calibri"/>
                      </a:endParaRPr>
                    </a:p>
                  </a:txBody>
                  <a:tcPr marL="72000" marR="0" marT="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c>
                  <a:txBody>
                    <a:bodyPr/>
                    <a:lstStyle/>
                    <a:p>
                      <a:pPr algn="ctr" fontAlgn="b"/>
                      <a:r>
                        <a:rPr lang="es-ES" sz="1100" b="0" i="0" u="none" strike="noStrike" dirty="0">
                          <a:solidFill>
                            <a:srgbClr val="000000"/>
                          </a:solidFill>
                          <a:effectLst/>
                          <a:latin typeface="+mn-lt"/>
                        </a:rPr>
                        <a:t>240</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c>
                  <a:txBody>
                    <a:bodyPr/>
                    <a:lstStyle/>
                    <a:p>
                      <a:pPr algn="ctr" fontAlgn="b"/>
                      <a:r>
                        <a:rPr lang="es-ES" sz="1100" b="0" i="0" u="none" strike="noStrike" dirty="0">
                          <a:solidFill>
                            <a:srgbClr val="000000"/>
                          </a:solidFill>
                          <a:effectLst/>
                          <a:latin typeface="+mn-lt"/>
                        </a:rPr>
                        <a:t>17</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c>
                  <a:txBody>
                    <a:bodyPr/>
                    <a:lstStyle/>
                    <a:p>
                      <a:pPr algn="ctr" fontAlgn="b"/>
                      <a:r>
                        <a:rPr lang="es-ES" sz="1100" b="0" i="0" u="none" strike="noStrike" dirty="0">
                          <a:solidFill>
                            <a:srgbClr val="000000"/>
                          </a:solidFill>
                          <a:effectLst/>
                          <a:latin typeface="+mn-lt"/>
                        </a:rPr>
                        <a:t>44</a:t>
                      </a:r>
                    </a:p>
                  </a:txBody>
                  <a:tcPr marL="9525" marR="9525" marT="9525" marB="0" anchor="ctr">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c>
                  <a:txBody>
                    <a:bodyPr/>
                    <a:lstStyle/>
                    <a:p>
                      <a:pPr algn="ctr" fontAlgn="b"/>
                      <a:r>
                        <a:rPr lang="es-ES" sz="1100" b="0" i="0" u="none" strike="noStrike" dirty="0">
                          <a:solidFill>
                            <a:srgbClr val="000000"/>
                          </a:solidFill>
                          <a:effectLst/>
                          <a:latin typeface="+mn-lt"/>
                        </a:rPr>
                        <a:t>179</a:t>
                      </a:r>
                    </a:p>
                  </a:txBody>
                  <a:tcPr marL="9525" marR="9525" marT="9525" marB="0" anchor="ctr">
                    <a:lnR w="28575" cap="flat" cmpd="sng" algn="ctr">
                      <a:solidFill>
                        <a:schemeClr val="tx2">
                          <a:lumMod val="60000"/>
                          <a:lumOff val="40000"/>
                        </a:schemeClr>
                      </a:solidFill>
                      <a:prstDash val="solid"/>
                      <a:round/>
                      <a:headEnd type="none" w="med" len="med"/>
                      <a:tailEnd type="none" w="med" len="med"/>
                    </a:lnR>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c>
                  <a:txBody>
                    <a:bodyPr/>
                    <a:lstStyle/>
                    <a:p>
                      <a:pPr algn="ctr" fontAlgn="b"/>
                      <a:r>
                        <a:rPr lang="es-ES" sz="1100" b="0" i="0" u="none" strike="noStrike" dirty="0">
                          <a:solidFill>
                            <a:srgbClr val="000000"/>
                          </a:solidFill>
                          <a:effectLst/>
                          <a:latin typeface="+mn-lt"/>
                        </a:rPr>
                        <a:t>69</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c>
                  <a:txBody>
                    <a:bodyPr/>
                    <a:lstStyle/>
                    <a:p>
                      <a:pPr algn="ctr" fontAlgn="b"/>
                      <a:r>
                        <a:rPr lang="es-ES" sz="1100" b="0" i="0" u="none" strike="noStrike" dirty="0">
                          <a:solidFill>
                            <a:srgbClr val="000000"/>
                          </a:solidFill>
                          <a:effectLst/>
                          <a:latin typeface="+mn-lt"/>
                        </a:rPr>
                        <a:t>142</a:t>
                      </a:r>
                    </a:p>
                  </a:txBody>
                  <a:tcPr marL="9525" marR="9525" marT="9525" marB="0" anchor="ctr">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c>
                  <a:txBody>
                    <a:bodyPr/>
                    <a:lstStyle/>
                    <a:p>
                      <a:pPr algn="ctr" fontAlgn="b"/>
                      <a:r>
                        <a:rPr lang="es-ES" sz="1100" b="0" i="0" u="none" strike="noStrike" dirty="0">
                          <a:solidFill>
                            <a:srgbClr val="000000"/>
                          </a:solidFill>
                          <a:effectLst/>
                          <a:latin typeface="+mn-lt"/>
                        </a:rPr>
                        <a:t>27</a:t>
                      </a:r>
                    </a:p>
                  </a:txBody>
                  <a:tcPr marL="9525" marR="9525" marT="9525" marB="0" anchor="ctr">
                    <a:lnR w="28575" cap="flat" cmpd="sng" algn="ctr">
                      <a:solidFill>
                        <a:schemeClr val="tx2">
                          <a:lumMod val="60000"/>
                          <a:lumOff val="40000"/>
                        </a:schemeClr>
                      </a:solidFill>
                      <a:prstDash val="solid"/>
                      <a:round/>
                      <a:headEnd type="none" w="med" len="med"/>
                      <a:tailEnd type="none" w="med" len="med"/>
                    </a:lnR>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r>
            </a:tbl>
          </a:graphicData>
        </a:graphic>
      </p:graphicFrame>
      <p:sp>
        <p:nvSpPr>
          <p:cNvPr id="6" name="5 Elipse"/>
          <p:cNvSpPr/>
          <p:nvPr/>
        </p:nvSpPr>
        <p:spPr>
          <a:xfrm>
            <a:off x="3275856" y="3425764"/>
            <a:ext cx="434244" cy="288032"/>
          </a:xfrm>
          <a:prstGeom prst="ellipse">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cxnSp>
        <p:nvCxnSpPr>
          <p:cNvPr id="7" name="6 Conector recto de flecha"/>
          <p:cNvCxnSpPr/>
          <p:nvPr/>
        </p:nvCxnSpPr>
        <p:spPr>
          <a:xfrm>
            <a:off x="6372200" y="3001221"/>
            <a:ext cx="1656184"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8" name="7 Elipse"/>
          <p:cNvSpPr/>
          <p:nvPr/>
        </p:nvSpPr>
        <p:spPr>
          <a:xfrm>
            <a:off x="7884368" y="4293096"/>
            <a:ext cx="434244" cy="288032"/>
          </a:xfrm>
          <a:prstGeom prst="ellipse">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9" name="8 Elipse"/>
          <p:cNvSpPr/>
          <p:nvPr/>
        </p:nvSpPr>
        <p:spPr>
          <a:xfrm>
            <a:off x="7884368" y="3429000"/>
            <a:ext cx="434244" cy="288032"/>
          </a:xfrm>
          <a:prstGeom prst="ellipse">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0" name="9 Rectángulo redondeado"/>
          <p:cNvSpPr/>
          <p:nvPr/>
        </p:nvSpPr>
        <p:spPr bwMode="auto">
          <a:xfrm>
            <a:off x="35496" y="6489108"/>
            <a:ext cx="2160241" cy="272555"/>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 Total de la muestra (240) </a:t>
            </a:r>
            <a:endParaRPr lang="es-ES" sz="1000" dirty="0">
              <a:solidFill>
                <a:srgbClr val="000000"/>
              </a:solidFill>
              <a:latin typeface="+mj-lt"/>
            </a:endParaRPr>
          </a:p>
        </p:txBody>
      </p:sp>
    </p:spTree>
    <p:extLst>
      <p:ext uri="{BB962C8B-B14F-4D97-AF65-F5344CB8AC3E}">
        <p14:creationId xmlns:p14="http://schemas.microsoft.com/office/powerpoint/2010/main" val="17018570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32 Rectángulo"/>
          <p:cNvSpPr/>
          <p:nvPr/>
        </p:nvSpPr>
        <p:spPr>
          <a:xfrm>
            <a:off x="2435231" y="1124508"/>
            <a:ext cx="4655448" cy="4934810"/>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 name="1 Título"/>
          <p:cNvSpPr>
            <a:spLocks noGrp="1"/>
          </p:cNvSpPr>
          <p:nvPr>
            <p:ph type="title"/>
          </p:nvPr>
        </p:nvSpPr>
        <p:spPr/>
        <p:txBody>
          <a:bodyPr/>
          <a:lstStyle/>
          <a:p>
            <a:r>
              <a:rPr lang="es-ES" dirty="0" smtClean="0"/>
              <a:t>COMUNICACIÓN CON LACNIC</a:t>
            </a:r>
            <a:endParaRPr lang="es-ES" dirty="0"/>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44</a:t>
            </a:fld>
            <a:endParaRPr lang="es-ES" dirty="0">
              <a:latin typeface="+mj-lt"/>
            </a:endParaRPr>
          </a:p>
        </p:txBody>
      </p:sp>
      <p:sp>
        <p:nvSpPr>
          <p:cNvPr id="25" name="2 CuadroTexto"/>
          <p:cNvSpPr txBox="1">
            <a:spLocks noChangeArrowheads="1"/>
          </p:cNvSpPr>
          <p:nvPr/>
        </p:nvSpPr>
        <p:spPr bwMode="auto">
          <a:xfrm>
            <a:off x="1109507" y="667793"/>
            <a:ext cx="739003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Ud. diría que comunicarse con LACNIC para gestionar su solicitud le resultó… [RU-GUI]</a:t>
            </a:r>
            <a:endParaRPr lang="es-ES" sz="1200" b="1" i="1" dirty="0">
              <a:solidFill>
                <a:srgbClr val="C00000"/>
              </a:solidFill>
              <a:latin typeface="+mj-lt"/>
            </a:endParaRPr>
          </a:p>
        </p:txBody>
      </p:sp>
      <p:sp>
        <p:nvSpPr>
          <p:cNvPr id="9" name="8 Rectángulo redondeado"/>
          <p:cNvSpPr/>
          <p:nvPr/>
        </p:nvSpPr>
        <p:spPr bwMode="auto">
          <a:xfrm>
            <a:off x="63017" y="6371682"/>
            <a:ext cx="2537873" cy="414800"/>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a:t>
            </a:r>
            <a:r>
              <a:rPr lang="es-ES" sz="1000" dirty="0">
                <a:solidFill>
                  <a:srgbClr val="000000"/>
                </a:solidFill>
                <a:latin typeface="+mj-lt"/>
              </a:rPr>
              <a:t> </a:t>
            </a:r>
            <a:r>
              <a:rPr lang="es-ES" sz="1000" dirty="0" smtClean="0">
                <a:solidFill>
                  <a:srgbClr val="000000"/>
                </a:solidFill>
                <a:latin typeface="+mj-lt"/>
              </a:rPr>
              <a:t>total de los que marcan solicitar recursos en motivo de uso (126)</a:t>
            </a:r>
            <a:endParaRPr lang="es-ES" sz="1000" dirty="0">
              <a:solidFill>
                <a:srgbClr val="000000"/>
              </a:solidFill>
              <a:latin typeface="+mj-lt"/>
            </a:endParaRPr>
          </a:p>
        </p:txBody>
      </p:sp>
      <p:graphicFrame>
        <p:nvGraphicFramePr>
          <p:cNvPr id="10" name="8 Gráfico"/>
          <p:cNvGraphicFramePr>
            <a:graphicFrameLocks/>
          </p:cNvGraphicFramePr>
          <p:nvPr>
            <p:extLst>
              <p:ext uri="{D42A27DB-BD31-4B8C-83A1-F6EECF244321}">
                <p14:modId xmlns:p14="http://schemas.microsoft.com/office/powerpoint/2010/main" val="479628367"/>
              </p:ext>
            </p:extLst>
          </p:nvPr>
        </p:nvGraphicFramePr>
        <p:xfrm>
          <a:off x="3473660" y="1370656"/>
          <a:ext cx="3744416" cy="457453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10414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Graphic spid="10" grpId="0">
        <p:bldAsOne/>
      </p:bldGraphic>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Rectángulo"/>
          <p:cNvSpPr/>
          <p:nvPr/>
        </p:nvSpPr>
        <p:spPr>
          <a:xfrm>
            <a:off x="4149955" y="548679"/>
            <a:ext cx="2664296" cy="5688633"/>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33" name="32 Rectángulo"/>
          <p:cNvSpPr/>
          <p:nvPr/>
        </p:nvSpPr>
        <p:spPr>
          <a:xfrm>
            <a:off x="1475656" y="548680"/>
            <a:ext cx="2664296" cy="5688632"/>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 name="1 Título"/>
          <p:cNvSpPr>
            <a:spLocks noGrp="1"/>
          </p:cNvSpPr>
          <p:nvPr>
            <p:ph type="title"/>
          </p:nvPr>
        </p:nvSpPr>
        <p:spPr/>
        <p:txBody>
          <a:bodyPr/>
          <a:lstStyle/>
          <a:p>
            <a:r>
              <a:rPr lang="es-ES" dirty="0" smtClean="0"/>
              <a:t>SATISFACCIÓN CON EL FUNCIONARIO </a:t>
            </a:r>
            <a:endParaRPr lang="es-ES" dirty="0"/>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45</a:t>
            </a:fld>
            <a:endParaRPr lang="es-ES" dirty="0">
              <a:latin typeface="+mj-lt"/>
            </a:endParaRPr>
          </a:p>
        </p:txBody>
      </p:sp>
      <p:sp>
        <p:nvSpPr>
          <p:cNvPr id="25" name="2 CuadroTexto"/>
          <p:cNvSpPr txBox="1">
            <a:spLocks noChangeArrowheads="1"/>
          </p:cNvSpPr>
          <p:nvPr/>
        </p:nvSpPr>
        <p:spPr bwMode="auto">
          <a:xfrm>
            <a:off x="1405470" y="548680"/>
            <a:ext cx="266429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¿Qué tan satisfecho se encuentra, en términos generales con el funcionario que lo atendió en esa oportunidad? [RU-GUI] </a:t>
            </a:r>
            <a:endParaRPr lang="es-ES" sz="1200" b="1" i="1" dirty="0">
              <a:solidFill>
                <a:srgbClr val="C00000"/>
              </a:solidFill>
              <a:latin typeface="+mj-lt"/>
            </a:endParaRPr>
          </a:p>
        </p:txBody>
      </p:sp>
      <p:sp>
        <p:nvSpPr>
          <p:cNvPr id="12" name="2 CuadroTexto"/>
          <p:cNvSpPr txBox="1">
            <a:spLocks noChangeArrowheads="1"/>
          </p:cNvSpPr>
          <p:nvPr/>
        </p:nvSpPr>
        <p:spPr bwMode="auto">
          <a:xfrm>
            <a:off x="4222166" y="548679"/>
            <a:ext cx="26642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Y ¿cuán satisfecho está con la amabilidad del funcionario que lo atendió? [RU-GUI]</a:t>
            </a:r>
            <a:endParaRPr lang="es-ES" sz="1200" b="1" i="1" dirty="0">
              <a:solidFill>
                <a:srgbClr val="C00000"/>
              </a:solidFill>
              <a:latin typeface="+mj-lt"/>
            </a:endParaRPr>
          </a:p>
        </p:txBody>
      </p:sp>
      <p:graphicFrame>
        <p:nvGraphicFramePr>
          <p:cNvPr id="13" name="8 Gráfico"/>
          <p:cNvGraphicFramePr>
            <a:graphicFrameLocks/>
          </p:cNvGraphicFramePr>
          <p:nvPr>
            <p:extLst>
              <p:ext uri="{D42A27DB-BD31-4B8C-83A1-F6EECF244321}">
                <p14:modId xmlns:p14="http://schemas.microsoft.com/office/powerpoint/2010/main" val="3587221813"/>
              </p:ext>
            </p:extLst>
          </p:nvPr>
        </p:nvGraphicFramePr>
        <p:xfrm>
          <a:off x="1133475" y="1117508"/>
          <a:ext cx="8010525" cy="5144552"/>
        </p:xfrm>
        <a:graphic>
          <a:graphicData uri="http://schemas.openxmlformats.org/drawingml/2006/chart">
            <c:chart xmlns:c="http://schemas.openxmlformats.org/drawingml/2006/chart" xmlns:r="http://schemas.openxmlformats.org/officeDocument/2006/relationships" r:id="rId3"/>
          </a:graphicData>
        </a:graphic>
      </p:graphicFrame>
      <p:sp>
        <p:nvSpPr>
          <p:cNvPr id="14" name="13 Rectángulo redondeado"/>
          <p:cNvSpPr/>
          <p:nvPr/>
        </p:nvSpPr>
        <p:spPr>
          <a:xfrm>
            <a:off x="34925" y="6525344"/>
            <a:ext cx="2039938" cy="24765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a:solidFill>
                  <a:srgbClr val="000000"/>
                </a:solidFill>
                <a:latin typeface="+mj-lt"/>
              </a:rPr>
              <a:t>Base: Total de la muestra </a:t>
            </a:r>
            <a:r>
              <a:rPr lang="es-ES" sz="1000" dirty="0" smtClean="0">
                <a:solidFill>
                  <a:srgbClr val="000000"/>
                </a:solidFill>
                <a:latin typeface="+mj-lt"/>
              </a:rPr>
              <a:t>(240)</a:t>
            </a:r>
            <a:endParaRPr lang="es-ES" sz="1000" dirty="0">
              <a:solidFill>
                <a:srgbClr val="000000"/>
              </a:solidFill>
              <a:latin typeface="+mj-lt"/>
            </a:endParaRPr>
          </a:p>
        </p:txBody>
      </p:sp>
    </p:spTree>
    <p:extLst>
      <p:ext uri="{BB962C8B-B14F-4D97-AF65-F5344CB8AC3E}">
        <p14:creationId xmlns:p14="http://schemas.microsoft.com/office/powerpoint/2010/main" val="27056653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3" grpId="0" animBg="1"/>
      <p:bldP spid="25" grpId="0"/>
      <p:bldP spid="12" grpId="0"/>
      <p:bldGraphic spid="13" grpId="0">
        <p:bldAsOne/>
      </p:bldGraphic>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32 Rectángulo"/>
          <p:cNvSpPr/>
          <p:nvPr/>
        </p:nvSpPr>
        <p:spPr>
          <a:xfrm>
            <a:off x="1475656" y="548680"/>
            <a:ext cx="2664296" cy="5688632"/>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1" name="10 Rectángulo"/>
          <p:cNvSpPr/>
          <p:nvPr/>
        </p:nvSpPr>
        <p:spPr>
          <a:xfrm>
            <a:off x="4149955" y="548679"/>
            <a:ext cx="2664296" cy="5688633"/>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 name="1 Título"/>
          <p:cNvSpPr>
            <a:spLocks noGrp="1"/>
          </p:cNvSpPr>
          <p:nvPr>
            <p:ph type="title"/>
          </p:nvPr>
        </p:nvSpPr>
        <p:spPr/>
        <p:txBody>
          <a:bodyPr/>
          <a:lstStyle/>
          <a:p>
            <a:r>
              <a:rPr lang="es-ES" dirty="0" smtClean="0"/>
              <a:t>SATISFACCIÓN CON EL FUNCIONARIO </a:t>
            </a:r>
            <a:endParaRPr lang="es-ES" dirty="0"/>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46</a:t>
            </a:fld>
            <a:endParaRPr lang="es-ES" dirty="0">
              <a:latin typeface="+mj-lt"/>
            </a:endParaRPr>
          </a:p>
        </p:txBody>
      </p:sp>
      <p:graphicFrame>
        <p:nvGraphicFramePr>
          <p:cNvPr id="8" name="8 Gráfico"/>
          <p:cNvGraphicFramePr>
            <a:graphicFrameLocks/>
          </p:cNvGraphicFramePr>
          <p:nvPr>
            <p:extLst>
              <p:ext uri="{D42A27DB-BD31-4B8C-83A1-F6EECF244321}">
                <p14:modId xmlns:p14="http://schemas.microsoft.com/office/powerpoint/2010/main" val="3787558073"/>
              </p:ext>
            </p:extLst>
          </p:nvPr>
        </p:nvGraphicFramePr>
        <p:xfrm>
          <a:off x="1067136" y="1049651"/>
          <a:ext cx="8010525" cy="5144552"/>
        </p:xfrm>
        <a:graphic>
          <a:graphicData uri="http://schemas.openxmlformats.org/drawingml/2006/chart">
            <c:chart xmlns:c="http://schemas.openxmlformats.org/drawingml/2006/chart" xmlns:r="http://schemas.openxmlformats.org/officeDocument/2006/relationships" r:id="rId3"/>
          </a:graphicData>
        </a:graphic>
      </p:graphicFrame>
      <p:sp>
        <p:nvSpPr>
          <p:cNvPr id="12" name="2 CuadroTexto"/>
          <p:cNvSpPr txBox="1">
            <a:spLocks noChangeArrowheads="1"/>
          </p:cNvSpPr>
          <p:nvPr/>
        </p:nvSpPr>
        <p:spPr bwMode="auto">
          <a:xfrm>
            <a:off x="4222166" y="548679"/>
            <a:ext cx="26642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Y ¿qué tan satisfecho está con la capacidad técnica del funcionario que lo atendió? [RU-GUI]</a:t>
            </a:r>
            <a:endParaRPr lang="es-ES" sz="1200" b="1" i="1" dirty="0">
              <a:solidFill>
                <a:srgbClr val="C00000"/>
              </a:solidFill>
              <a:latin typeface="+mj-lt"/>
            </a:endParaRPr>
          </a:p>
        </p:txBody>
      </p:sp>
      <p:sp>
        <p:nvSpPr>
          <p:cNvPr id="10" name="2 CuadroTexto"/>
          <p:cNvSpPr txBox="1">
            <a:spLocks noChangeArrowheads="1"/>
          </p:cNvSpPr>
          <p:nvPr/>
        </p:nvSpPr>
        <p:spPr bwMode="auto">
          <a:xfrm>
            <a:off x="1471762" y="548677"/>
            <a:ext cx="26642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¿qué tan satisfecho se encuentra con la claridad del funcionario que lo atendió? [RU-GUI]</a:t>
            </a:r>
            <a:endParaRPr lang="es-ES" sz="1200" b="1" i="1" dirty="0">
              <a:solidFill>
                <a:srgbClr val="C00000"/>
              </a:solidFill>
              <a:latin typeface="+mj-lt"/>
            </a:endParaRPr>
          </a:p>
        </p:txBody>
      </p:sp>
      <p:sp>
        <p:nvSpPr>
          <p:cNvPr id="13" name="12 Rectángulo redondeado"/>
          <p:cNvSpPr/>
          <p:nvPr/>
        </p:nvSpPr>
        <p:spPr>
          <a:xfrm>
            <a:off x="34925" y="6553200"/>
            <a:ext cx="2039938" cy="24765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a:solidFill>
                  <a:srgbClr val="000000"/>
                </a:solidFill>
                <a:latin typeface="+mj-lt"/>
              </a:rPr>
              <a:t>Base: Total de la muestra </a:t>
            </a:r>
            <a:r>
              <a:rPr lang="es-ES" sz="1000" dirty="0" smtClean="0">
                <a:solidFill>
                  <a:srgbClr val="000000"/>
                </a:solidFill>
                <a:latin typeface="+mj-lt"/>
              </a:rPr>
              <a:t>(240)</a:t>
            </a:r>
            <a:endParaRPr lang="es-ES" sz="1000" dirty="0">
              <a:solidFill>
                <a:srgbClr val="000000"/>
              </a:solidFill>
              <a:latin typeface="+mj-lt"/>
            </a:endParaRPr>
          </a:p>
        </p:txBody>
      </p:sp>
    </p:spTree>
    <p:extLst>
      <p:ext uri="{BB962C8B-B14F-4D97-AF65-F5344CB8AC3E}">
        <p14:creationId xmlns:p14="http://schemas.microsoft.com/office/powerpoint/2010/main" val="3555238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11" grpId="0" animBg="1"/>
      <p:bldP spid="5" grpId="0"/>
      <p:bldGraphic spid="8" grpId="0">
        <p:bldAsOne/>
      </p:bldGraphic>
      <p:bldP spid="12" grpId="0"/>
      <p:bldP spid="10" grpId="0"/>
      <p:bldP spid="1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UY" dirty="0" smtClean="0"/>
              <a:t>TTB COMUNICACIÓN CON LACNIC</a:t>
            </a:r>
            <a:endParaRPr lang="es-ES" dirty="0"/>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47</a:t>
            </a:fld>
            <a:endParaRPr lang="es-ES" dirty="0">
              <a:latin typeface="+mj-lt"/>
            </a:endParaRPr>
          </a:p>
        </p:txBody>
      </p:sp>
      <p:graphicFrame>
        <p:nvGraphicFramePr>
          <p:cNvPr id="4" name="3 Tabla"/>
          <p:cNvGraphicFramePr>
            <a:graphicFrameLocks noGrp="1"/>
          </p:cNvGraphicFramePr>
          <p:nvPr>
            <p:extLst>
              <p:ext uri="{D42A27DB-BD31-4B8C-83A1-F6EECF244321}">
                <p14:modId xmlns:p14="http://schemas.microsoft.com/office/powerpoint/2010/main" val="257426987"/>
              </p:ext>
            </p:extLst>
          </p:nvPr>
        </p:nvGraphicFramePr>
        <p:xfrm>
          <a:off x="899592" y="1844824"/>
          <a:ext cx="7704660" cy="2448271"/>
        </p:xfrm>
        <a:graphic>
          <a:graphicData uri="http://schemas.openxmlformats.org/drawingml/2006/table">
            <a:tbl>
              <a:tblPr>
                <a:tableStyleId>{5C22544A-7EE6-4342-B048-85BDC9FD1C3A}</a:tableStyleId>
              </a:tblPr>
              <a:tblGrid>
                <a:gridCol w="2108587"/>
                <a:gridCol w="862606"/>
                <a:gridCol w="1160291"/>
                <a:gridCol w="893294"/>
                <a:gridCol w="1339941"/>
                <a:gridCol w="1339941"/>
              </a:tblGrid>
              <a:tr h="361781">
                <a:tc rowSpan="2">
                  <a:txBody>
                    <a:bodyPr/>
                    <a:lstStyle/>
                    <a:p>
                      <a:pPr algn="l" fontAlgn="b"/>
                      <a:r>
                        <a:rPr lang="es-ES" sz="1200" u="none" strike="noStrike" dirty="0">
                          <a:effectLst/>
                        </a:rPr>
                        <a:t> </a:t>
                      </a:r>
                      <a:endParaRPr lang="es-ES" sz="1200" b="0" i="0" u="none" strike="noStrike" dirty="0">
                        <a:solidFill>
                          <a:srgbClr val="000000"/>
                        </a:solidFill>
                        <a:effectLst/>
                        <a:latin typeface="Calibri"/>
                      </a:endParaRPr>
                    </a:p>
                  </a:txBody>
                  <a:tcPr marL="7160" marR="7160" marT="7160"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28575" cap="flat" cmpd="sng" algn="ctr">
                      <a:solidFill>
                        <a:schemeClr val="tx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
                      <a:endParaRPr lang="es-ES" sz="1200" b="0" i="0" u="none" strike="noStrike" dirty="0">
                        <a:solidFill>
                          <a:srgbClr val="000000"/>
                        </a:solidFill>
                        <a:effectLst/>
                        <a:latin typeface="+mn-lt"/>
                      </a:endParaRPr>
                    </a:p>
                  </a:txBody>
                  <a:tcPr marL="9525" marR="9525" marT="9525" marB="0" anchor="b">
                    <a:lnL w="28575" cap="flat" cmpd="sng" algn="ctr">
                      <a:no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gridSpan="4">
                  <a:txBody>
                    <a:bodyPr/>
                    <a:lstStyle/>
                    <a:p>
                      <a:pPr algn="ctr" fontAlgn="b"/>
                      <a:r>
                        <a:rPr lang="es-ES" sz="1200" b="0" i="0" u="none" strike="noStrike" dirty="0" smtClean="0">
                          <a:solidFill>
                            <a:srgbClr val="000000"/>
                          </a:solidFill>
                          <a:effectLst/>
                          <a:latin typeface="+mn-lt"/>
                        </a:rPr>
                        <a:t>SECTOR</a:t>
                      </a:r>
                      <a:r>
                        <a:rPr lang="es-ES" sz="1200" b="0" i="0" u="none" strike="noStrike" baseline="0" dirty="0" smtClean="0">
                          <a:solidFill>
                            <a:srgbClr val="000000"/>
                          </a:solidFill>
                          <a:effectLst/>
                          <a:latin typeface="+mn-lt"/>
                        </a:rPr>
                        <a:t> CON EL QUE SE COMUNICÓ</a:t>
                      </a:r>
                      <a:endParaRPr lang="es-ES" sz="1200" b="0" i="0" u="none" strike="noStrike" dirty="0">
                        <a:solidFill>
                          <a:srgbClr val="000000"/>
                        </a:solidFill>
                        <a:effectLst/>
                        <a:latin typeface="+mn-lt"/>
                      </a:endParaRP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hMerge="1">
                  <a:txBody>
                    <a:bodyPr/>
                    <a:lstStyle/>
                    <a:p>
                      <a:pPr algn="l" fontAlgn="b"/>
                      <a:endParaRPr lang="es-ES" sz="1200" b="0" i="0" u="none" strike="noStrike" dirty="0">
                        <a:solidFill>
                          <a:srgbClr val="000000"/>
                        </a:solidFill>
                        <a:effectLst/>
                        <a:latin typeface="+mn-lt"/>
                      </a:endParaRPr>
                    </a:p>
                  </a:txBody>
                  <a:tcPr marL="9525" marR="9525" marT="9525" marB="0" anchor="b">
                    <a:lnR w="12700" cmpd="sng">
                      <a:noFill/>
                    </a:ln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hMerge="1">
                  <a:txBody>
                    <a:bodyPr/>
                    <a:lstStyle/>
                    <a:p>
                      <a:pPr algn="l" fontAlgn="b"/>
                      <a:endParaRPr lang="es-ES" sz="1200" b="0" i="0" u="none" strike="noStrike" dirty="0">
                        <a:solidFill>
                          <a:srgbClr val="000000"/>
                        </a:solidFill>
                        <a:effectLst/>
                        <a:latin typeface="+mn-lt"/>
                      </a:endParaRPr>
                    </a:p>
                  </a:txBody>
                  <a:tcPr marL="9525" marR="9525" marT="9525" marB="0" anchor="b">
                    <a:lnL w="12700" cmpd="sng">
                      <a:noFill/>
                    </a:lnL>
                    <a:lnR w="28575" cap="flat" cmpd="sng" algn="ctr">
                      <a:no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fontAlgn="b"/>
                      <a:endParaRPr lang="es-ES" sz="1200" b="0" i="0" u="none" strike="noStrike" dirty="0">
                        <a:solidFill>
                          <a:srgbClr val="000000"/>
                        </a:solidFill>
                        <a:effectLst/>
                        <a:latin typeface="+mn-lt"/>
                      </a:endParaRPr>
                    </a:p>
                  </a:txBody>
                  <a:tcPr marL="9525" marR="9525" marT="9525" marB="0" anchor="b">
                    <a:lnL w="28575" cap="flat" cmpd="sng" algn="ctr">
                      <a:noFill/>
                      <a:prstDash val="solid"/>
                      <a:round/>
                      <a:headEnd type="none" w="med" len="med"/>
                      <a:tailEnd type="none" w="med" len="med"/>
                    </a:lnL>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r>
              <a:tr h="578849">
                <a:tc vMerge="1">
                  <a:txBody>
                    <a:bodyPr/>
                    <a:lstStyle/>
                    <a:p>
                      <a:pPr algn="l" fontAlgn="b"/>
                      <a:endParaRPr lang="es-ES" sz="1200" b="0" i="0" u="none" strike="noStrike" dirty="0">
                        <a:solidFill>
                          <a:srgbClr val="000000"/>
                        </a:solidFill>
                        <a:effectLst/>
                        <a:latin typeface="Calibri"/>
                      </a:endParaRPr>
                    </a:p>
                  </a:txBody>
                  <a:tcPr marL="7160" marR="7160" marT="7160" marB="0" anchor="b">
                    <a:lnL w="28575" cap="flat" cmpd="sng" algn="ctr">
                      <a:no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s-ES" sz="1200" b="0" i="0" u="none" strike="noStrike" dirty="0">
                          <a:solidFill>
                            <a:srgbClr val="000000"/>
                          </a:solidFill>
                          <a:effectLst/>
                          <a:latin typeface="+mn-lt"/>
                        </a:rPr>
                        <a:t>Total</a:t>
                      </a:r>
                    </a:p>
                  </a:txBody>
                  <a:tcPr marL="36000" marR="36000" marT="36000" marB="3600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a:txBody>
                    <a:bodyPr/>
                    <a:lstStyle/>
                    <a:p>
                      <a:pPr algn="ctr" fontAlgn="b"/>
                      <a:r>
                        <a:rPr lang="es-ES" sz="1200" b="0" i="0" u="none" strike="noStrike" dirty="0">
                          <a:solidFill>
                            <a:srgbClr val="000000"/>
                          </a:solidFill>
                          <a:effectLst/>
                          <a:latin typeface="+mn-lt"/>
                        </a:rPr>
                        <a:t>Servicio de membresía</a:t>
                      </a:r>
                    </a:p>
                  </a:txBody>
                  <a:tcPr marL="36000" marR="36000" marT="36000" marB="36000" anchor="ctr">
                    <a:lnL w="28575" cap="flat" cmpd="sng" algn="ctr">
                      <a:solidFill>
                        <a:schemeClr val="tx2">
                          <a:lumMod val="60000"/>
                          <a:lumOff val="40000"/>
                        </a:schemeClr>
                      </a:solidFill>
                      <a:prstDash val="solid"/>
                      <a:round/>
                      <a:headEnd type="none" w="med" len="med"/>
                      <a:tailEnd type="none" w="med" len="med"/>
                    </a:lnL>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a:txBody>
                    <a:bodyPr/>
                    <a:lstStyle/>
                    <a:p>
                      <a:pPr algn="ctr" fontAlgn="b"/>
                      <a:r>
                        <a:rPr lang="es-ES" sz="1200" b="0" i="0" u="none" strike="noStrike" dirty="0">
                          <a:solidFill>
                            <a:srgbClr val="000000"/>
                          </a:solidFill>
                          <a:effectLst/>
                          <a:latin typeface="+mn-lt"/>
                        </a:rPr>
                        <a:t>Servicio técnico</a:t>
                      </a:r>
                    </a:p>
                  </a:txBody>
                  <a:tcPr marL="36000" marR="36000" marT="36000" marB="36000" anchor="ctr">
                    <a:lnR w="12700" cmpd="sng">
                      <a:noFill/>
                    </a:ln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a:txBody>
                    <a:bodyPr/>
                    <a:lstStyle/>
                    <a:p>
                      <a:pPr marL="0" algn="ctr" defTabSz="914400" rtl="0" eaLnBrk="1" fontAlgn="b" latinLnBrk="0" hangingPunct="1"/>
                      <a:r>
                        <a:rPr lang="es-ES" sz="1200" b="0" i="0" u="none" strike="noStrike" kern="1200" dirty="0">
                          <a:solidFill>
                            <a:srgbClr val="000000"/>
                          </a:solidFill>
                          <a:effectLst/>
                          <a:latin typeface="+mn-lt"/>
                          <a:ea typeface="+mn-ea"/>
                          <a:cs typeface="+mn-cs"/>
                        </a:rPr>
                        <a:t>Facturación</a:t>
                      </a:r>
                    </a:p>
                  </a:txBody>
                  <a:tcPr marL="36000" marR="36000" marT="36000" marB="36000" anchor="ctr">
                    <a:lnL w="12700" cmpd="sng">
                      <a:noFill/>
                    </a:lnL>
                    <a:lnR w="28575" cap="flat" cmpd="sng" algn="ctr">
                      <a:no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0" eaLnBrk="1" fontAlgn="b" latinLnBrk="0" hangingPunct="1"/>
                      <a:r>
                        <a:rPr lang="es-ES" sz="1200" b="0" i="0" u="none" strike="noStrike" kern="1200" dirty="0">
                          <a:solidFill>
                            <a:srgbClr val="000000"/>
                          </a:solidFill>
                          <a:effectLst/>
                          <a:latin typeface="+mn-lt"/>
                          <a:ea typeface="+mn-ea"/>
                          <a:cs typeface="+mn-cs"/>
                        </a:rPr>
                        <a:t>Hostmaster</a:t>
                      </a:r>
                    </a:p>
                  </a:txBody>
                  <a:tcPr marL="9525" marR="9525" marT="9525" marB="0" anchor="ctr">
                    <a:lnL w="28575" cap="flat" cmpd="sng" algn="ctr">
                      <a:no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r>
              <a:tr h="439876">
                <a:tc>
                  <a:txBody>
                    <a:bodyPr/>
                    <a:lstStyle/>
                    <a:p>
                      <a:pPr algn="l" fontAlgn="b"/>
                      <a:r>
                        <a:rPr lang="es-ES" sz="1200" b="0" i="0" u="none" strike="noStrike" dirty="0">
                          <a:solidFill>
                            <a:srgbClr val="000000"/>
                          </a:solidFill>
                          <a:effectLst/>
                          <a:latin typeface="+mn-lt"/>
                        </a:rPr>
                        <a:t>Satisfacción general</a:t>
                      </a:r>
                    </a:p>
                  </a:txBody>
                  <a:tcPr marL="36000" marR="36000" marT="36000" marB="3600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solidFill>
                      <a:srgbClr val="FFDFD5"/>
                    </a:solidFill>
                  </a:tcPr>
                </a:tc>
                <a:tc>
                  <a:txBody>
                    <a:bodyPr/>
                    <a:lstStyle/>
                    <a:p>
                      <a:pPr algn="ctr" fontAlgn="b"/>
                      <a:r>
                        <a:rPr lang="es-ES" sz="1200" b="0" i="0" u="none" strike="noStrike" dirty="0">
                          <a:solidFill>
                            <a:srgbClr val="000000"/>
                          </a:solidFill>
                          <a:effectLst/>
                          <a:latin typeface="+mn-lt"/>
                        </a:rPr>
                        <a:t>94%</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solidFill>
                      <a:srgbClr val="FFDFD5"/>
                    </a:solidFill>
                  </a:tcPr>
                </a:tc>
                <a:tc>
                  <a:txBody>
                    <a:bodyPr/>
                    <a:lstStyle/>
                    <a:p>
                      <a:pPr algn="ctr" fontAlgn="b"/>
                      <a:r>
                        <a:rPr lang="es-ES" sz="1200" b="0" i="0" u="none" strike="noStrike" dirty="0">
                          <a:solidFill>
                            <a:srgbClr val="000000"/>
                          </a:solidFill>
                          <a:effectLst/>
                          <a:latin typeface="+mn-lt"/>
                        </a:rPr>
                        <a:t>97%</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T w="28575" cap="flat" cmpd="sng" algn="ctr">
                      <a:solidFill>
                        <a:schemeClr val="tx2">
                          <a:lumMod val="60000"/>
                          <a:lumOff val="40000"/>
                        </a:schemeClr>
                      </a:solidFill>
                      <a:prstDash val="solid"/>
                      <a:round/>
                      <a:headEnd type="none" w="med" len="med"/>
                      <a:tailEnd type="none" w="med" len="med"/>
                    </a:lnT>
                    <a:solidFill>
                      <a:srgbClr val="FFDFD5"/>
                    </a:solidFill>
                  </a:tcPr>
                </a:tc>
                <a:tc>
                  <a:txBody>
                    <a:bodyPr/>
                    <a:lstStyle/>
                    <a:p>
                      <a:pPr algn="ctr" fontAlgn="b"/>
                      <a:r>
                        <a:rPr lang="es-ES" sz="1200" b="0" i="0" u="none" strike="noStrike" dirty="0">
                          <a:solidFill>
                            <a:srgbClr val="000000"/>
                          </a:solidFill>
                          <a:effectLst/>
                          <a:latin typeface="+mn-lt"/>
                        </a:rPr>
                        <a:t>96%</a:t>
                      </a:r>
                    </a:p>
                  </a:txBody>
                  <a:tcPr marL="9525" marR="9525" marT="9525" marB="0" anchor="ctr">
                    <a:lnR w="12700" cap="flat" cmpd="sng" algn="ctr">
                      <a:solidFill>
                        <a:schemeClr val="bg1"/>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solidFill>
                      <a:srgbClr val="FFDFD5"/>
                    </a:solidFill>
                  </a:tcPr>
                </a:tc>
                <a:tc>
                  <a:txBody>
                    <a:bodyPr/>
                    <a:lstStyle/>
                    <a:p>
                      <a:pPr algn="ctr" fontAlgn="b"/>
                      <a:r>
                        <a:rPr lang="es-ES" sz="1200" b="0" i="0" u="none" strike="noStrike" dirty="0">
                          <a:solidFill>
                            <a:srgbClr val="000000"/>
                          </a:solidFill>
                          <a:effectLst/>
                          <a:latin typeface="+mn-lt"/>
                        </a:rPr>
                        <a:t>96%</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DFD5"/>
                    </a:solidFill>
                  </a:tcPr>
                </a:tc>
                <a:tc>
                  <a:txBody>
                    <a:bodyPr/>
                    <a:lstStyle/>
                    <a:p>
                      <a:pPr algn="ctr" fontAlgn="b"/>
                      <a:r>
                        <a:rPr lang="es-ES" sz="1200" b="0" i="0" u="none" strike="noStrike" dirty="0">
                          <a:solidFill>
                            <a:srgbClr val="000000"/>
                          </a:solidFill>
                          <a:effectLst/>
                          <a:latin typeface="+mn-lt"/>
                        </a:rPr>
                        <a:t>89%</a:t>
                      </a:r>
                    </a:p>
                  </a:txBody>
                  <a:tcPr marL="9525" marR="9525" marT="9525" marB="0" anchor="ctr">
                    <a:lnL w="12700" cap="flat" cmpd="sng" algn="ctr">
                      <a:solidFill>
                        <a:schemeClr val="bg1"/>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solidFill>
                      <a:srgbClr val="FFDFD5"/>
                    </a:solidFill>
                  </a:tcPr>
                </a:tc>
              </a:tr>
              <a:tr h="267764">
                <a:tc>
                  <a:txBody>
                    <a:bodyPr/>
                    <a:lstStyle/>
                    <a:p>
                      <a:pPr algn="l" fontAlgn="b"/>
                      <a:r>
                        <a:rPr lang="es-ES" sz="1200" b="0" i="0" u="none" strike="noStrike" dirty="0">
                          <a:solidFill>
                            <a:srgbClr val="000000"/>
                          </a:solidFill>
                          <a:effectLst/>
                          <a:latin typeface="+mn-lt"/>
                        </a:rPr>
                        <a:t>Amabilidad</a:t>
                      </a:r>
                    </a:p>
                  </a:txBody>
                  <a:tcPr marL="36000" marR="36000" marT="36000" marB="3600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100%</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98%</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n-lt"/>
                        </a:rPr>
                        <a:t>99%</a:t>
                      </a:r>
                    </a:p>
                  </a:txBody>
                  <a:tcPr marL="9525" marR="9525" marT="9525" marB="0" anchor="ctr">
                    <a:lnR w="12700" cap="flat" cmpd="sng" algn="ctr">
                      <a:solidFill>
                        <a:schemeClr val="bg1"/>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94%</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fontAlgn="b"/>
                      <a:r>
                        <a:rPr lang="es-ES" sz="1200" b="0" i="0" u="none" strike="noStrike" dirty="0">
                          <a:solidFill>
                            <a:srgbClr val="000000"/>
                          </a:solidFill>
                          <a:effectLst/>
                          <a:latin typeface="+mn-lt"/>
                        </a:rPr>
                        <a:t>100%</a:t>
                      </a:r>
                    </a:p>
                  </a:txBody>
                  <a:tcPr marL="9525" marR="9525" marT="9525" marB="0" anchor="ctr">
                    <a:lnL w="12700" cap="flat" cmpd="sng" algn="ctr">
                      <a:solidFill>
                        <a:schemeClr val="bg1"/>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r>
              <a:tr h="267764">
                <a:tc>
                  <a:txBody>
                    <a:bodyPr/>
                    <a:lstStyle/>
                    <a:p>
                      <a:pPr algn="l" fontAlgn="b"/>
                      <a:r>
                        <a:rPr lang="es-ES" sz="1200" b="0" i="0" u="none" strike="noStrike" dirty="0">
                          <a:solidFill>
                            <a:srgbClr val="000000"/>
                          </a:solidFill>
                          <a:effectLst/>
                          <a:latin typeface="+mn-lt"/>
                        </a:rPr>
                        <a:t>Claridad</a:t>
                      </a:r>
                    </a:p>
                  </a:txBody>
                  <a:tcPr marL="36000" marR="36000" marT="36000" marB="3600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97%</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96%</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n-lt"/>
                        </a:rPr>
                        <a:t>96%</a:t>
                      </a:r>
                    </a:p>
                  </a:txBody>
                  <a:tcPr marL="9525" marR="9525" marT="9525" marB="0" anchor="ctr">
                    <a:lnR w="12700" cap="flat" cmpd="sng" algn="ctr">
                      <a:solidFill>
                        <a:schemeClr val="bg1"/>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91%</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DFD5"/>
                    </a:solidFill>
                  </a:tcPr>
                </a:tc>
                <a:tc>
                  <a:txBody>
                    <a:bodyPr/>
                    <a:lstStyle/>
                    <a:p>
                      <a:pPr algn="ctr" fontAlgn="b"/>
                      <a:r>
                        <a:rPr lang="es-ES" sz="1200" b="0" i="0" u="none" strike="noStrike" dirty="0">
                          <a:solidFill>
                            <a:srgbClr val="000000"/>
                          </a:solidFill>
                          <a:effectLst/>
                          <a:latin typeface="+mn-lt"/>
                        </a:rPr>
                        <a:t>100%</a:t>
                      </a:r>
                    </a:p>
                  </a:txBody>
                  <a:tcPr marL="9525" marR="9525" marT="9525" marB="0" anchor="ctr">
                    <a:lnL w="12700" cap="flat" cmpd="sng" algn="ctr">
                      <a:solidFill>
                        <a:schemeClr val="bg1"/>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r>
              <a:tr h="267764">
                <a:tc>
                  <a:txBody>
                    <a:bodyPr/>
                    <a:lstStyle/>
                    <a:p>
                      <a:pPr algn="l" fontAlgn="b"/>
                      <a:r>
                        <a:rPr lang="es-ES" sz="1200" b="0" i="0" u="none" strike="noStrike" dirty="0">
                          <a:solidFill>
                            <a:srgbClr val="000000"/>
                          </a:solidFill>
                          <a:effectLst/>
                          <a:latin typeface="+mn-lt"/>
                        </a:rPr>
                        <a:t>Capacidad técnica</a:t>
                      </a:r>
                    </a:p>
                  </a:txBody>
                  <a:tcPr marL="36000" marR="36000" marT="36000" marB="3600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90%</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98%</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n-lt"/>
                        </a:rPr>
                        <a:t>89%</a:t>
                      </a:r>
                    </a:p>
                  </a:txBody>
                  <a:tcPr marL="9525" marR="9525" marT="9525" marB="0" anchor="ctr">
                    <a:lnR w="12700" cap="flat" cmpd="sng" algn="ctr">
                      <a:solidFill>
                        <a:schemeClr val="bg1"/>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88%</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fontAlgn="b"/>
                      <a:r>
                        <a:rPr lang="es-ES" sz="1200" b="0" i="0" u="none" strike="noStrike" dirty="0">
                          <a:solidFill>
                            <a:srgbClr val="000000"/>
                          </a:solidFill>
                          <a:effectLst/>
                          <a:latin typeface="+mn-lt"/>
                        </a:rPr>
                        <a:t>100%</a:t>
                      </a:r>
                    </a:p>
                  </a:txBody>
                  <a:tcPr marL="9525" marR="9525" marT="9525" marB="0" anchor="ctr">
                    <a:lnL w="12700" cap="flat" cmpd="sng" algn="ctr">
                      <a:solidFill>
                        <a:schemeClr val="bg1"/>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r>
              <a:tr h="264473">
                <a:tc>
                  <a:txBody>
                    <a:bodyPr/>
                    <a:lstStyle/>
                    <a:p>
                      <a:pPr algn="r" fontAlgn="b"/>
                      <a:r>
                        <a:rPr lang="es-ES" sz="1100" b="0" i="0" u="none" strike="noStrike" dirty="0" smtClean="0">
                          <a:solidFill>
                            <a:srgbClr val="000000"/>
                          </a:solidFill>
                          <a:effectLst/>
                          <a:latin typeface="+mn-lt"/>
                        </a:rPr>
                        <a:t>Base</a:t>
                      </a:r>
                      <a:endParaRPr lang="es-ES" sz="1100" b="0" i="0" u="none" strike="noStrike" dirty="0">
                        <a:solidFill>
                          <a:srgbClr val="000000"/>
                        </a:solidFill>
                        <a:effectLst/>
                        <a:latin typeface="+mn-lt"/>
                      </a:endParaRPr>
                    </a:p>
                  </a:txBody>
                  <a:tcPr marL="36000" marR="36000" marT="36000" marB="3600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c>
                  <a:txBody>
                    <a:bodyPr/>
                    <a:lstStyle/>
                    <a:p>
                      <a:pPr algn="ctr" fontAlgn="b"/>
                      <a:r>
                        <a:rPr lang="es-ES" sz="1100" b="0" i="0" u="none" strike="noStrike" dirty="0" smtClean="0">
                          <a:solidFill>
                            <a:srgbClr val="000000"/>
                          </a:solidFill>
                          <a:effectLst/>
                          <a:latin typeface="+mn-lt"/>
                        </a:rPr>
                        <a:t>240</a:t>
                      </a:r>
                      <a:endParaRPr lang="es-ES" sz="1100" b="0" i="0" u="none" strike="noStrike" dirty="0">
                        <a:solidFill>
                          <a:srgbClr val="000000"/>
                        </a:solidFill>
                        <a:effectLst/>
                        <a:latin typeface="+mn-lt"/>
                      </a:endParaRP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c>
                  <a:txBody>
                    <a:bodyPr/>
                    <a:lstStyle/>
                    <a:p>
                      <a:pPr algn="ctr" fontAlgn="b"/>
                      <a:r>
                        <a:rPr lang="es-ES" sz="1100" b="0" i="0" u="none" strike="noStrike" dirty="0">
                          <a:solidFill>
                            <a:srgbClr val="000000"/>
                          </a:solidFill>
                          <a:effectLst/>
                          <a:latin typeface="+mn-lt"/>
                        </a:rPr>
                        <a:t>43</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c>
                  <a:txBody>
                    <a:bodyPr/>
                    <a:lstStyle/>
                    <a:p>
                      <a:pPr algn="ctr" fontAlgn="b"/>
                      <a:r>
                        <a:rPr lang="es-ES" sz="1100" b="0" i="0" u="none" strike="noStrike" dirty="0">
                          <a:solidFill>
                            <a:srgbClr val="000000"/>
                          </a:solidFill>
                          <a:effectLst/>
                          <a:latin typeface="+mn-lt"/>
                        </a:rPr>
                        <a:t>53</a:t>
                      </a:r>
                    </a:p>
                  </a:txBody>
                  <a:tcPr marL="9525" marR="9525" marT="9525" marB="0" anchor="ctr">
                    <a:lnR w="12700" cap="flat" cmpd="sng" algn="ctr">
                      <a:solidFill>
                        <a:schemeClr val="bg1"/>
                      </a:solidFill>
                      <a:prstDash val="solid"/>
                      <a:round/>
                      <a:headEnd type="none" w="med" len="med"/>
                      <a:tailEnd type="none" w="med" len="med"/>
                    </a:lnR>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c>
                  <a:txBody>
                    <a:bodyPr/>
                    <a:lstStyle/>
                    <a:p>
                      <a:pPr algn="ctr" fontAlgn="b"/>
                      <a:r>
                        <a:rPr lang="es-ES" sz="1100" b="0" i="0" u="none" strike="noStrike" dirty="0">
                          <a:solidFill>
                            <a:srgbClr val="000000"/>
                          </a:solidFill>
                          <a:effectLst/>
                          <a:latin typeface="+mn-lt"/>
                        </a:rPr>
                        <a:t>92</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28575" cap="flat" cmpd="sng" algn="ctr">
                      <a:solidFill>
                        <a:schemeClr val="tx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b"/>
                      <a:r>
                        <a:rPr lang="es-ES" sz="1100" b="0" i="0" u="none" strike="noStrike" dirty="0">
                          <a:solidFill>
                            <a:srgbClr val="000000"/>
                          </a:solidFill>
                          <a:effectLst/>
                          <a:latin typeface="+mn-lt"/>
                        </a:rPr>
                        <a:t>40</a:t>
                      </a:r>
                    </a:p>
                  </a:txBody>
                  <a:tcPr marL="9525" marR="9525" marT="9525" marB="0" anchor="ctr">
                    <a:lnL w="12700" cap="flat" cmpd="sng" algn="ctr">
                      <a:solidFill>
                        <a:schemeClr val="bg1"/>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B w="28575" cap="flat" cmpd="sng" algn="ctr">
                      <a:solidFill>
                        <a:schemeClr val="tx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bl>
          </a:graphicData>
        </a:graphic>
      </p:graphicFrame>
      <p:sp>
        <p:nvSpPr>
          <p:cNvPr id="7" name="6 Rectángulo redondeado"/>
          <p:cNvSpPr/>
          <p:nvPr/>
        </p:nvSpPr>
        <p:spPr>
          <a:xfrm>
            <a:off x="34925" y="6553200"/>
            <a:ext cx="2039938" cy="24765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a:solidFill>
                  <a:srgbClr val="000000"/>
                </a:solidFill>
                <a:latin typeface="+mj-lt"/>
              </a:rPr>
              <a:t>Base: Total de la muestra </a:t>
            </a:r>
            <a:r>
              <a:rPr lang="es-ES" sz="1000" dirty="0" smtClean="0">
                <a:solidFill>
                  <a:srgbClr val="000000"/>
                </a:solidFill>
                <a:latin typeface="+mj-lt"/>
              </a:rPr>
              <a:t>(240)</a:t>
            </a:r>
            <a:endParaRPr lang="es-ES" sz="1000" dirty="0">
              <a:solidFill>
                <a:srgbClr val="000000"/>
              </a:solidFill>
              <a:latin typeface="+mj-lt"/>
            </a:endParaRPr>
          </a:p>
        </p:txBody>
      </p:sp>
    </p:spTree>
    <p:extLst>
      <p:ext uri="{BB962C8B-B14F-4D97-AF65-F5344CB8AC3E}">
        <p14:creationId xmlns:p14="http://schemas.microsoft.com/office/powerpoint/2010/main" val="35096087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número de diapositiva"/>
          <p:cNvSpPr>
            <a:spLocks noGrp="1"/>
          </p:cNvSpPr>
          <p:nvPr>
            <p:ph type="sldNum" sz="quarter" idx="10"/>
          </p:nvPr>
        </p:nvSpPr>
        <p:spPr/>
        <p:txBody>
          <a:bodyPr/>
          <a:lstStyle/>
          <a:p>
            <a:pPr>
              <a:defRPr/>
            </a:pPr>
            <a:fld id="{5992C3BC-768D-47CC-A5CF-75307DE7110C}" type="slidenum">
              <a:rPr lang="es-ES">
                <a:solidFill>
                  <a:srgbClr val="003300"/>
                </a:solidFill>
              </a:rPr>
              <a:pPr>
                <a:defRPr/>
              </a:pPr>
              <a:t>48</a:t>
            </a:fld>
            <a:endParaRPr lang="es-ES" dirty="0">
              <a:solidFill>
                <a:srgbClr val="003300"/>
              </a:solidFill>
            </a:endParaRPr>
          </a:p>
        </p:txBody>
      </p:sp>
      <p:sp>
        <p:nvSpPr>
          <p:cNvPr id="17411" name="Rectangle 2"/>
          <p:cNvSpPr>
            <a:spLocks noChangeArrowheads="1"/>
          </p:cNvSpPr>
          <p:nvPr/>
        </p:nvSpPr>
        <p:spPr bwMode="auto">
          <a:xfrm>
            <a:off x="1907704" y="4879975"/>
            <a:ext cx="6571134"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nSpc>
                <a:spcPct val="130000"/>
              </a:lnSpc>
            </a:pPr>
            <a:r>
              <a:rPr lang="es-ES_tradnl" sz="2000" dirty="0" smtClean="0">
                <a:solidFill>
                  <a:srgbClr val="993300"/>
                </a:solidFill>
              </a:rPr>
              <a:t>III</a:t>
            </a:r>
            <a:r>
              <a:rPr lang="es-ES" sz="2000" dirty="0" smtClean="0">
                <a:solidFill>
                  <a:srgbClr val="993300"/>
                </a:solidFill>
              </a:rPr>
              <a:t>.5.2. </a:t>
            </a:r>
            <a:r>
              <a:rPr lang="es-ES_tradnl" sz="2000" dirty="0" smtClean="0">
                <a:solidFill>
                  <a:srgbClr val="000000"/>
                </a:solidFill>
              </a:rPr>
              <a:t>Página Web – Solicitud de recursos</a:t>
            </a:r>
            <a:r>
              <a:rPr lang="es-ES" sz="2000" dirty="0" smtClean="0">
                <a:solidFill>
                  <a:srgbClr val="003300"/>
                </a:solidFill>
              </a:rPr>
              <a:t> </a:t>
            </a:r>
            <a:endParaRPr lang="es-ES" sz="2000" dirty="0">
              <a:solidFill>
                <a:srgbClr val="003300"/>
              </a:solidFill>
            </a:endParaRPr>
          </a:p>
        </p:txBody>
      </p:sp>
    </p:spTree>
    <p:extLst>
      <p:ext uri="{BB962C8B-B14F-4D97-AF65-F5344CB8AC3E}">
        <p14:creationId xmlns:p14="http://schemas.microsoft.com/office/powerpoint/2010/main" val="2327622231"/>
      </p:ext>
    </p:extLst>
  </p:cSld>
  <p:clrMapOvr>
    <a:masterClrMapping/>
  </p:clrMapOvr>
  <p:transition xmlns:p14="http://schemas.microsoft.com/office/powerpoint/2010/main" spd="med">
    <p:cover dir="r"/>
  </p:transitio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32 Rectángulo"/>
          <p:cNvSpPr/>
          <p:nvPr/>
        </p:nvSpPr>
        <p:spPr>
          <a:xfrm>
            <a:off x="704993" y="1560088"/>
            <a:ext cx="8038956" cy="4787497"/>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 name="1 Título"/>
          <p:cNvSpPr>
            <a:spLocks noGrp="1"/>
          </p:cNvSpPr>
          <p:nvPr>
            <p:ph type="title"/>
          </p:nvPr>
        </p:nvSpPr>
        <p:spPr/>
        <p:txBody>
          <a:bodyPr/>
          <a:lstStyle/>
          <a:p>
            <a:r>
              <a:rPr lang="es-ES" dirty="0" smtClean="0"/>
              <a:t>CONTACTO CON LACNIC</a:t>
            </a:r>
            <a:endParaRPr lang="es-ES" dirty="0"/>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49</a:t>
            </a:fld>
            <a:endParaRPr lang="es-ES" dirty="0">
              <a:latin typeface="+mj-lt"/>
            </a:endParaRPr>
          </a:p>
        </p:txBody>
      </p:sp>
      <p:sp>
        <p:nvSpPr>
          <p:cNvPr id="25" name="2 CuadroTexto"/>
          <p:cNvSpPr txBox="1">
            <a:spLocks noChangeArrowheads="1"/>
          </p:cNvSpPr>
          <p:nvPr/>
        </p:nvSpPr>
        <p:spPr bwMode="auto">
          <a:xfrm>
            <a:off x="527531" y="532092"/>
            <a:ext cx="432701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Las veces que ha necesitado solicitar recursos </a:t>
            </a:r>
            <a:r>
              <a:rPr lang="es-UY" sz="1200" b="1" i="1" dirty="0" smtClean="0">
                <a:solidFill>
                  <a:srgbClr val="C00000"/>
                </a:solidFill>
                <a:latin typeface="+mj-lt"/>
              </a:rPr>
              <a:t>(IPv4</a:t>
            </a:r>
            <a:r>
              <a:rPr lang="es-UY" sz="1200" b="1" i="1" dirty="0">
                <a:solidFill>
                  <a:srgbClr val="C00000"/>
                </a:solidFill>
                <a:latin typeface="+mj-lt"/>
              </a:rPr>
              <a:t>, </a:t>
            </a:r>
            <a:r>
              <a:rPr lang="es-UY" sz="1200" b="1" i="1" dirty="0" smtClean="0">
                <a:solidFill>
                  <a:srgbClr val="C00000"/>
                </a:solidFill>
                <a:latin typeface="+mj-lt"/>
              </a:rPr>
              <a:t>IPv6</a:t>
            </a:r>
            <a:r>
              <a:rPr lang="es-UY" sz="1200" b="1" i="1" dirty="0">
                <a:solidFill>
                  <a:srgbClr val="C00000"/>
                </a:solidFill>
                <a:latin typeface="+mj-lt"/>
              </a:rPr>
              <a:t>, ASN), ¿encontrar los formularios en la página Web de LACNIC le ha resultado…? [RU-GUI]</a:t>
            </a:r>
            <a:endParaRPr lang="es-UY" sz="1200" b="1" i="1" dirty="0" smtClean="0">
              <a:solidFill>
                <a:srgbClr val="C00000"/>
              </a:solidFill>
              <a:latin typeface="+mj-lt"/>
            </a:endParaRPr>
          </a:p>
          <a:p>
            <a:pPr algn="ctr" eaLnBrk="1" hangingPunct="1"/>
            <a:r>
              <a:rPr lang="es-UY" sz="1200" b="1" i="1" dirty="0" smtClean="0">
                <a:solidFill>
                  <a:srgbClr val="C00000"/>
                </a:solidFill>
                <a:latin typeface="+mj-lt"/>
              </a:rPr>
              <a:t>Al </a:t>
            </a:r>
            <a:r>
              <a:rPr lang="es-UY" sz="1200" b="1" i="1" dirty="0">
                <a:solidFill>
                  <a:srgbClr val="C00000"/>
                </a:solidFill>
                <a:latin typeface="+mj-lt"/>
              </a:rPr>
              <a:t>completar los formularios, ¿comprender los campos que debía completar le resultó a Ud. …? [RU-GUI] </a:t>
            </a:r>
            <a:endParaRPr lang="es-ES" sz="1200" b="1" i="1" dirty="0">
              <a:solidFill>
                <a:srgbClr val="C00000"/>
              </a:solidFill>
              <a:latin typeface="+mj-lt"/>
            </a:endParaRPr>
          </a:p>
        </p:txBody>
      </p:sp>
      <p:sp>
        <p:nvSpPr>
          <p:cNvPr id="9" name="8 Rectángulo redondeado"/>
          <p:cNvSpPr/>
          <p:nvPr/>
        </p:nvSpPr>
        <p:spPr bwMode="auto">
          <a:xfrm>
            <a:off x="63017" y="6367881"/>
            <a:ext cx="2537873" cy="414800"/>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 Total de los que marcan solicitar recursos en motivo de uso (126)</a:t>
            </a:r>
            <a:endParaRPr lang="es-ES" sz="1000" dirty="0">
              <a:solidFill>
                <a:srgbClr val="000000"/>
              </a:solidFill>
              <a:latin typeface="+mj-lt"/>
            </a:endParaRPr>
          </a:p>
        </p:txBody>
      </p:sp>
      <p:graphicFrame>
        <p:nvGraphicFramePr>
          <p:cNvPr id="16" name="8 Gráfico"/>
          <p:cNvGraphicFramePr>
            <a:graphicFrameLocks/>
          </p:cNvGraphicFramePr>
          <p:nvPr>
            <p:extLst>
              <p:ext uri="{D42A27DB-BD31-4B8C-83A1-F6EECF244321}">
                <p14:modId xmlns:p14="http://schemas.microsoft.com/office/powerpoint/2010/main" val="1512721008"/>
              </p:ext>
            </p:extLst>
          </p:nvPr>
        </p:nvGraphicFramePr>
        <p:xfrm>
          <a:off x="827584" y="1674901"/>
          <a:ext cx="4037834" cy="46803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8 Gráfico"/>
          <p:cNvGraphicFramePr>
            <a:graphicFrameLocks/>
          </p:cNvGraphicFramePr>
          <p:nvPr>
            <p:extLst>
              <p:ext uri="{D42A27DB-BD31-4B8C-83A1-F6EECF244321}">
                <p14:modId xmlns:p14="http://schemas.microsoft.com/office/powerpoint/2010/main" val="3553810084"/>
              </p:ext>
            </p:extLst>
          </p:nvPr>
        </p:nvGraphicFramePr>
        <p:xfrm>
          <a:off x="5455004" y="1622309"/>
          <a:ext cx="3744416" cy="4732932"/>
        </p:xfrm>
        <a:graphic>
          <a:graphicData uri="http://schemas.openxmlformats.org/drawingml/2006/chart">
            <c:chart xmlns:c="http://schemas.openxmlformats.org/drawingml/2006/chart" xmlns:r="http://schemas.openxmlformats.org/officeDocument/2006/relationships" r:id="rId4"/>
          </a:graphicData>
        </a:graphic>
      </p:graphicFrame>
      <p:sp>
        <p:nvSpPr>
          <p:cNvPr id="10" name="2 CuadroTexto"/>
          <p:cNvSpPr txBox="1">
            <a:spLocks noChangeArrowheads="1"/>
          </p:cNvSpPr>
          <p:nvPr/>
        </p:nvSpPr>
        <p:spPr bwMode="auto">
          <a:xfrm>
            <a:off x="5004048" y="694437"/>
            <a:ext cx="337449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smtClean="0">
                <a:solidFill>
                  <a:srgbClr val="C00000"/>
                </a:solidFill>
                <a:latin typeface="+mj-lt"/>
              </a:rPr>
              <a:t>Considera </a:t>
            </a:r>
            <a:r>
              <a:rPr lang="es-UY" sz="1200" b="1" i="1" dirty="0">
                <a:solidFill>
                  <a:srgbClr val="C00000"/>
                </a:solidFill>
                <a:latin typeface="+mj-lt"/>
              </a:rPr>
              <a:t>que los tiempos de demora de los procesos de solicitud de recursos son … [RU-GUI</a:t>
            </a:r>
            <a:r>
              <a:rPr lang="es-UY" sz="1200" b="1" i="1" dirty="0" smtClean="0">
                <a:solidFill>
                  <a:srgbClr val="C00000"/>
                </a:solidFill>
                <a:latin typeface="+mj-lt"/>
              </a:rPr>
              <a:t>]</a:t>
            </a:r>
            <a:endParaRPr lang="es-UY" sz="1200" b="1" i="1" dirty="0">
              <a:solidFill>
                <a:srgbClr val="C00000"/>
              </a:solidFill>
              <a:latin typeface="+mj-lt"/>
            </a:endParaRPr>
          </a:p>
        </p:txBody>
      </p:sp>
    </p:spTree>
    <p:extLst>
      <p:ext uri="{BB962C8B-B14F-4D97-AF65-F5344CB8AC3E}">
        <p14:creationId xmlns:p14="http://schemas.microsoft.com/office/powerpoint/2010/main" val="20223386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Graphic spid="16" grpId="0">
        <p:bldAsOne/>
      </p:bldGraphic>
      <p:bldGraphic spid="17"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0"/>
          <p:cNvSpPr>
            <a:spLocks noGrp="1" noChangeArrowheads="1"/>
          </p:cNvSpPr>
          <p:nvPr>
            <p:ph type="title" idx="4294967295"/>
          </p:nvPr>
        </p:nvSpPr>
        <p:spPr bwMode="auto">
          <a:xfrm>
            <a:off x="417513" y="3284538"/>
            <a:ext cx="8229600" cy="9953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s-ES_tradnl" sz="2800" dirty="0" smtClean="0">
                <a:solidFill>
                  <a:srgbClr val="993300"/>
                </a:solidFill>
                <a:latin typeface="Trebuchet MS" pitchFamily="34" charset="0"/>
              </a:rPr>
              <a:t>II</a:t>
            </a:r>
            <a:r>
              <a:rPr lang="es-ES" sz="2800" dirty="0" smtClean="0">
                <a:solidFill>
                  <a:srgbClr val="993300"/>
                </a:solidFill>
                <a:latin typeface="Trebuchet MS" pitchFamily="34" charset="0"/>
              </a:rPr>
              <a:t>. Metodología</a:t>
            </a:r>
          </a:p>
        </p:txBody>
      </p:sp>
    </p:spTree>
  </p:cSld>
  <p:clrMapOvr>
    <a:masterClrMapping/>
  </p:clrMapOvr>
  <p:transition xmlns:p14="http://schemas.microsoft.com/office/powerpoint/2010/main" spd="med">
    <p:cover dir="r"/>
  </p:transitio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32 Rectángulo"/>
          <p:cNvSpPr/>
          <p:nvPr/>
        </p:nvSpPr>
        <p:spPr>
          <a:xfrm>
            <a:off x="3145287" y="1876491"/>
            <a:ext cx="5534734" cy="4500434"/>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 name="1 Título"/>
          <p:cNvSpPr>
            <a:spLocks noGrp="1"/>
          </p:cNvSpPr>
          <p:nvPr>
            <p:ph type="title"/>
          </p:nvPr>
        </p:nvSpPr>
        <p:spPr/>
        <p:txBody>
          <a:bodyPr/>
          <a:lstStyle/>
          <a:p>
            <a:r>
              <a:rPr lang="es-ES" dirty="0" smtClean="0"/>
              <a:t>TIPO DE INFORMACIÓN</a:t>
            </a:r>
            <a:endParaRPr lang="es-ES" dirty="0"/>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50</a:t>
            </a:fld>
            <a:endParaRPr lang="es-ES" dirty="0">
              <a:latin typeface="+mj-lt"/>
            </a:endParaRPr>
          </a:p>
        </p:txBody>
      </p:sp>
      <p:sp>
        <p:nvSpPr>
          <p:cNvPr id="25" name="2 CuadroTexto"/>
          <p:cNvSpPr txBox="1">
            <a:spLocks noChangeArrowheads="1"/>
          </p:cNvSpPr>
          <p:nvPr/>
        </p:nvSpPr>
        <p:spPr bwMode="auto">
          <a:xfrm>
            <a:off x="7289" y="544425"/>
            <a:ext cx="31415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¿Por qué motivo tuvo que utilizar los servicios de LACNIC? [RU-GUI]</a:t>
            </a:r>
            <a:endParaRPr lang="es-UY" sz="1200" b="1" i="1" dirty="0" smtClean="0">
              <a:solidFill>
                <a:srgbClr val="C00000"/>
              </a:solidFill>
              <a:latin typeface="+mj-lt"/>
            </a:endParaRPr>
          </a:p>
          <a:p>
            <a:pPr algn="ctr" eaLnBrk="1" hangingPunct="1"/>
            <a:r>
              <a:rPr lang="es-UY" sz="1200" b="1" i="1" dirty="0" smtClean="0">
                <a:solidFill>
                  <a:srgbClr val="C00000"/>
                </a:solidFill>
                <a:latin typeface="+mj-lt"/>
              </a:rPr>
              <a:t>AVERIGUAR INFORMACIÓN </a:t>
            </a:r>
            <a:endParaRPr lang="es-ES" sz="1200" b="1" i="1" dirty="0">
              <a:solidFill>
                <a:srgbClr val="C00000"/>
              </a:solidFill>
              <a:latin typeface="+mj-lt"/>
            </a:endParaRPr>
          </a:p>
        </p:txBody>
      </p:sp>
      <p:sp>
        <p:nvSpPr>
          <p:cNvPr id="9" name="8 Rectángulo redondeado"/>
          <p:cNvSpPr/>
          <p:nvPr/>
        </p:nvSpPr>
        <p:spPr bwMode="auto">
          <a:xfrm>
            <a:off x="6579041" y="5930458"/>
            <a:ext cx="2097415" cy="414800"/>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 Total de los que marcan averiguar información en motivo de uso (62)</a:t>
            </a:r>
            <a:endParaRPr lang="es-ES" sz="1000" dirty="0">
              <a:solidFill>
                <a:srgbClr val="000000"/>
              </a:solidFill>
              <a:latin typeface="+mj-lt"/>
            </a:endParaRPr>
          </a:p>
        </p:txBody>
      </p:sp>
      <p:graphicFrame>
        <p:nvGraphicFramePr>
          <p:cNvPr id="10" name="17 Gráfico"/>
          <p:cNvGraphicFramePr>
            <a:graphicFrameLocks/>
          </p:cNvGraphicFramePr>
          <p:nvPr>
            <p:extLst>
              <p:ext uri="{D42A27DB-BD31-4B8C-83A1-F6EECF244321}">
                <p14:modId xmlns:p14="http://schemas.microsoft.com/office/powerpoint/2010/main" val="2570401746"/>
              </p:ext>
            </p:extLst>
          </p:nvPr>
        </p:nvGraphicFramePr>
        <p:xfrm>
          <a:off x="137966" y="1052736"/>
          <a:ext cx="2664296" cy="2149686"/>
        </p:xfrm>
        <a:graphic>
          <a:graphicData uri="http://schemas.openxmlformats.org/drawingml/2006/chart">
            <c:chart xmlns:c="http://schemas.openxmlformats.org/drawingml/2006/chart" xmlns:r="http://schemas.openxmlformats.org/officeDocument/2006/relationships" r:id="rId3"/>
          </a:graphicData>
        </a:graphic>
      </p:graphicFrame>
      <p:sp>
        <p:nvSpPr>
          <p:cNvPr id="11" name="2 CuadroTexto"/>
          <p:cNvSpPr txBox="1">
            <a:spLocks noChangeArrowheads="1"/>
          </p:cNvSpPr>
          <p:nvPr/>
        </p:nvSpPr>
        <p:spPr bwMode="auto">
          <a:xfrm>
            <a:off x="4459048" y="980728"/>
            <a:ext cx="31415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¿Qué tipo de información tenía que averiguar? [</a:t>
            </a:r>
            <a:r>
              <a:rPr lang="es-UY" sz="1200" b="1" i="1" dirty="0" smtClean="0">
                <a:solidFill>
                  <a:srgbClr val="C00000"/>
                </a:solidFill>
                <a:latin typeface="+mj-lt"/>
              </a:rPr>
              <a:t>RM-ESP]</a:t>
            </a:r>
            <a:endParaRPr lang="es-ES" sz="1200" b="1" i="1" dirty="0">
              <a:solidFill>
                <a:srgbClr val="C00000"/>
              </a:solidFill>
              <a:latin typeface="+mj-lt"/>
            </a:endParaRPr>
          </a:p>
        </p:txBody>
      </p:sp>
      <p:graphicFrame>
        <p:nvGraphicFramePr>
          <p:cNvPr id="12" name="1 Gráfico"/>
          <p:cNvGraphicFramePr>
            <a:graphicFrameLocks/>
          </p:cNvGraphicFramePr>
          <p:nvPr>
            <p:extLst>
              <p:ext uri="{D42A27DB-BD31-4B8C-83A1-F6EECF244321}">
                <p14:modId xmlns:p14="http://schemas.microsoft.com/office/powerpoint/2010/main" val="2851068637"/>
              </p:ext>
            </p:extLst>
          </p:nvPr>
        </p:nvGraphicFramePr>
        <p:xfrm>
          <a:off x="2932828" y="1858271"/>
          <a:ext cx="5533698" cy="4500434"/>
        </p:xfrm>
        <a:graphic>
          <a:graphicData uri="http://schemas.openxmlformats.org/drawingml/2006/chart">
            <c:chart xmlns:c="http://schemas.openxmlformats.org/drawingml/2006/chart" xmlns:r="http://schemas.openxmlformats.org/officeDocument/2006/relationships" r:id="rId4"/>
          </a:graphicData>
        </a:graphic>
      </p:graphicFrame>
      <p:sp>
        <p:nvSpPr>
          <p:cNvPr id="18" name="17 Rectángulo redondeado"/>
          <p:cNvSpPr/>
          <p:nvPr/>
        </p:nvSpPr>
        <p:spPr bwMode="auto">
          <a:xfrm>
            <a:off x="539552" y="3068960"/>
            <a:ext cx="1583927" cy="414800"/>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 Total de la muestra (240)</a:t>
            </a:r>
            <a:endParaRPr lang="es-ES" sz="1000" dirty="0">
              <a:solidFill>
                <a:srgbClr val="000000"/>
              </a:solidFill>
              <a:latin typeface="+mj-lt"/>
            </a:endParaRPr>
          </a:p>
        </p:txBody>
      </p:sp>
      <p:sp>
        <p:nvSpPr>
          <p:cNvPr id="13" name="12 Flecha a la derecha con bandas"/>
          <p:cNvSpPr/>
          <p:nvPr/>
        </p:nvSpPr>
        <p:spPr>
          <a:xfrm>
            <a:off x="2267744" y="1708747"/>
            <a:ext cx="720080" cy="504056"/>
          </a:xfrm>
          <a:prstGeom prst="stripedRightArrow">
            <a:avLst/>
          </a:prstGeom>
          <a:solidFill>
            <a:schemeClr val="accent4">
              <a:lumMod val="75000"/>
              <a:lumOff val="25000"/>
            </a:schemeClr>
          </a:solidFill>
          <a:ln>
            <a:noFill/>
          </a:ln>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Tree>
    <p:extLst>
      <p:ext uri="{BB962C8B-B14F-4D97-AF65-F5344CB8AC3E}">
        <p14:creationId xmlns:p14="http://schemas.microsoft.com/office/powerpoint/2010/main" val="299107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2" grpId="0">
        <p:bldAsOne/>
      </p:bldGraphic>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UY" dirty="0" smtClean="0"/>
              <a:t>EVALUACIÓN PÁGINA WEB DE LACNIC</a:t>
            </a:r>
            <a:endParaRPr lang="es-ES" dirty="0"/>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51</a:t>
            </a:fld>
            <a:endParaRPr lang="es-ES" dirty="0">
              <a:latin typeface="+mj-lt"/>
            </a:endParaRPr>
          </a:p>
        </p:txBody>
      </p:sp>
      <p:graphicFrame>
        <p:nvGraphicFramePr>
          <p:cNvPr id="6" name="8 Gráfico"/>
          <p:cNvGraphicFramePr>
            <a:graphicFrameLocks/>
          </p:cNvGraphicFramePr>
          <p:nvPr>
            <p:extLst>
              <p:ext uri="{D42A27DB-BD31-4B8C-83A1-F6EECF244321}">
                <p14:modId xmlns:p14="http://schemas.microsoft.com/office/powerpoint/2010/main" val="3134686492"/>
              </p:ext>
            </p:extLst>
          </p:nvPr>
        </p:nvGraphicFramePr>
        <p:xfrm>
          <a:off x="179512" y="1165688"/>
          <a:ext cx="3744416" cy="476680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7 Tabla"/>
          <p:cNvGraphicFramePr>
            <a:graphicFrameLocks noGrp="1"/>
          </p:cNvGraphicFramePr>
          <p:nvPr>
            <p:extLst>
              <p:ext uri="{D42A27DB-BD31-4B8C-83A1-F6EECF244321}">
                <p14:modId xmlns:p14="http://schemas.microsoft.com/office/powerpoint/2010/main" val="4181793128"/>
              </p:ext>
            </p:extLst>
          </p:nvPr>
        </p:nvGraphicFramePr>
        <p:xfrm>
          <a:off x="3995936" y="1256101"/>
          <a:ext cx="4516498" cy="4295891"/>
        </p:xfrm>
        <a:graphic>
          <a:graphicData uri="http://schemas.openxmlformats.org/drawingml/2006/table">
            <a:tbl>
              <a:tblPr>
                <a:tableStyleId>{5C22544A-7EE6-4342-B048-85BDC9FD1C3A}</a:tableStyleId>
              </a:tblPr>
              <a:tblGrid>
                <a:gridCol w="1933905"/>
                <a:gridCol w="791146"/>
                <a:gridCol w="1064170"/>
                <a:gridCol w="727277"/>
              </a:tblGrid>
              <a:tr h="387437">
                <a:tc>
                  <a:txBody>
                    <a:bodyPr/>
                    <a:lstStyle/>
                    <a:p>
                      <a:pPr algn="l" fontAlgn="b"/>
                      <a:r>
                        <a:rPr lang="es-ES" sz="1200" u="none" strike="noStrike" dirty="0">
                          <a:effectLst/>
                        </a:rPr>
                        <a:t> </a:t>
                      </a:r>
                      <a:endParaRPr lang="es-ES" sz="1200" b="0" i="0" u="none" strike="noStrike" dirty="0">
                        <a:solidFill>
                          <a:srgbClr val="000000"/>
                        </a:solidFill>
                        <a:effectLst/>
                        <a:latin typeface="Calibri"/>
                      </a:endParaRPr>
                    </a:p>
                  </a:txBody>
                  <a:tcPr marL="7160" marR="7160" marT="7160" marB="0" anchor="b">
                    <a:lnL w="28575" cap="flat" cmpd="sng" algn="ctr">
                      <a:no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12700" cmpd="sng">
                      <a:noFill/>
                    </a:lnT>
                    <a:lnB w="28575" cap="flat" cmpd="sng" algn="ctr">
                      <a:solidFill>
                        <a:schemeClr val="tx2">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s-ES" sz="1200" b="0" i="0" u="none" strike="noStrike" dirty="0" smtClean="0">
                          <a:solidFill>
                            <a:srgbClr val="000000"/>
                          </a:solidFill>
                          <a:effectLst/>
                          <a:latin typeface="+mn-lt"/>
                        </a:rPr>
                        <a:t>2014</a:t>
                      </a:r>
                      <a:endParaRPr lang="es-ES" sz="1200" b="0" i="0" u="none" strike="noStrike" dirty="0">
                        <a:solidFill>
                          <a:srgbClr val="000000"/>
                        </a:solidFill>
                        <a:effectLst/>
                        <a:latin typeface="+mn-lt"/>
                      </a:endParaRPr>
                    </a:p>
                  </a:txBody>
                  <a:tcPr marL="36000" marR="36000" marT="36000" marB="3600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a:txBody>
                    <a:bodyPr/>
                    <a:lstStyle/>
                    <a:p>
                      <a:pPr algn="ctr" fontAlgn="b"/>
                      <a:r>
                        <a:rPr lang="es-ES" sz="1200" b="0" i="0" u="none" strike="noStrike" dirty="0" smtClean="0">
                          <a:solidFill>
                            <a:srgbClr val="000000"/>
                          </a:solidFill>
                          <a:effectLst/>
                          <a:latin typeface="+mn-lt"/>
                        </a:rPr>
                        <a:t>2012</a:t>
                      </a:r>
                      <a:endParaRPr lang="es-ES" sz="1200" b="0" i="0" u="none" strike="noStrike" dirty="0">
                        <a:solidFill>
                          <a:srgbClr val="000000"/>
                        </a:solidFill>
                        <a:effectLst/>
                        <a:latin typeface="+mn-lt"/>
                      </a:endParaRPr>
                    </a:p>
                  </a:txBody>
                  <a:tcPr marL="36000" marR="36000" marT="36000" marB="36000" anchor="ctr">
                    <a:lnL w="28575" cap="flat" cmpd="sng" algn="ctr">
                      <a:solidFill>
                        <a:schemeClr val="tx2">
                          <a:lumMod val="60000"/>
                          <a:lumOff val="40000"/>
                        </a:schemeClr>
                      </a:solidFill>
                      <a:prstDash val="solid"/>
                      <a:round/>
                      <a:headEnd type="none" w="med" len="med"/>
                      <a:tailEnd type="none" w="med" len="med"/>
                    </a:lnL>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c>
                  <a:txBody>
                    <a:bodyPr/>
                    <a:lstStyle/>
                    <a:p>
                      <a:pPr algn="ctr" fontAlgn="b"/>
                      <a:r>
                        <a:rPr lang="es-ES" sz="1200" b="0" i="0" u="none" strike="noStrike" dirty="0" smtClean="0">
                          <a:solidFill>
                            <a:srgbClr val="000000"/>
                          </a:solidFill>
                          <a:effectLst/>
                          <a:latin typeface="+mn-lt"/>
                        </a:rPr>
                        <a:t>2011</a:t>
                      </a:r>
                      <a:endParaRPr lang="es-ES" sz="1200" b="0" i="0" u="none" strike="noStrike" dirty="0">
                        <a:solidFill>
                          <a:srgbClr val="000000"/>
                        </a:solidFill>
                        <a:effectLst/>
                        <a:latin typeface="+mn-lt"/>
                      </a:endParaRPr>
                    </a:p>
                  </a:txBody>
                  <a:tcPr marL="36000" marR="36000" marT="36000" marB="36000" anchor="ctr">
                    <a:lnR w="28575" cap="flat" cmpd="sng" algn="ctr">
                      <a:solidFill>
                        <a:schemeClr val="tx2">
                          <a:lumMod val="40000"/>
                          <a:lumOff val="6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lnB w="28575" cap="flat" cmpd="sng" algn="ctr">
                      <a:solidFill>
                        <a:schemeClr val="tx2">
                          <a:lumMod val="60000"/>
                          <a:lumOff val="40000"/>
                        </a:schemeClr>
                      </a:solidFill>
                      <a:prstDash val="solid"/>
                      <a:round/>
                      <a:headEnd type="none" w="med" len="med"/>
                      <a:tailEnd type="none" w="med" len="med"/>
                    </a:lnB>
                    <a:solidFill>
                      <a:schemeClr val="bg1"/>
                    </a:solidFill>
                  </a:tcPr>
                </a:tc>
              </a:tr>
              <a:tr h="360525">
                <a:tc>
                  <a:txBody>
                    <a:bodyPr/>
                    <a:lstStyle/>
                    <a:p>
                      <a:pPr algn="l" fontAlgn="b"/>
                      <a:r>
                        <a:rPr lang="pt-BR" sz="1200" b="0" i="0" u="none" strike="noStrike" dirty="0">
                          <a:solidFill>
                            <a:srgbClr val="000000"/>
                          </a:solidFill>
                          <a:effectLst/>
                          <a:latin typeface="+mn-lt"/>
                        </a:rPr>
                        <a:t>Solicitar recursos </a:t>
                      </a:r>
                      <a:r>
                        <a:rPr lang="pt-BR" sz="1200" b="0" i="0" u="none" strike="noStrike" dirty="0" smtClean="0">
                          <a:solidFill>
                            <a:srgbClr val="000000"/>
                          </a:solidFill>
                          <a:effectLst/>
                          <a:latin typeface="+mn-lt"/>
                        </a:rPr>
                        <a:t>IPv4</a:t>
                      </a:r>
                      <a:r>
                        <a:rPr lang="pt-BR" sz="1200" b="0" i="0" u="none" strike="noStrike" dirty="0">
                          <a:solidFill>
                            <a:srgbClr val="000000"/>
                          </a:solidFill>
                          <a:effectLst/>
                          <a:latin typeface="+mn-lt"/>
                        </a:rPr>
                        <a:t>, </a:t>
                      </a:r>
                      <a:r>
                        <a:rPr lang="pt-BR" sz="1200" b="0" i="0" u="none" strike="noStrike" dirty="0" smtClean="0">
                          <a:solidFill>
                            <a:srgbClr val="000000"/>
                          </a:solidFill>
                          <a:effectLst/>
                          <a:latin typeface="+mn-lt"/>
                        </a:rPr>
                        <a:t>IPv6 </a:t>
                      </a:r>
                      <a:r>
                        <a:rPr lang="pt-BR" sz="1200" b="0" i="0" u="none" strike="noStrike" dirty="0">
                          <a:solidFill>
                            <a:srgbClr val="000000"/>
                          </a:solidFill>
                          <a:effectLst/>
                          <a:latin typeface="+mn-lt"/>
                        </a:rPr>
                        <a:t>o ASN</a:t>
                      </a:r>
                    </a:p>
                  </a:txBody>
                  <a:tcPr marL="72000" marR="0" marT="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solidFill>
                      <a:srgbClr val="FFDFD5"/>
                    </a:solidFill>
                  </a:tcPr>
                </a:tc>
                <a:tc>
                  <a:txBody>
                    <a:bodyPr/>
                    <a:lstStyle/>
                    <a:p>
                      <a:pPr algn="ctr" fontAlgn="b"/>
                      <a:r>
                        <a:rPr lang="es-ES" sz="1200" b="0" i="0" u="none" strike="noStrike" dirty="0">
                          <a:solidFill>
                            <a:srgbClr val="000000"/>
                          </a:solidFill>
                          <a:effectLst/>
                          <a:latin typeface="+mn-lt"/>
                        </a:rPr>
                        <a:t>31%</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solidFill>
                      <a:srgbClr val="FFDFD5"/>
                    </a:solidFill>
                  </a:tcPr>
                </a:tc>
                <a:tc>
                  <a:txBody>
                    <a:bodyPr/>
                    <a:lstStyle/>
                    <a:p>
                      <a:pPr algn="ctr" fontAlgn="b"/>
                      <a:r>
                        <a:rPr lang="es-ES" sz="1200" b="0" i="0" u="none" strike="noStrike" dirty="0">
                          <a:solidFill>
                            <a:srgbClr val="000000"/>
                          </a:solidFill>
                          <a:effectLst/>
                          <a:latin typeface="+mn-lt"/>
                        </a:rPr>
                        <a:t>29%</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T w="28575" cap="flat" cmpd="sng" algn="ctr">
                      <a:solidFill>
                        <a:schemeClr val="tx2">
                          <a:lumMod val="60000"/>
                          <a:lumOff val="40000"/>
                        </a:schemeClr>
                      </a:solidFill>
                      <a:prstDash val="solid"/>
                      <a:round/>
                      <a:headEnd type="none" w="med" len="med"/>
                      <a:tailEnd type="none" w="med" len="med"/>
                    </a:lnT>
                    <a:solidFill>
                      <a:srgbClr val="FFDFD5"/>
                    </a:solidFill>
                  </a:tcPr>
                </a:tc>
                <a:tc>
                  <a:txBody>
                    <a:bodyPr/>
                    <a:lstStyle/>
                    <a:p>
                      <a:pPr algn="ctr" fontAlgn="b"/>
                      <a:r>
                        <a:rPr lang="es-ES" sz="1200" b="0" i="0" u="none" strike="noStrike" dirty="0">
                          <a:solidFill>
                            <a:srgbClr val="000000"/>
                          </a:solidFill>
                          <a:effectLst/>
                          <a:latin typeface="+mn-lt"/>
                        </a:rPr>
                        <a:t>44%</a:t>
                      </a:r>
                    </a:p>
                  </a:txBody>
                  <a:tcPr marL="9525" marR="9525" marT="9525" marB="0" anchor="ctr">
                    <a:lnR w="28575" cap="flat" cmpd="sng" algn="ctr">
                      <a:solidFill>
                        <a:schemeClr val="tx2">
                          <a:lumMod val="40000"/>
                          <a:lumOff val="60000"/>
                        </a:schemeClr>
                      </a:solidFill>
                      <a:prstDash val="solid"/>
                      <a:round/>
                      <a:headEnd type="none" w="med" len="med"/>
                      <a:tailEnd type="none" w="med" len="med"/>
                    </a:lnR>
                    <a:lnT w="28575" cap="flat" cmpd="sng" algn="ctr">
                      <a:solidFill>
                        <a:schemeClr val="tx2">
                          <a:lumMod val="60000"/>
                          <a:lumOff val="40000"/>
                        </a:schemeClr>
                      </a:solidFill>
                      <a:prstDash val="solid"/>
                      <a:round/>
                      <a:headEnd type="none" w="med" len="med"/>
                      <a:tailEnd type="none" w="med" len="med"/>
                    </a:lnT>
                    <a:solidFill>
                      <a:srgbClr val="FFDFD5"/>
                    </a:solidFill>
                  </a:tcPr>
                </a:tc>
              </a:tr>
              <a:tr h="360525">
                <a:tc>
                  <a:txBody>
                    <a:bodyPr/>
                    <a:lstStyle/>
                    <a:p>
                      <a:pPr algn="l" fontAlgn="b"/>
                      <a:r>
                        <a:rPr lang="es-UY" sz="1200" b="0" i="0" u="none" strike="noStrike" dirty="0">
                          <a:solidFill>
                            <a:srgbClr val="000000"/>
                          </a:solidFill>
                          <a:effectLst/>
                          <a:latin typeface="+mn-lt"/>
                        </a:rPr>
                        <a:t>Utilizar el WHOIS de LACNIC</a:t>
                      </a:r>
                    </a:p>
                  </a:txBody>
                  <a:tcPr marL="72000" marR="0" marT="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29%</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5%</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n-lt"/>
                        </a:rPr>
                        <a:t>0</a:t>
                      </a:r>
                    </a:p>
                  </a:txBody>
                  <a:tcPr marL="9525" marR="9525" marT="9525" marB="0" anchor="ctr">
                    <a:lnR w="28575" cap="flat" cmpd="sng" algn="ctr">
                      <a:solidFill>
                        <a:schemeClr val="tx2">
                          <a:lumMod val="40000"/>
                          <a:lumOff val="60000"/>
                        </a:schemeClr>
                      </a:solidFill>
                      <a:prstDash val="solid"/>
                      <a:round/>
                      <a:headEnd type="none" w="med" len="med"/>
                      <a:tailEnd type="none" w="med" len="med"/>
                    </a:lnR>
                    <a:solidFill>
                      <a:schemeClr val="bg1"/>
                    </a:solidFill>
                  </a:tcPr>
                </a:tc>
              </a:tr>
              <a:tr h="483820">
                <a:tc>
                  <a:txBody>
                    <a:bodyPr/>
                    <a:lstStyle/>
                    <a:p>
                      <a:pPr algn="l" fontAlgn="b"/>
                      <a:r>
                        <a:rPr lang="es-UY" sz="1200" b="0" i="0" u="none" strike="noStrike" dirty="0">
                          <a:solidFill>
                            <a:srgbClr val="000000"/>
                          </a:solidFill>
                          <a:effectLst/>
                          <a:latin typeface="+mn-lt"/>
                        </a:rPr>
                        <a:t>Obtener información de mi membresía</a:t>
                      </a:r>
                    </a:p>
                  </a:txBody>
                  <a:tcPr marL="72000" marR="0" marT="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13%</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18%</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n-lt"/>
                        </a:rPr>
                        <a:t>15%</a:t>
                      </a:r>
                    </a:p>
                  </a:txBody>
                  <a:tcPr marL="9525" marR="9525" marT="9525" marB="0" anchor="ctr">
                    <a:lnR w="28575" cap="flat" cmpd="sng" algn="ctr">
                      <a:solidFill>
                        <a:schemeClr val="tx2">
                          <a:lumMod val="40000"/>
                          <a:lumOff val="60000"/>
                        </a:schemeClr>
                      </a:solidFill>
                      <a:prstDash val="solid"/>
                      <a:round/>
                      <a:headEnd type="none" w="med" len="med"/>
                      <a:tailEnd type="none" w="med" len="med"/>
                    </a:lnR>
                    <a:solidFill>
                      <a:srgbClr val="FFDFD5"/>
                    </a:solidFill>
                  </a:tcPr>
                </a:tc>
              </a:tr>
              <a:tr h="360525">
                <a:tc>
                  <a:txBody>
                    <a:bodyPr/>
                    <a:lstStyle/>
                    <a:p>
                      <a:pPr algn="l" fontAlgn="b"/>
                      <a:r>
                        <a:rPr lang="es-ES" sz="1200" b="0" i="0" u="none" strike="noStrike" dirty="0">
                          <a:solidFill>
                            <a:srgbClr val="000000"/>
                          </a:solidFill>
                          <a:effectLst/>
                          <a:latin typeface="+mn-lt"/>
                        </a:rPr>
                        <a:t>Revisar la agenda de eventos</a:t>
                      </a:r>
                    </a:p>
                  </a:txBody>
                  <a:tcPr marL="72000" marR="0" marT="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10%</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8%</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n-lt"/>
                        </a:rPr>
                        <a:t>8%</a:t>
                      </a:r>
                    </a:p>
                  </a:txBody>
                  <a:tcPr marL="9525" marR="9525" marT="9525" marB="0" anchor="ctr">
                    <a:lnR w="28575" cap="flat" cmpd="sng" algn="ctr">
                      <a:solidFill>
                        <a:schemeClr val="tx2">
                          <a:lumMod val="40000"/>
                          <a:lumOff val="60000"/>
                        </a:schemeClr>
                      </a:solidFill>
                      <a:prstDash val="solid"/>
                      <a:round/>
                      <a:headEnd type="none" w="med" len="med"/>
                      <a:tailEnd type="none" w="med" len="med"/>
                    </a:lnR>
                    <a:solidFill>
                      <a:schemeClr val="bg1"/>
                    </a:solidFill>
                  </a:tcPr>
                </a:tc>
              </a:tr>
              <a:tr h="483820">
                <a:tc>
                  <a:txBody>
                    <a:bodyPr/>
                    <a:lstStyle/>
                    <a:p>
                      <a:pPr algn="l" fontAlgn="b"/>
                      <a:r>
                        <a:rPr lang="es-UY" sz="1200" b="0" i="0" u="none" strike="noStrike" dirty="0">
                          <a:solidFill>
                            <a:srgbClr val="000000"/>
                          </a:solidFill>
                          <a:effectLst/>
                          <a:latin typeface="+mn-lt"/>
                        </a:rPr>
                        <a:t>Registrarme para un evento y/o taller</a:t>
                      </a:r>
                    </a:p>
                  </a:txBody>
                  <a:tcPr marL="72000" marR="0" marT="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4%</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8%</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n-lt"/>
                        </a:rPr>
                        <a:t>5%</a:t>
                      </a:r>
                    </a:p>
                  </a:txBody>
                  <a:tcPr marL="9525" marR="9525" marT="9525" marB="0" anchor="ctr">
                    <a:lnR w="28575" cap="flat" cmpd="sng" algn="ctr">
                      <a:solidFill>
                        <a:schemeClr val="tx2">
                          <a:lumMod val="40000"/>
                          <a:lumOff val="60000"/>
                        </a:schemeClr>
                      </a:solidFill>
                      <a:prstDash val="solid"/>
                      <a:round/>
                      <a:headEnd type="none" w="med" len="med"/>
                      <a:tailEnd type="none" w="med" len="med"/>
                    </a:lnR>
                    <a:solidFill>
                      <a:srgbClr val="FFDFD5"/>
                    </a:solidFill>
                  </a:tcPr>
                </a:tc>
              </a:tr>
              <a:tr h="360525">
                <a:tc>
                  <a:txBody>
                    <a:bodyPr/>
                    <a:lstStyle/>
                    <a:p>
                      <a:pPr algn="l" fontAlgn="b"/>
                      <a:r>
                        <a:rPr lang="es-UY" sz="1200" b="0" i="0" u="none" strike="noStrike" dirty="0">
                          <a:solidFill>
                            <a:srgbClr val="000000"/>
                          </a:solidFill>
                          <a:effectLst/>
                          <a:latin typeface="+mn-lt"/>
                        </a:rPr>
                        <a:t>Revisar el manual de políticas</a:t>
                      </a:r>
                    </a:p>
                  </a:txBody>
                  <a:tcPr marL="72000" marR="0" marT="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3%</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8%</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n-lt"/>
                        </a:rPr>
                        <a:t>8%</a:t>
                      </a:r>
                    </a:p>
                  </a:txBody>
                  <a:tcPr marL="9525" marR="9525" marT="9525" marB="0" anchor="ctr">
                    <a:lnR w="28575" cap="flat" cmpd="sng" algn="ctr">
                      <a:solidFill>
                        <a:schemeClr val="tx2">
                          <a:lumMod val="40000"/>
                          <a:lumOff val="60000"/>
                        </a:schemeClr>
                      </a:solidFill>
                      <a:prstDash val="solid"/>
                      <a:round/>
                      <a:headEnd type="none" w="med" len="med"/>
                      <a:tailEnd type="none" w="med" len="med"/>
                    </a:lnR>
                    <a:solidFill>
                      <a:schemeClr val="bg1"/>
                    </a:solidFill>
                  </a:tcPr>
                </a:tc>
              </a:tr>
              <a:tr h="325299">
                <a:tc>
                  <a:txBody>
                    <a:bodyPr/>
                    <a:lstStyle/>
                    <a:p>
                      <a:pPr algn="l" fontAlgn="b"/>
                      <a:r>
                        <a:rPr lang="es-ES" sz="1200" b="0" i="0" u="none" strike="noStrike" dirty="0">
                          <a:solidFill>
                            <a:srgbClr val="000000"/>
                          </a:solidFill>
                          <a:effectLst/>
                          <a:latin typeface="+mn-lt"/>
                        </a:rPr>
                        <a:t>Buscar email de contacto</a:t>
                      </a:r>
                    </a:p>
                  </a:txBody>
                  <a:tcPr marL="72000" marR="0" marT="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3%</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1%</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n-lt"/>
                        </a:rPr>
                        <a:t>2%</a:t>
                      </a:r>
                    </a:p>
                  </a:txBody>
                  <a:tcPr marL="9525" marR="9525" marT="9525" marB="0" anchor="ctr">
                    <a:lnR w="28575" cap="flat" cmpd="sng" algn="ctr">
                      <a:solidFill>
                        <a:schemeClr val="tx2">
                          <a:lumMod val="40000"/>
                          <a:lumOff val="60000"/>
                        </a:schemeClr>
                      </a:solidFill>
                      <a:prstDash val="solid"/>
                      <a:round/>
                      <a:headEnd type="none" w="med" len="med"/>
                      <a:tailEnd type="none" w="med" len="med"/>
                    </a:lnR>
                    <a:solidFill>
                      <a:srgbClr val="FFDFD5"/>
                    </a:solidFill>
                  </a:tcPr>
                </a:tc>
              </a:tr>
              <a:tr h="483820">
                <a:tc>
                  <a:txBody>
                    <a:bodyPr/>
                    <a:lstStyle/>
                    <a:p>
                      <a:pPr algn="l" fontAlgn="b"/>
                      <a:r>
                        <a:rPr lang="es-UY" sz="1200" b="0" i="0" u="none" strike="noStrike" dirty="0">
                          <a:solidFill>
                            <a:srgbClr val="000000"/>
                          </a:solidFill>
                          <a:effectLst/>
                          <a:latin typeface="+mn-lt"/>
                        </a:rPr>
                        <a:t>Obtener información sobre talleres virtuales</a:t>
                      </a:r>
                    </a:p>
                  </a:txBody>
                  <a:tcPr marL="72000" marR="0" marT="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1%</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3%</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n-lt"/>
                        </a:rPr>
                        <a:t>3%</a:t>
                      </a:r>
                    </a:p>
                  </a:txBody>
                  <a:tcPr marL="9525" marR="9525" marT="9525" marB="0" anchor="ctr">
                    <a:lnR w="28575" cap="flat" cmpd="sng" algn="ctr">
                      <a:solidFill>
                        <a:schemeClr val="tx2">
                          <a:lumMod val="40000"/>
                          <a:lumOff val="60000"/>
                        </a:schemeClr>
                      </a:solidFill>
                      <a:prstDash val="solid"/>
                      <a:round/>
                      <a:headEnd type="none" w="med" len="med"/>
                      <a:tailEnd type="none" w="med" len="med"/>
                    </a:lnR>
                    <a:solidFill>
                      <a:schemeClr val="bg1"/>
                    </a:solidFill>
                  </a:tcPr>
                </a:tc>
              </a:tr>
              <a:tr h="184838">
                <a:tc>
                  <a:txBody>
                    <a:bodyPr/>
                    <a:lstStyle/>
                    <a:p>
                      <a:pPr algn="l" fontAlgn="b"/>
                      <a:r>
                        <a:rPr lang="es-ES" sz="1200" b="0" i="0" u="none" strike="noStrike" dirty="0">
                          <a:solidFill>
                            <a:srgbClr val="000000"/>
                          </a:solidFill>
                          <a:effectLst/>
                          <a:latin typeface="+mn-lt"/>
                        </a:rPr>
                        <a:t>Otro</a:t>
                      </a:r>
                    </a:p>
                  </a:txBody>
                  <a:tcPr marL="72000" marR="0" marT="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6%</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rgbClr val="FFDFD5"/>
                    </a:solidFill>
                  </a:tcPr>
                </a:tc>
                <a:tc>
                  <a:txBody>
                    <a:bodyPr/>
                    <a:lstStyle/>
                    <a:p>
                      <a:pPr algn="ctr" fontAlgn="b"/>
                      <a:r>
                        <a:rPr lang="es-ES" sz="1200" b="0" i="0" u="none" strike="noStrike" dirty="0">
                          <a:solidFill>
                            <a:srgbClr val="000000"/>
                          </a:solidFill>
                          <a:effectLst/>
                          <a:latin typeface="+mn-lt"/>
                        </a:rPr>
                        <a:t>7%</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rgbClr val="FFDFD5"/>
                    </a:solidFill>
                  </a:tcPr>
                </a:tc>
                <a:tc>
                  <a:txBody>
                    <a:bodyPr/>
                    <a:lstStyle/>
                    <a:p>
                      <a:pPr algn="ctr" fontAlgn="b"/>
                      <a:r>
                        <a:rPr lang="es-ES" sz="1200" b="0" i="0" u="none" strike="noStrike" dirty="0">
                          <a:solidFill>
                            <a:srgbClr val="000000"/>
                          </a:solidFill>
                          <a:effectLst/>
                          <a:latin typeface="+mn-lt"/>
                        </a:rPr>
                        <a:t>13%</a:t>
                      </a:r>
                    </a:p>
                  </a:txBody>
                  <a:tcPr marL="9525" marR="9525" marT="9525" marB="0" anchor="ctr">
                    <a:lnR w="28575" cap="flat" cmpd="sng" algn="ctr">
                      <a:solidFill>
                        <a:schemeClr val="tx2">
                          <a:lumMod val="40000"/>
                          <a:lumOff val="60000"/>
                        </a:schemeClr>
                      </a:solidFill>
                      <a:prstDash val="solid"/>
                      <a:round/>
                      <a:headEnd type="none" w="med" len="med"/>
                      <a:tailEnd type="none" w="med" len="med"/>
                    </a:lnR>
                    <a:solidFill>
                      <a:srgbClr val="FFDFD5"/>
                    </a:solidFill>
                  </a:tcPr>
                </a:tc>
              </a:tr>
              <a:tr h="184838">
                <a:tc>
                  <a:txBody>
                    <a:bodyPr/>
                    <a:lstStyle/>
                    <a:p>
                      <a:pPr algn="l" fontAlgn="b"/>
                      <a:r>
                        <a:rPr lang="es-ES" sz="1200" b="0" i="0" u="none" strike="noStrike" dirty="0">
                          <a:solidFill>
                            <a:srgbClr val="000000"/>
                          </a:solidFill>
                          <a:effectLst/>
                          <a:latin typeface="+mn-lt"/>
                        </a:rPr>
                        <a:t>No sabe</a:t>
                      </a:r>
                    </a:p>
                  </a:txBody>
                  <a:tcPr marL="72000" marR="0" marT="0"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1%</a:t>
                      </a: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solidFill>
                      <a:schemeClr val="bg1"/>
                    </a:solidFill>
                  </a:tcPr>
                </a:tc>
                <a:tc>
                  <a:txBody>
                    <a:bodyPr/>
                    <a:lstStyle/>
                    <a:p>
                      <a:pPr algn="ctr" fontAlgn="b"/>
                      <a:r>
                        <a:rPr lang="es-ES" sz="1200" b="0" i="0" u="none" strike="noStrike" dirty="0">
                          <a:solidFill>
                            <a:srgbClr val="000000"/>
                          </a:solidFill>
                          <a:effectLst/>
                          <a:latin typeface="+mn-lt"/>
                        </a:rPr>
                        <a:t>2%</a:t>
                      </a:r>
                    </a:p>
                  </a:txBody>
                  <a:tcPr marL="9525" marR="9525" marT="9525" marB="0" anchor="ctr">
                    <a:lnL w="28575" cap="flat" cmpd="sng" algn="ctr">
                      <a:solidFill>
                        <a:schemeClr val="tx2">
                          <a:lumMod val="60000"/>
                          <a:lumOff val="40000"/>
                        </a:schemeClr>
                      </a:solidFill>
                      <a:prstDash val="solid"/>
                      <a:round/>
                      <a:headEnd type="none" w="med" len="med"/>
                      <a:tailEnd type="none" w="med" len="med"/>
                    </a:lnL>
                    <a:solidFill>
                      <a:schemeClr val="bg1"/>
                    </a:solidFill>
                  </a:tcPr>
                </a:tc>
                <a:tc>
                  <a:txBody>
                    <a:bodyPr/>
                    <a:lstStyle/>
                    <a:p>
                      <a:pPr algn="ctr" fontAlgn="b"/>
                      <a:r>
                        <a:rPr lang="es-ES" sz="1200" b="0" i="0" u="none" strike="noStrike" dirty="0">
                          <a:solidFill>
                            <a:srgbClr val="000000"/>
                          </a:solidFill>
                          <a:effectLst/>
                          <a:latin typeface="+mn-lt"/>
                        </a:rPr>
                        <a:t>1%</a:t>
                      </a:r>
                    </a:p>
                  </a:txBody>
                  <a:tcPr marL="9525" marR="9525" marT="9525" marB="0" anchor="ctr">
                    <a:lnR w="28575" cap="flat" cmpd="sng" algn="ctr">
                      <a:solidFill>
                        <a:schemeClr val="tx2">
                          <a:lumMod val="40000"/>
                          <a:lumOff val="60000"/>
                        </a:schemeClr>
                      </a:solidFill>
                      <a:prstDash val="solid"/>
                      <a:round/>
                      <a:headEnd type="none" w="med" len="med"/>
                      <a:tailEnd type="none" w="med" len="med"/>
                    </a:lnR>
                    <a:solidFill>
                      <a:schemeClr val="bg1"/>
                    </a:solidFill>
                  </a:tcPr>
                </a:tc>
              </a:tr>
              <a:tr h="272682">
                <a:tc>
                  <a:txBody>
                    <a:bodyPr/>
                    <a:lstStyle/>
                    <a:p>
                      <a:pPr algn="r" fontAlgn="b"/>
                      <a:r>
                        <a:rPr lang="es-ES" sz="1100" b="0" i="0" u="none" strike="noStrike" dirty="0" smtClean="0">
                          <a:solidFill>
                            <a:srgbClr val="000000"/>
                          </a:solidFill>
                          <a:effectLst/>
                          <a:latin typeface="+mn-lt"/>
                        </a:rPr>
                        <a:t>Base</a:t>
                      </a:r>
                      <a:endParaRPr lang="es-ES" sz="1100" b="0" i="0" u="none" strike="noStrike" dirty="0">
                        <a:solidFill>
                          <a:srgbClr val="000000"/>
                        </a:solidFill>
                        <a:effectLst/>
                        <a:latin typeface="+mn-lt"/>
                      </a:endParaRPr>
                    </a:p>
                  </a:txBody>
                  <a:tcPr marL="36000" marR="36000" marT="36000" marB="3600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c>
                  <a:txBody>
                    <a:bodyPr/>
                    <a:lstStyle/>
                    <a:p>
                      <a:pPr algn="ctr" fontAlgn="b"/>
                      <a:r>
                        <a:rPr lang="es-ES" sz="1100" b="0" i="0" u="none" strike="noStrike" dirty="0" smtClean="0">
                          <a:solidFill>
                            <a:srgbClr val="000000"/>
                          </a:solidFill>
                          <a:effectLst/>
                          <a:latin typeface="+mn-lt"/>
                        </a:rPr>
                        <a:t>217</a:t>
                      </a:r>
                      <a:endParaRPr lang="es-ES" sz="1100" b="0" i="0" u="none" strike="noStrike" dirty="0">
                        <a:solidFill>
                          <a:srgbClr val="000000"/>
                        </a:solidFill>
                        <a:effectLst/>
                        <a:latin typeface="+mn-lt"/>
                      </a:endParaRPr>
                    </a:p>
                  </a:txBody>
                  <a:tcPr marL="9525" marR="9525" marT="9525" marB="0" anchor="ctr">
                    <a:lnL w="28575" cap="flat" cmpd="sng" algn="ctr">
                      <a:solidFill>
                        <a:schemeClr val="tx2">
                          <a:lumMod val="60000"/>
                          <a:lumOff val="40000"/>
                        </a:schemeClr>
                      </a:solidFill>
                      <a:prstDash val="solid"/>
                      <a:round/>
                      <a:headEnd type="none" w="med" len="med"/>
                      <a:tailEnd type="none" w="med" len="med"/>
                    </a:lnL>
                    <a:lnR w="28575" cap="flat" cmpd="sng" algn="ctr">
                      <a:solidFill>
                        <a:schemeClr val="tx2">
                          <a:lumMod val="60000"/>
                          <a:lumOff val="40000"/>
                        </a:schemeClr>
                      </a:solidFill>
                      <a:prstDash val="solid"/>
                      <a:round/>
                      <a:headEnd type="none" w="med" len="med"/>
                      <a:tailEnd type="none" w="med" len="med"/>
                    </a:lnR>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c>
                  <a:txBody>
                    <a:bodyPr/>
                    <a:lstStyle/>
                    <a:p>
                      <a:endParaRPr lang="es-ES" dirty="0"/>
                    </a:p>
                  </a:txBody>
                  <a:tcPr marL="9525" marR="9525" marT="9525" marB="0" anchor="ctr">
                    <a:lnL w="28575" cap="flat" cmpd="sng" algn="ctr">
                      <a:solidFill>
                        <a:schemeClr val="tx2">
                          <a:lumMod val="60000"/>
                          <a:lumOff val="40000"/>
                        </a:schemeClr>
                      </a:solidFill>
                      <a:prstDash val="solid"/>
                      <a:round/>
                      <a:headEnd type="none" w="med" len="med"/>
                      <a:tailEnd type="none" w="med" len="med"/>
                    </a:lnL>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c>
                  <a:txBody>
                    <a:bodyPr/>
                    <a:lstStyle/>
                    <a:p>
                      <a:endParaRPr lang="es-ES" dirty="0"/>
                    </a:p>
                  </a:txBody>
                  <a:tcPr marL="9525" marR="9525" marT="9525" marB="0" anchor="ctr">
                    <a:lnR w="28575" cap="flat" cmpd="sng" algn="ctr">
                      <a:solidFill>
                        <a:schemeClr val="tx2">
                          <a:lumMod val="40000"/>
                          <a:lumOff val="60000"/>
                        </a:schemeClr>
                      </a:solidFill>
                      <a:prstDash val="solid"/>
                      <a:round/>
                      <a:headEnd type="none" w="med" len="med"/>
                      <a:tailEnd type="none" w="med" len="med"/>
                    </a:lnR>
                    <a:lnB w="28575" cap="flat" cmpd="sng" algn="ctr">
                      <a:solidFill>
                        <a:schemeClr val="tx2">
                          <a:lumMod val="60000"/>
                          <a:lumOff val="40000"/>
                        </a:schemeClr>
                      </a:solidFill>
                      <a:prstDash val="solid"/>
                      <a:round/>
                      <a:headEnd type="none" w="med" len="med"/>
                      <a:tailEnd type="none" w="med" len="med"/>
                    </a:lnB>
                    <a:solidFill>
                      <a:schemeClr val="bg1">
                        <a:lumMod val="85000"/>
                      </a:schemeClr>
                    </a:solidFill>
                  </a:tcPr>
                </a:tc>
              </a:tr>
            </a:tbl>
          </a:graphicData>
        </a:graphic>
      </p:graphicFrame>
      <p:sp>
        <p:nvSpPr>
          <p:cNvPr id="11" name="10 Rectángulo redondeado"/>
          <p:cNvSpPr/>
          <p:nvPr/>
        </p:nvSpPr>
        <p:spPr bwMode="auto">
          <a:xfrm>
            <a:off x="90912" y="6420684"/>
            <a:ext cx="2078707" cy="320684"/>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 Total de la muestra (240)</a:t>
            </a:r>
            <a:endParaRPr lang="es-ES" sz="1000" dirty="0">
              <a:solidFill>
                <a:srgbClr val="000000"/>
              </a:solidFill>
              <a:latin typeface="+mj-lt"/>
            </a:endParaRPr>
          </a:p>
        </p:txBody>
      </p:sp>
      <p:sp>
        <p:nvSpPr>
          <p:cNvPr id="12" name="2 CuadroTexto"/>
          <p:cNvSpPr txBox="1">
            <a:spLocks noChangeArrowheads="1"/>
          </p:cNvSpPr>
          <p:nvPr/>
        </p:nvSpPr>
        <p:spPr bwMode="auto">
          <a:xfrm>
            <a:off x="837472" y="548677"/>
            <a:ext cx="26642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¿Ha visitado la página web de LACNIC en los últimos 12 meses? [RU-GUI] </a:t>
            </a:r>
            <a:endParaRPr lang="es-ES" sz="1200" b="1" i="1" dirty="0">
              <a:solidFill>
                <a:srgbClr val="C00000"/>
              </a:solidFill>
              <a:latin typeface="+mj-lt"/>
            </a:endParaRPr>
          </a:p>
        </p:txBody>
      </p:sp>
      <p:sp>
        <p:nvSpPr>
          <p:cNvPr id="13" name="2 CuadroTexto"/>
          <p:cNvSpPr txBox="1">
            <a:spLocks noChangeArrowheads="1"/>
          </p:cNvSpPr>
          <p:nvPr/>
        </p:nvSpPr>
        <p:spPr bwMode="auto">
          <a:xfrm>
            <a:off x="4067944" y="581013"/>
            <a:ext cx="43204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smtClean="0">
                <a:solidFill>
                  <a:srgbClr val="C00000"/>
                </a:solidFill>
                <a:latin typeface="+mj-lt"/>
              </a:rPr>
              <a:t>¿Cuál </a:t>
            </a:r>
            <a:r>
              <a:rPr lang="es-UY" sz="1200" b="1" i="1" dirty="0">
                <a:solidFill>
                  <a:srgbClr val="C00000"/>
                </a:solidFill>
                <a:latin typeface="+mj-lt"/>
              </a:rPr>
              <a:t>fue el motivo principal de su visita a la página web de LACNIC? [RU-GUI]</a:t>
            </a:r>
            <a:endParaRPr lang="es-ES" sz="1200" b="1" i="1" dirty="0">
              <a:solidFill>
                <a:srgbClr val="C00000"/>
              </a:solidFill>
              <a:latin typeface="+mj-lt"/>
            </a:endParaRPr>
          </a:p>
        </p:txBody>
      </p:sp>
    </p:spTree>
    <p:extLst>
      <p:ext uri="{BB962C8B-B14F-4D97-AF65-F5344CB8AC3E}">
        <p14:creationId xmlns:p14="http://schemas.microsoft.com/office/powerpoint/2010/main" val="28937679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32 Rectángulo"/>
          <p:cNvSpPr/>
          <p:nvPr/>
        </p:nvSpPr>
        <p:spPr>
          <a:xfrm>
            <a:off x="3131840" y="1844824"/>
            <a:ext cx="5534734" cy="4142722"/>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graphicFrame>
        <p:nvGraphicFramePr>
          <p:cNvPr id="14" name="1 Gráfico"/>
          <p:cNvGraphicFramePr>
            <a:graphicFrameLocks/>
          </p:cNvGraphicFramePr>
          <p:nvPr>
            <p:extLst>
              <p:ext uri="{D42A27DB-BD31-4B8C-83A1-F6EECF244321}">
                <p14:modId xmlns:p14="http://schemas.microsoft.com/office/powerpoint/2010/main" val="565420106"/>
              </p:ext>
            </p:extLst>
          </p:nvPr>
        </p:nvGraphicFramePr>
        <p:xfrm>
          <a:off x="3619920" y="1852140"/>
          <a:ext cx="5533698" cy="4170211"/>
        </p:xfrm>
        <a:graphic>
          <a:graphicData uri="http://schemas.openxmlformats.org/drawingml/2006/chart">
            <c:chart xmlns:c="http://schemas.openxmlformats.org/drawingml/2006/chart" xmlns:r="http://schemas.openxmlformats.org/officeDocument/2006/relationships" r:id="rId3"/>
          </a:graphicData>
        </a:graphic>
      </p:graphicFrame>
      <p:sp>
        <p:nvSpPr>
          <p:cNvPr id="2" name="1 Título"/>
          <p:cNvSpPr>
            <a:spLocks noGrp="1"/>
          </p:cNvSpPr>
          <p:nvPr>
            <p:ph type="title"/>
          </p:nvPr>
        </p:nvSpPr>
        <p:spPr/>
        <p:txBody>
          <a:bodyPr/>
          <a:lstStyle/>
          <a:p>
            <a:r>
              <a:rPr lang="es-ES" dirty="0" smtClean="0"/>
              <a:t>PÁGINA WEB DE LACNIC</a:t>
            </a:r>
            <a:endParaRPr lang="es-ES" dirty="0"/>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52</a:t>
            </a:fld>
            <a:endParaRPr lang="es-ES" dirty="0">
              <a:latin typeface="+mj-lt"/>
            </a:endParaRPr>
          </a:p>
        </p:txBody>
      </p:sp>
      <p:sp>
        <p:nvSpPr>
          <p:cNvPr id="25" name="2 CuadroTexto"/>
          <p:cNvSpPr txBox="1">
            <a:spLocks noChangeArrowheads="1"/>
          </p:cNvSpPr>
          <p:nvPr/>
        </p:nvSpPr>
        <p:spPr bwMode="auto">
          <a:xfrm>
            <a:off x="7289" y="544425"/>
            <a:ext cx="31415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¿Ha visitado la página web de LACNIC en los últimos 12 meses? [RU-GUI]</a:t>
            </a:r>
          </a:p>
        </p:txBody>
      </p:sp>
      <p:sp>
        <p:nvSpPr>
          <p:cNvPr id="9" name="8 Rectángulo redondeado"/>
          <p:cNvSpPr/>
          <p:nvPr/>
        </p:nvSpPr>
        <p:spPr bwMode="auto">
          <a:xfrm>
            <a:off x="6903150" y="5517232"/>
            <a:ext cx="1733401" cy="414800"/>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 Total de los que visitaron la página web U12M(217)</a:t>
            </a:r>
            <a:endParaRPr lang="es-ES" sz="1000" dirty="0">
              <a:solidFill>
                <a:srgbClr val="000000"/>
              </a:solidFill>
              <a:latin typeface="+mj-lt"/>
            </a:endParaRPr>
          </a:p>
        </p:txBody>
      </p:sp>
      <p:sp>
        <p:nvSpPr>
          <p:cNvPr id="11" name="2 CuadroTexto"/>
          <p:cNvSpPr txBox="1">
            <a:spLocks noChangeArrowheads="1"/>
          </p:cNvSpPr>
          <p:nvPr/>
        </p:nvSpPr>
        <p:spPr bwMode="auto">
          <a:xfrm>
            <a:off x="4459048" y="1177108"/>
            <a:ext cx="31415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smtClean="0">
                <a:solidFill>
                  <a:srgbClr val="C00000"/>
                </a:solidFill>
                <a:latin typeface="+mj-lt"/>
              </a:rPr>
              <a:t>¿Cuál </a:t>
            </a:r>
            <a:r>
              <a:rPr lang="es-UY" sz="1200" b="1" i="1" dirty="0">
                <a:solidFill>
                  <a:srgbClr val="C00000"/>
                </a:solidFill>
                <a:latin typeface="+mj-lt"/>
              </a:rPr>
              <a:t>fue el motivo principal de su visita a la página web de LACNIC? [RU-GUI]</a:t>
            </a:r>
            <a:endParaRPr lang="es-ES" sz="1200" b="1" i="1" dirty="0">
              <a:solidFill>
                <a:srgbClr val="C00000"/>
              </a:solidFill>
              <a:latin typeface="+mj-lt"/>
            </a:endParaRPr>
          </a:p>
        </p:txBody>
      </p:sp>
      <p:sp>
        <p:nvSpPr>
          <p:cNvPr id="18" name="17 Rectángulo redondeado"/>
          <p:cNvSpPr/>
          <p:nvPr/>
        </p:nvSpPr>
        <p:spPr bwMode="auto">
          <a:xfrm>
            <a:off x="683817" y="3158216"/>
            <a:ext cx="1583927" cy="414800"/>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 Total de la muestra (240)</a:t>
            </a:r>
            <a:endParaRPr lang="es-ES" sz="1000" dirty="0">
              <a:solidFill>
                <a:srgbClr val="000000"/>
              </a:solidFill>
              <a:latin typeface="+mj-lt"/>
            </a:endParaRPr>
          </a:p>
        </p:txBody>
      </p:sp>
      <p:graphicFrame>
        <p:nvGraphicFramePr>
          <p:cNvPr id="13" name="17 Gráfico"/>
          <p:cNvGraphicFramePr>
            <a:graphicFrameLocks/>
          </p:cNvGraphicFramePr>
          <p:nvPr>
            <p:extLst>
              <p:ext uri="{D42A27DB-BD31-4B8C-83A1-F6EECF244321}">
                <p14:modId xmlns:p14="http://schemas.microsoft.com/office/powerpoint/2010/main" val="947553833"/>
              </p:ext>
            </p:extLst>
          </p:nvPr>
        </p:nvGraphicFramePr>
        <p:xfrm>
          <a:off x="55522" y="867590"/>
          <a:ext cx="2664296" cy="2149686"/>
        </p:xfrm>
        <a:graphic>
          <a:graphicData uri="http://schemas.openxmlformats.org/drawingml/2006/chart">
            <c:chart xmlns:c="http://schemas.openxmlformats.org/drawingml/2006/chart" xmlns:r="http://schemas.openxmlformats.org/officeDocument/2006/relationships" r:id="rId4"/>
          </a:graphicData>
        </a:graphic>
      </p:graphicFrame>
      <p:sp>
        <p:nvSpPr>
          <p:cNvPr id="12" name="11 Flecha a la derecha con bandas"/>
          <p:cNvSpPr/>
          <p:nvPr/>
        </p:nvSpPr>
        <p:spPr>
          <a:xfrm>
            <a:off x="2299411" y="1695300"/>
            <a:ext cx="720080" cy="504056"/>
          </a:xfrm>
          <a:prstGeom prst="stripedRightArrow">
            <a:avLst/>
          </a:prstGeom>
          <a:solidFill>
            <a:schemeClr val="accent4">
              <a:lumMod val="75000"/>
              <a:lumOff val="25000"/>
            </a:schemeClr>
          </a:solidFill>
          <a:ln>
            <a:noFill/>
          </a:ln>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Tree>
    <p:extLst>
      <p:ext uri="{BB962C8B-B14F-4D97-AF65-F5344CB8AC3E}">
        <p14:creationId xmlns:p14="http://schemas.microsoft.com/office/powerpoint/2010/main" val="3239971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Graphic spid="14" grpId="0">
        <p:bldAsOne/>
      </p:bldGraphic>
      <p:bldP spid="9" grpId="0" animBg="1"/>
      <p:bldP spid="11"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a:off x="2130580" y="1069112"/>
            <a:ext cx="4655448" cy="4934810"/>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 name="1 Título"/>
          <p:cNvSpPr>
            <a:spLocks noGrp="1"/>
          </p:cNvSpPr>
          <p:nvPr>
            <p:ph type="title"/>
          </p:nvPr>
        </p:nvSpPr>
        <p:spPr/>
        <p:txBody>
          <a:bodyPr/>
          <a:lstStyle/>
          <a:p>
            <a:r>
              <a:rPr lang="es-UY" dirty="0" smtClean="0"/>
              <a:t>EVALUACIÓN INFORMACIÓN EN LA WEB DE LACNIC</a:t>
            </a:r>
            <a:endParaRPr lang="es-ES" dirty="0"/>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53</a:t>
            </a:fld>
            <a:endParaRPr lang="es-ES" dirty="0">
              <a:latin typeface="+mj-lt"/>
            </a:endParaRPr>
          </a:p>
        </p:txBody>
      </p:sp>
      <p:sp>
        <p:nvSpPr>
          <p:cNvPr id="12" name="2 CuadroTexto"/>
          <p:cNvSpPr txBox="1">
            <a:spLocks noChangeArrowheads="1"/>
          </p:cNvSpPr>
          <p:nvPr/>
        </p:nvSpPr>
        <p:spPr bwMode="auto">
          <a:xfrm>
            <a:off x="2348871" y="687176"/>
            <a:ext cx="423935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¿Encontró lo que estaba buscando? [RU-GUI]</a:t>
            </a:r>
            <a:endParaRPr lang="es-ES" sz="1200" b="1" i="1" dirty="0">
              <a:solidFill>
                <a:srgbClr val="C00000"/>
              </a:solidFill>
              <a:latin typeface="+mj-lt"/>
            </a:endParaRPr>
          </a:p>
        </p:txBody>
      </p:sp>
      <p:graphicFrame>
        <p:nvGraphicFramePr>
          <p:cNvPr id="9" name="8 Gráfico"/>
          <p:cNvGraphicFramePr>
            <a:graphicFrameLocks/>
          </p:cNvGraphicFramePr>
          <p:nvPr>
            <p:extLst>
              <p:ext uri="{D42A27DB-BD31-4B8C-83A1-F6EECF244321}">
                <p14:modId xmlns:p14="http://schemas.microsoft.com/office/powerpoint/2010/main" val="3478353054"/>
              </p:ext>
            </p:extLst>
          </p:nvPr>
        </p:nvGraphicFramePr>
        <p:xfrm>
          <a:off x="2687503" y="1010342"/>
          <a:ext cx="4778644" cy="5213127"/>
        </p:xfrm>
        <a:graphic>
          <a:graphicData uri="http://schemas.openxmlformats.org/drawingml/2006/chart">
            <c:chart xmlns:c="http://schemas.openxmlformats.org/drawingml/2006/chart" xmlns:r="http://schemas.openxmlformats.org/officeDocument/2006/relationships" r:id="rId3"/>
          </a:graphicData>
        </a:graphic>
      </p:graphicFrame>
      <p:sp>
        <p:nvSpPr>
          <p:cNvPr id="8" name="7 Rectángulo redondeado"/>
          <p:cNvSpPr/>
          <p:nvPr/>
        </p:nvSpPr>
        <p:spPr bwMode="auto">
          <a:xfrm>
            <a:off x="54830" y="6344968"/>
            <a:ext cx="2271150" cy="414800"/>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 2014 :total de los que visitaron la página web U12M (217)</a:t>
            </a:r>
            <a:endParaRPr lang="es-ES" sz="1000" dirty="0">
              <a:solidFill>
                <a:srgbClr val="000000"/>
              </a:solidFill>
              <a:latin typeface="+mj-lt"/>
            </a:endParaRPr>
          </a:p>
        </p:txBody>
      </p:sp>
    </p:spTree>
    <p:extLst>
      <p:ext uri="{BB962C8B-B14F-4D97-AF65-F5344CB8AC3E}">
        <p14:creationId xmlns:p14="http://schemas.microsoft.com/office/powerpoint/2010/main" val="17086717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Graphic spid="9" grpId="0">
        <p:bldAsOne/>
      </p:bldGraphic>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32 Rectángulo"/>
          <p:cNvSpPr/>
          <p:nvPr/>
        </p:nvSpPr>
        <p:spPr>
          <a:xfrm>
            <a:off x="3131840" y="1844824"/>
            <a:ext cx="5534734" cy="4293034"/>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 name="1 Título"/>
          <p:cNvSpPr>
            <a:spLocks noGrp="1"/>
          </p:cNvSpPr>
          <p:nvPr>
            <p:ph type="title"/>
          </p:nvPr>
        </p:nvSpPr>
        <p:spPr/>
        <p:txBody>
          <a:bodyPr/>
          <a:lstStyle/>
          <a:p>
            <a:r>
              <a:rPr lang="es-ES" dirty="0" smtClean="0"/>
              <a:t>MOTIVO DE VISITA PÁGINA WEB DE LACNIC</a:t>
            </a:r>
            <a:endParaRPr lang="es-ES" dirty="0"/>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54</a:t>
            </a:fld>
            <a:endParaRPr lang="es-ES" dirty="0">
              <a:latin typeface="+mj-lt"/>
            </a:endParaRPr>
          </a:p>
        </p:txBody>
      </p:sp>
      <p:sp>
        <p:nvSpPr>
          <p:cNvPr id="25" name="2 CuadroTexto"/>
          <p:cNvSpPr txBox="1">
            <a:spLocks noChangeArrowheads="1"/>
          </p:cNvSpPr>
          <p:nvPr/>
        </p:nvSpPr>
        <p:spPr bwMode="auto">
          <a:xfrm>
            <a:off x="7289" y="544425"/>
            <a:ext cx="31415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¿Ha visitado la página web de LACNIC en los últimos 12 meses? [RU-GUI]</a:t>
            </a:r>
          </a:p>
        </p:txBody>
      </p:sp>
      <p:sp>
        <p:nvSpPr>
          <p:cNvPr id="9" name="8 Rectángulo redondeado"/>
          <p:cNvSpPr/>
          <p:nvPr/>
        </p:nvSpPr>
        <p:spPr bwMode="auto">
          <a:xfrm>
            <a:off x="6916161" y="5674695"/>
            <a:ext cx="1733401" cy="414800"/>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 Total de los que visitaron la página web U12M(217)</a:t>
            </a:r>
            <a:endParaRPr lang="es-ES" sz="1000" dirty="0">
              <a:solidFill>
                <a:srgbClr val="000000"/>
              </a:solidFill>
              <a:latin typeface="+mj-lt"/>
            </a:endParaRPr>
          </a:p>
        </p:txBody>
      </p:sp>
      <p:sp>
        <p:nvSpPr>
          <p:cNvPr id="11" name="2 CuadroTexto"/>
          <p:cNvSpPr txBox="1">
            <a:spLocks noChangeArrowheads="1"/>
          </p:cNvSpPr>
          <p:nvPr/>
        </p:nvSpPr>
        <p:spPr bwMode="auto">
          <a:xfrm>
            <a:off x="3923928" y="1239143"/>
            <a:ext cx="35732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smtClean="0">
                <a:solidFill>
                  <a:srgbClr val="C00000"/>
                </a:solidFill>
                <a:latin typeface="+mj-lt"/>
              </a:rPr>
              <a:t>¿Qué </a:t>
            </a:r>
            <a:r>
              <a:rPr lang="es-UY" sz="1200" b="1" i="1" dirty="0">
                <a:solidFill>
                  <a:srgbClr val="C00000"/>
                </a:solidFill>
                <a:latin typeface="+mj-lt"/>
              </a:rPr>
              <a:t>tan fácil o difícil le resultó encontrar lo que estaba </a:t>
            </a:r>
            <a:r>
              <a:rPr lang="es-UY" sz="1200" b="1" i="1" dirty="0" smtClean="0">
                <a:solidFill>
                  <a:srgbClr val="C00000"/>
                </a:solidFill>
                <a:latin typeface="+mj-lt"/>
              </a:rPr>
              <a:t>buscando? </a:t>
            </a:r>
            <a:r>
              <a:rPr lang="es-UY" sz="1200" b="1" i="1" dirty="0">
                <a:solidFill>
                  <a:srgbClr val="C00000"/>
                </a:solidFill>
                <a:latin typeface="+mj-lt"/>
              </a:rPr>
              <a:t>[RU-GUI]</a:t>
            </a:r>
            <a:endParaRPr lang="es-ES" sz="1200" b="1" i="1" dirty="0">
              <a:solidFill>
                <a:srgbClr val="C00000"/>
              </a:solidFill>
              <a:latin typeface="+mj-lt"/>
            </a:endParaRPr>
          </a:p>
        </p:txBody>
      </p:sp>
      <p:sp>
        <p:nvSpPr>
          <p:cNvPr id="16" name="15 Rectángulo redondeado"/>
          <p:cNvSpPr/>
          <p:nvPr/>
        </p:nvSpPr>
        <p:spPr bwMode="auto">
          <a:xfrm>
            <a:off x="179512" y="2924944"/>
            <a:ext cx="1906741" cy="414800"/>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 2014: Total de los que visitaron la página web U12M(217)</a:t>
            </a:r>
            <a:endParaRPr lang="es-ES" sz="1000" dirty="0">
              <a:solidFill>
                <a:srgbClr val="000000"/>
              </a:solidFill>
              <a:latin typeface="+mj-lt"/>
            </a:endParaRPr>
          </a:p>
        </p:txBody>
      </p:sp>
      <p:graphicFrame>
        <p:nvGraphicFramePr>
          <p:cNvPr id="17" name="8 Gráfico"/>
          <p:cNvGraphicFramePr>
            <a:graphicFrameLocks/>
          </p:cNvGraphicFramePr>
          <p:nvPr>
            <p:extLst>
              <p:ext uri="{D42A27DB-BD31-4B8C-83A1-F6EECF244321}">
                <p14:modId xmlns:p14="http://schemas.microsoft.com/office/powerpoint/2010/main" val="654828316"/>
              </p:ext>
            </p:extLst>
          </p:nvPr>
        </p:nvGraphicFramePr>
        <p:xfrm>
          <a:off x="4695386" y="1844824"/>
          <a:ext cx="2407641" cy="429303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17 Gráfico"/>
          <p:cNvGraphicFramePr>
            <a:graphicFrameLocks/>
          </p:cNvGraphicFramePr>
          <p:nvPr>
            <p:extLst>
              <p:ext uri="{D42A27DB-BD31-4B8C-83A1-F6EECF244321}">
                <p14:modId xmlns:p14="http://schemas.microsoft.com/office/powerpoint/2010/main" val="2589586477"/>
              </p:ext>
            </p:extLst>
          </p:nvPr>
        </p:nvGraphicFramePr>
        <p:xfrm>
          <a:off x="-180528" y="775258"/>
          <a:ext cx="2664296" cy="2149686"/>
        </p:xfrm>
        <a:graphic>
          <a:graphicData uri="http://schemas.openxmlformats.org/drawingml/2006/chart">
            <c:chart xmlns:c="http://schemas.openxmlformats.org/drawingml/2006/chart" xmlns:r="http://schemas.openxmlformats.org/officeDocument/2006/relationships" r:id="rId4"/>
          </a:graphicData>
        </a:graphic>
      </p:graphicFrame>
      <p:sp>
        <p:nvSpPr>
          <p:cNvPr id="14" name="13 Flecha a la derecha con bandas"/>
          <p:cNvSpPr/>
          <p:nvPr/>
        </p:nvSpPr>
        <p:spPr>
          <a:xfrm>
            <a:off x="2086253" y="1988840"/>
            <a:ext cx="864096" cy="504056"/>
          </a:xfrm>
          <a:prstGeom prst="stripedRightArrow">
            <a:avLst/>
          </a:prstGeom>
          <a:solidFill>
            <a:schemeClr val="accent4">
              <a:lumMod val="75000"/>
              <a:lumOff val="25000"/>
            </a:schemeClr>
          </a:solidFill>
          <a:ln>
            <a:noFill/>
          </a:ln>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Tree>
    <p:extLst>
      <p:ext uri="{BB962C8B-B14F-4D97-AF65-F5344CB8AC3E}">
        <p14:creationId xmlns:p14="http://schemas.microsoft.com/office/powerpoint/2010/main" val="28629996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 grpId="0" animBg="1"/>
      <p:bldP spid="11" grpId="0"/>
      <p:bldGraphic spid="17" grpId="0">
        <p:bldAsOne/>
      </p:bldGraphic>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a:off x="2325980" y="1015324"/>
            <a:ext cx="4655448" cy="4934810"/>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 name="1 Título"/>
          <p:cNvSpPr>
            <a:spLocks noGrp="1"/>
          </p:cNvSpPr>
          <p:nvPr>
            <p:ph type="title"/>
          </p:nvPr>
        </p:nvSpPr>
        <p:spPr/>
        <p:txBody>
          <a:bodyPr/>
          <a:lstStyle/>
          <a:p>
            <a:r>
              <a:rPr lang="es-UY" dirty="0" smtClean="0"/>
              <a:t>EVALUACIÓN DE LA WEB DE LACNIC</a:t>
            </a:r>
            <a:endParaRPr lang="es-ES" dirty="0"/>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55</a:t>
            </a:fld>
            <a:endParaRPr lang="es-ES" dirty="0">
              <a:latin typeface="+mj-lt"/>
            </a:endParaRPr>
          </a:p>
        </p:txBody>
      </p:sp>
      <p:sp>
        <p:nvSpPr>
          <p:cNvPr id="12" name="2 CuadroTexto"/>
          <p:cNvSpPr txBox="1">
            <a:spLocks noChangeArrowheads="1"/>
          </p:cNvSpPr>
          <p:nvPr/>
        </p:nvSpPr>
        <p:spPr bwMode="auto">
          <a:xfrm>
            <a:off x="2084732" y="678315"/>
            <a:ext cx="51296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¿En términos generales diría Usted que la página es… [RU-GUI]</a:t>
            </a:r>
            <a:endParaRPr lang="es-ES" sz="1200" b="1" i="1" dirty="0">
              <a:solidFill>
                <a:srgbClr val="C00000"/>
              </a:solidFill>
              <a:latin typeface="+mj-lt"/>
            </a:endParaRPr>
          </a:p>
        </p:txBody>
      </p:sp>
      <p:graphicFrame>
        <p:nvGraphicFramePr>
          <p:cNvPr id="11" name="8 Gráfico"/>
          <p:cNvGraphicFramePr>
            <a:graphicFrameLocks/>
          </p:cNvGraphicFramePr>
          <p:nvPr>
            <p:extLst>
              <p:ext uri="{D42A27DB-BD31-4B8C-83A1-F6EECF244321}">
                <p14:modId xmlns:p14="http://schemas.microsoft.com/office/powerpoint/2010/main" val="2461281754"/>
              </p:ext>
            </p:extLst>
          </p:nvPr>
        </p:nvGraphicFramePr>
        <p:xfrm>
          <a:off x="2915816" y="1196752"/>
          <a:ext cx="5984307" cy="4753382"/>
        </p:xfrm>
        <a:graphic>
          <a:graphicData uri="http://schemas.openxmlformats.org/drawingml/2006/chart">
            <c:chart xmlns:c="http://schemas.openxmlformats.org/drawingml/2006/chart" xmlns:r="http://schemas.openxmlformats.org/officeDocument/2006/relationships" r:id="rId3"/>
          </a:graphicData>
        </a:graphic>
      </p:graphicFrame>
      <p:sp>
        <p:nvSpPr>
          <p:cNvPr id="8" name="7 Rectángulo redondeado"/>
          <p:cNvSpPr/>
          <p:nvPr/>
        </p:nvSpPr>
        <p:spPr bwMode="auto">
          <a:xfrm>
            <a:off x="54830" y="6344968"/>
            <a:ext cx="2271150" cy="414800"/>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 2014: Total de los que visitaron la página web U12M (217)</a:t>
            </a:r>
            <a:endParaRPr lang="es-ES" sz="1000" dirty="0">
              <a:solidFill>
                <a:srgbClr val="000000"/>
              </a:solidFill>
              <a:latin typeface="+mj-lt"/>
            </a:endParaRPr>
          </a:p>
        </p:txBody>
      </p:sp>
    </p:spTree>
    <p:extLst>
      <p:ext uri="{BB962C8B-B14F-4D97-AF65-F5344CB8AC3E}">
        <p14:creationId xmlns:p14="http://schemas.microsoft.com/office/powerpoint/2010/main" val="15857936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Graphic spid="11" grpId="0">
        <p:bldAsOne/>
      </p:bldGraphic>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a:off x="2325980" y="1015324"/>
            <a:ext cx="4655448" cy="4934810"/>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 name="1 Título"/>
          <p:cNvSpPr>
            <a:spLocks noGrp="1"/>
          </p:cNvSpPr>
          <p:nvPr>
            <p:ph type="title"/>
          </p:nvPr>
        </p:nvSpPr>
        <p:spPr/>
        <p:txBody>
          <a:bodyPr/>
          <a:lstStyle/>
          <a:p>
            <a:r>
              <a:rPr lang="es-UY" dirty="0" smtClean="0"/>
              <a:t>UTILIDAD INFORMACIÓN DE LA WEB DE LACNIC</a:t>
            </a:r>
            <a:endParaRPr lang="es-ES" dirty="0"/>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56</a:t>
            </a:fld>
            <a:endParaRPr lang="es-ES" dirty="0">
              <a:latin typeface="+mj-lt"/>
            </a:endParaRPr>
          </a:p>
        </p:txBody>
      </p:sp>
      <p:sp>
        <p:nvSpPr>
          <p:cNvPr id="12" name="2 CuadroTexto"/>
          <p:cNvSpPr txBox="1">
            <a:spLocks noChangeArrowheads="1"/>
          </p:cNvSpPr>
          <p:nvPr/>
        </p:nvSpPr>
        <p:spPr bwMode="auto">
          <a:xfrm>
            <a:off x="2529863" y="576881"/>
            <a:ext cx="423935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¿Le parece que la información que se encuentra en la página es…? [RU-GUI]</a:t>
            </a:r>
            <a:endParaRPr lang="es-ES" sz="1200" b="1" i="1" dirty="0">
              <a:solidFill>
                <a:srgbClr val="C00000"/>
              </a:solidFill>
              <a:latin typeface="+mj-lt"/>
            </a:endParaRPr>
          </a:p>
        </p:txBody>
      </p:sp>
      <p:graphicFrame>
        <p:nvGraphicFramePr>
          <p:cNvPr id="8" name="8 Gráfico"/>
          <p:cNvGraphicFramePr>
            <a:graphicFrameLocks/>
          </p:cNvGraphicFramePr>
          <p:nvPr>
            <p:extLst>
              <p:ext uri="{D42A27DB-BD31-4B8C-83A1-F6EECF244321}">
                <p14:modId xmlns:p14="http://schemas.microsoft.com/office/powerpoint/2010/main" val="1195929573"/>
              </p:ext>
            </p:extLst>
          </p:nvPr>
        </p:nvGraphicFramePr>
        <p:xfrm>
          <a:off x="2804363" y="1198134"/>
          <a:ext cx="5983200" cy="4752000"/>
        </p:xfrm>
        <a:graphic>
          <a:graphicData uri="http://schemas.openxmlformats.org/drawingml/2006/chart">
            <c:chart xmlns:c="http://schemas.openxmlformats.org/drawingml/2006/chart" xmlns:r="http://schemas.openxmlformats.org/officeDocument/2006/relationships" r:id="rId3"/>
          </a:graphicData>
        </a:graphic>
      </p:graphicFrame>
      <p:sp>
        <p:nvSpPr>
          <p:cNvPr id="9" name="8 Rectángulo redondeado"/>
          <p:cNvSpPr/>
          <p:nvPr/>
        </p:nvSpPr>
        <p:spPr bwMode="auto">
          <a:xfrm>
            <a:off x="54830" y="6344968"/>
            <a:ext cx="2271150" cy="414800"/>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 2014: Total de los que visitaron la página web U12M(217)</a:t>
            </a:r>
            <a:endParaRPr lang="es-ES" sz="1000" dirty="0">
              <a:solidFill>
                <a:srgbClr val="000000"/>
              </a:solidFill>
              <a:latin typeface="+mj-lt"/>
            </a:endParaRPr>
          </a:p>
        </p:txBody>
      </p:sp>
    </p:spTree>
    <p:extLst>
      <p:ext uri="{BB962C8B-B14F-4D97-AF65-F5344CB8AC3E}">
        <p14:creationId xmlns:p14="http://schemas.microsoft.com/office/powerpoint/2010/main" val="9160566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Graphic spid="8" grpId="0">
        <p:bldAsOne/>
      </p:bldGraphic>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a:off x="2325980" y="1015324"/>
            <a:ext cx="4655448" cy="4934810"/>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 name="1 Título"/>
          <p:cNvSpPr>
            <a:spLocks noGrp="1"/>
          </p:cNvSpPr>
          <p:nvPr>
            <p:ph type="title"/>
          </p:nvPr>
        </p:nvSpPr>
        <p:spPr/>
        <p:txBody>
          <a:bodyPr/>
          <a:lstStyle/>
          <a:p>
            <a:r>
              <a:rPr lang="es-UY" dirty="0" smtClean="0"/>
              <a:t>CLARIDAD EN LA INFORMACIÓN DE LA WEB DE LACNIC</a:t>
            </a:r>
            <a:endParaRPr lang="es-ES" dirty="0"/>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57</a:t>
            </a:fld>
            <a:endParaRPr lang="es-ES" dirty="0">
              <a:latin typeface="+mj-lt"/>
            </a:endParaRPr>
          </a:p>
        </p:txBody>
      </p:sp>
      <p:sp>
        <p:nvSpPr>
          <p:cNvPr id="12" name="2 CuadroTexto"/>
          <p:cNvSpPr txBox="1">
            <a:spLocks noChangeArrowheads="1"/>
          </p:cNvSpPr>
          <p:nvPr/>
        </p:nvSpPr>
        <p:spPr bwMode="auto">
          <a:xfrm>
            <a:off x="2529863" y="553659"/>
            <a:ext cx="423935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¿Considera Ud. que la información que se presenta en la página es… [RU-GUI]</a:t>
            </a:r>
            <a:endParaRPr lang="es-ES" sz="1200" b="1" i="1" dirty="0">
              <a:solidFill>
                <a:srgbClr val="C00000"/>
              </a:solidFill>
              <a:latin typeface="+mj-lt"/>
            </a:endParaRPr>
          </a:p>
        </p:txBody>
      </p:sp>
      <p:graphicFrame>
        <p:nvGraphicFramePr>
          <p:cNvPr id="9" name="8 Gráfico"/>
          <p:cNvGraphicFramePr>
            <a:graphicFrameLocks/>
          </p:cNvGraphicFramePr>
          <p:nvPr>
            <p:extLst>
              <p:ext uri="{D42A27DB-BD31-4B8C-83A1-F6EECF244321}">
                <p14:modId xmlns:p14="http://schemas.microsoft.com/office/powerpoint/2010/main" val="3277818446"/>
              </p:ext>
            </p:extLst>
          </p:nvPr>
        </p:nvGraphicFramePr>
        <p:xfrm>
          <a:off x="1961572" y="1196752"/>
          <a:ext cx="5983200" cy="4753382"/>
        </p:xfrm>
        <a:graphic>
          <a:graphicData uri="http://schemas.openxmlformats.org/drawingml/2006/chart">
            <c:chart xmlns:c="http://schemas.openxmlformats.org/drawingml/2006/chart" xmlns:r="http://schemas.openxmlformats.org/officeDocument/2006/relationships" r:id="rId3"/>
          </a:graphicData>
        </a:graphic>
      </p:graphicFrame>
      <p:sp>
        <p:nvSpPr>
          <p:cNvPr id="11" name="10 Rectángulo redondeado"/>
          <p:cNvSpPr/>
          <p:nvPr/>
        </p:nvSpPr>
        <p:spPr bwMode="auto">
          <a:xfrm>
            <a:off x="54830" y="6344968"/>
            <a:ext cx="2271150" cy="414800"/>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 2014: Total de los que visitaron la página web U12M(217)</a:t>
            </a:r>
            <a:endParaRPr lang="es-ES" sz="1000" dirty="0">
              <a:solidFill>
                <a:srgbClr val="000000"/>
              </a:solidFill>
              <a:latin typeface="+mj-lt"/>
            </a:endParaRPr>
          </a:p>
        </p:txBody>
      </p:sp>
    </p:spTree>
    <p:extLst>
      <p:ext uri="{BB962C8B-B14F-4D97-AF65-F5344CB8AC3E}">
        <p14:creationId xmlns:p14="http://schemas.microsoft.com/office/powerpoint/2010/main" val="17285031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Graphic spid="9" grpId="0">
        <p:bldAsOne/>
      </p:bldGraphic>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a:off x="2325980" y="1015324"/>
            <a:ext cx="4655448" cy="4934810"/>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 name="1 Título"/>
          <p:cNvSpPr>
            <a:spLocks noGrp="1"/>
          </p:cNvSpPr>
          <p:nvPr>
            <p:ph type="title"/>
          </p:nvPr>
        </p:nvSpPr>
        <p:spPr/>
        <p:txBody>
          <a:bodyPr/>
          <a:lstStyle/>
          <a:p>
            <a:r>
              <a:rPr lang="es-UY" dirty="0" smtClean="0"/>
              <a:t>RESUMEN EVALUACIÓN WEB DE LACNIC</a:t>
            </a:r>
            <a:endParaRPr lang="es-ES" dirty="0"/>
          </a:p>
        </p:txBody>
      </p:sp>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58</a:t>
            </a:fld>
            <a:endParaRPr lang="es-ES" dirty="0">
              <a:latin typeface="+mj-lt"/>
            </a:endParaRPr>
          </a:p>
        </p:txBody>
      </p:sp>
      <p:graphicFrame>
        <p:nvGraphicFramePr>
          <p:cNvPr id="8" name="8 Gráfico"/>
          <p:cNvGraphicFramePr>
            <a:graphicFrameLocks/>
          </p:cNvGraphicFramePr>
          <p:nvPr>
            <p:extLst>
              <p:ext uri="{D42A27DB-BD31-4B8C-83A1-F6EECF244321}">
                <p14:modId xmlns:p14="http://schemas.microsoft.com/office/powerpoint/2010/main" val="434732853"/>
              </p:ext>
            </p:extLst>
          </p:nvPr>
        </p:nvGraphicFramePr>
        <p:xfrm>
          <a:off x="2843808" y="1015324"/>
          <a:ext cx="6843161" cy="5073968"/>
        </p:xfrm>
        <a:graphic>
          <a:graphicData uri="http://schemas.openxmlformats.org/drawingml/2006/chart">
            <c:chart xmlns:c="http://schemas.openxmlformats.org/drawingml/2006/chart" xmlns:r="http://schemas.openxmlformats.org/officeDocument/2006/relationships" r:id="rId3"/>
          </a:graphicData>
        </a:graphic>
      </p:graphicFrame>
      <p:sp>
        <p:nvSpPr>
          <p:cNvPr id="7" name="6 Rectángulo redondeado"/>
          <p:cNvSpPr/>
          <p:nvPr/>
        </p:nvSpPr>
        <p:spPr bwMode="auto">
          <a:xfrm>
            <a:off x="54830" y="6344968"/>
            <a:ext cx="2271150" cy="414800"/>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 2014: Total de los que visitaron la página web U12M(217)</a:t>
            </a:r>
            <a:endParaRPr lang="es-ES" sz="1000" dirty="0">
              <a:solidFill>
                <a:srgbClr val="000000"/>
              </a:solidFill>
              <a:latin typeface="+mj-lt"/>
            </a:endParaRPr>
          </a:p>
        </p:txBody>
      </p:sp>
    </p:spTree>
    <p:extLst>
      <p:ext uri="{BB962C8B-B14F-4D97-AF65-F5344CB8AC3E}">
        <p14:creationId xmlns:p14="http://schemas.microsoft.com/office/powerpoint/2010/main" val="27747174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4"/>
          <p:cNvSpPr>
            <a:spLocks noChangeArrowheads="1"/>
          </p:cNvSpPr>
          <p:nvPr/>
        </p:nvSpPr>
        <p:spPr bwMode="auto">
          <a:xfrm>
            <a:off x="1085850" y="4106862"/>
            <a:ext cx="6942534" cy="834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s-ES_tradnl" sz="2800" dirty="0" smtClean="0">
                <a:solidFill>
                  <a:srgbClr val="993300"/>
                </a:solidFill>
              </a:rPr>
              <a:t>III</a:t>
            </a:r>
            <a:r>
              <a:rPr lang="es-ES" sz="2800" dirty="0" smtClean="0">
                <a:solidFill>
                  <a:srgbClr val="993300"/>
                </a:solidFill>
              </a:rPr>
              <a:t>.6</a:t>
            </a:r>
            <a:r>
              <a:rPr lang="es-ES" sz="2800" dirty="0" smtClean="0">
                <a:solidFill>
                  <a:srgbClr val="000000"/>
                </a:solidFill>
              </a:rPr>
              <a:t> Indicadores de satisfacción</a:t>
            </a:r>
            <a:endParaRPr lang="es-ES" sz="2800" dirty="0">
              <a:solidFill>
                <a:srgbClr val="000000"/>
              </a:solidFill>
            </a:endParaRPr>
          </a:p>
        </p:txBody>
      </p:sp>
    </p:spTree>
    <p:extLst>
      <p:ext uri="{BB962C8B-B14F-4D97-AF65-F5344CB8AC3E}">
        <p14:creationId xmlns:p14="http://schemas.microsoft.com/office/powerpoint/2010/main" val="2681369253"/>
      </p:ext>
    </p:extLst>
  </p:cSld>
  <p:clrMapOvr>
    <a:masterClrMapping/>
  </p:clrMapOvr>
  <p:transition xmlns:p14="http://schemas.microsoft.com/office/powerpoint/2010/main" spd="med">
    <p:cover dir="r"/>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3 Marcador de número de diapositiva"/>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DF30CB0C-91F3-41F8-86DB-81B2F3EC8C9B}" type="slidenum">
              <a:rPr lang="es-ES" smtClean="0">
                <a:solidFill>
                  <a:srgbClr val="000000"/>
                </a:solidFill>
                <a:latin typeface="+mj-lt"/>
              </a:rPr>
              <a:pPr eaLnBrk="1" hangingPunct="1"/>
              <a:t>6</a:t>
            </a:fld>
            <a:endParaRPr lang="es-ES" dirty="0" smtClean="0">
              <a:solidFill>
                <a:srgbClr val="000000"/>
              </a:solidFill>
              <a:latin typeface="+mj-lt"/>
            </a:endParaRPr>
          </a:p>
        </p:txBody>
      </p:sp>
      <p:sp>
        <p:nvSpPr>
          <p:cNvPr id="43013" name="Rectangle 7"/>
          <p:cNvSpPr>
            <a:spLocks noGrp="1" noChangeArrowheads="1"/>
          </p:cNvSpPr>
          <p:nvPr>
            <p:ph type="title"/>
          </p:nvPr>
        </p:nvSpPr>
        <p:spPr/>
        <p:txBody>
          <a:bodyPr/>
          <a:lstStyle/>
          <a:p>
            <a:pPr eaLnBrk="1" hangingPunct="1"/>
            <a:r>
              <a:rPr lang="es-ES" dirty="0" smtClean="0"/>
              <a:t>OBJETIVOS ESPECÍFICOS</a:t>
            </a:r>
          </a:p>
        </p:txBody>
      </p:sp>
      <p:sp>
        <p:nvSpPr>
          <p:cNvPr id="5" name="Text Box 4"/>
          <p:cNvSpPr txBox="1">
            <a:spLocks noChangeArrowheads="1"/>
          </p:cNvSpPr>
          <p:nvPr/>
        </p:nvSpPr>
        <p:spPr bwMode="auto">
          <a:xfrm>
            <a:off x="971600" y="764704"/>
            <a:ext cx="7777113" cy="5241435"/>
          </a:xfrm>
          <a:prstGeom prst="rect">
            <a:avLst/>
          </a:prstGeom>
          <a:solidFill>
            <a:schemeClr val="bg1"/>
          </a:solidFill>
          <a:ln w="9525">
            <a:noFill/>
            <a:prstDash val="sys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7800" indent="-177800">
              <a:defRPr>
                <a:solidFill>
                  <a:schemeClr val="tx1"/>
                </a:solidFill>
                <a:latin typeface="Arial" charset="0"/>
              </a:defRPr>
            </a:lvl1pPr>
            <a:lvl2pPr marL="723900" indent="-366713">
              <a:defRPr>
                <a:solidFill>
                  <a:schemeClr val="tx1"/>
                </a:solidFill>
                <a:latin typeface="Arial" charset="0"/>
              </a:defRPr>
            </a:lvl2pPr>
            <a:lvl3pPr marL="1257300" indent="-38100">
              <a:defRPr>
                <a:solidFill>
                  <a:schemeClr val="tx1"/>
                </a:solidFill>
                <a:latin typeface="Arial" charset="0"/>
              </a:defRPr>
            </a:lvl3pPr>
            <a:lvl4pPr marL="2324100" indent="-457200">
              <a:defRPr>
                <a:solidFill>
                  <a:schemeClr val="tx1"/>
                </a:solidFill>
                <a:latin typeface="Arial" charset="0"/>
              </a:defRPr>
            </a:lvl4pPr>
            <a:lvl5pPr marL="2971800" indent="-457200">
              <a:defRPr>
                <a:solidFill>
                  <a:schemeClr val="tx1"/>
                </a:solidFill>
                <a:latin typeface="Arial" charset="0"/>
              </a:defRPr>
            </a:lvl5pPr>
            <a:lvl6pPr marL="3429000" indent="-457200" fontAlgn="base">
              <a:spcBef>
                <a:spcPct val="0"/>
              </a:spcBef>
              <a:spcAft>
                <a:spcPct val="0"/>
              </a:spcAft>
              <a:defRPr>
                <a:solidFill>
                  <a:schemeClr val="tx1"/>
                </a:solidFill>
                <a:latin typeface="Arial" charset="0"/>
              </a:defRPr>
            </a:lvl6pPr>
            <a:lvl7pPr marL="3886200" indent="-457200" fontAlgn="base">
              <a:spcBef>
                <a:spcPct val="0"/>
              </a:spcBef>
              <a:spcAft>
                <a:spcPct val="0"/>
              </a:spcAft>
              <a:defRPr>
                <a:solidFill>
                  <a:schemeClr val="tx1"/>
                </a:solidFill>
                <a:latin typeface="Arial" charset="0"/>
              </a:defRPr>
            </a:lvl7pPr>
            <a:lvl8pPr marL="4343400" indent="-457200" fontAlgn="base">
              <a:spcBef>
                <a:spcPct val="0"/>
              </a:spcBef>
              <a:spcAft>
                <a:spcPct val="0"/>
              </a:spcAft>
              <a:defRPr>
                <a:solidFill>
                  <a:schemeClr val="tx1"/>
                </a:solidFill>
                <a:latin typeface="Arial" charset="0"/>
              </a:defRPr>
            </a:lvl8pPr>
            <a:lvl9pPr marL="4800600" indent="-457200" fontAlgn="base">
              <a:spcBef>
                <a:spcPct val="0"/>
              </a:spcBef>
              <a:spcAft>
                <a:spcPct val="0"/>
              </a:spcAft>
              <a:defRPr>
                <a:solidFill>
                  <a:schemeClr val="tx1"/>
                </a:solidFill>
                <a:latin typeface="Arial" charset="0"/>
              </a:defRPr>
            </a:lvl9pPr>
          </a:lstStyle>
          <a:p>
            <a:pPr eaLnBrk="0" hangingPunct="0">
              <a:lnSpc>
                <a:spcPct val="190000"/>
              </a:lnSpc>
              <a:spcAft>
                <a:spcPct val="45000"/>
              </a:spcAft>
              <a:buClr>
                <a:schemeClr val="tx2"/>
              </a:buClr>
              <a:buSzPct val="120000"/>
              <a:buFontTx/>
              <a:buChar char="•"/>
              <a:defRPr/>
            </a:pPr>
            <a:r>
              <a:rPr lang="es-UY" altLang="es-MX" sz="1400" b="1" dirty="0" smtClean="0">
                <a:solidFill>
                  <a:srgbClr val="000000"/>
                </a:solidFill>
                <a:latin typeface="+mj-lt"/>
                <a:cs typeface="Times New Roman" pitchFamily="18" charset="0"/>
              </a:rPr>
              <a:t>Universo</a:t>
            </a:r>
            <a:r>
              <a:rPr lang="es-UY" altLang="es-MX" sz="1400" dirty="0" smtClean="0">
                <a:solidFill>
                  <a:srgbClr val="000000"/>
                </a:solidFill>
                <a:latin typeface="+mj-lt"/>
                <a:cs typeface="Times New Roman" pitchFamily="18" charset="0"/>
              </a:rPr>
              <a:t>: </a:t>
            </a:r>
            <a:r>
              <a:rPr lang="es-UY" altLang="es-MX" sz="1400" dirty="0" smtClean="0">
                <a:latin typeface="+mj-lt"/>
                <a:cs typeface="Times New Roman" pitchFamily="18" charset="0"/>
              </a:rPr>
              <a:t>Usuario final / </a:t>
            </a:r>
            <a:r>
              <a:rPr lang="es-UY" altLang="es-MX" sz="1400" dirty="0">
                <a:latin typeface="+mj-lt"/>
                <a:cs typeface="Times New Roman" pitchFamily="18" charset="0"/>
              </a:rPr>
              <a:t>P</a:t>
            </a:r>
            <a:r>
              <a:rPr lang="es-UY" altLang="es-MX" sz="1400" dirty="0" smtClean="0">
                <a:latin typeface="+mj-lt"/>
                <a:cs typeface="Times New Roman" pitchFamily="18" charset="0"/>
              </a:rPr>
              <a:t>equeñas y medianas Empresas / Grandes empresas </a:t>
            </a:r>
          </a:p>
          <a:p>
            <a:pPr eaLnBrk="0" hangingPunct="0">
              <a:spcAft>
                <a:spcPct val="45000"/>
              </a:spcAft>
              <a:buClr>
                <a:schemeClr val="tx2"/>
              </a:buClr>
              <a:buSzPct val="120000"/>
              <a:buFontTx/>
              <a:buChar char="•"/>
              <a:defRPr/>
            </a:pPr>
            <a:r>
              <a:rPr lang="es-UY" altLang="es-MX" sz="1400" b="1" dirty="0" smtClean="0">
                <a:solidFill>
                  <a:srgbClr val="000000"/>
                </a:solidFill>
                <a:latin typeface="+mj-lt"/>
                <a:cs typeface="Times New Roman" pitchFamily="18" charset="0"/>
              </a:rPr>
              <a:t>Metodología cuantitativa:  </a:t>
            </a:r>
            <a:r>
              <a:rPr lang="es-MX" altLang="es-MX" sz="1400" dirty="0" smtClean="0">
                <a:solidFill>
                  <a:srgbClr val="000000"/>
                </a:solidFill>
                <a:latin typeface="+mj-lt"/>
                <a:cs typeface="Times New Roman" pitchFamily="18" charset="0"/>
              </a:rPr>
              <a:t>Encuesta on-line vía e-mail a base de datos suministrada por LACNIC </a:t>
            </a:r>
          </a:p>
          <a:p>
            <a:pPr eaLnBrk="0" hangingPunct="0">
              <a:spcAft>
                <a:spcPct val="45000"/>
              </a:spcAft>
              <a:buClr>
                <a:schemeClr val="tx2"/>
              </a:buClr>
              <a:buSzPct val="120000"/>
              <a:buFontTx/>
              <a:buChar char="•"/>
              <a:defRPr/>
            </a:pPr>
            <a:r>
              <a:rPr lang="es-UY" altLang="es-MX" sz="1400" b="1" dirty="0" smtClean="0">
                <a:solidFill>
                  <a:srgbClr val="000000"/>
                </a:solidFill>
                <a:latin typeface="+mj-lt"/>
                <a:cs typeface="Times New Roman" pitchFamily="18" charset="0"/>
              </a:rPr>
              <a:t>Unidad de análisis:</a:t>
            </a:r>
            <a:r>
              <a:rPr lang="es-UY" altLang="es-MX" sz="1400" dirty="0" smtClean="0">
                <a:solidFill>
                  <a:srgbClr val="000000"/>
                </a:solidFill>
                <a:latin typeface="+mj-lt"/>
                <a:cs typeface="Times New Roman" pitchFamily="18" charset="0"/>
              </a:rPr>
              <a:t> </a:t>
            </a:r>
            <a:r>
              <a:rPr lang="es-UY" altLang="es-MX" sz="1400" dirty="0" smtClean="0">
                <a:latin typeface="+mj-lt"/>
                <a:cs typeface="Times New Roman" pitchFamily="18" charset="0"/>
              </a:rPr>
              <a:t>responsables del departamento de informática a partir de base de datos proporcionada por el cliente</a:t>
            </a:r>
          </a:p>
          <a:p>
            <a:pPr lvl="0" eaLnBrk="0" hangingPunct="0">
              <a:spcAft>
                <a:spcPct val="45000"/>
              </a:spcAft>
              <a:buClr>
                <a:srgbClr val="CC3300"/>
              </a:buClr>
              <a:buSzPct val="120000"/>
              <a:buFontTx/>
              <a:buChar char="•"/>
              <a:defRPr/>
            </a:pPr>
            <a:r>
              <a:rPr lang="es-UY" altLang="es-MX" sz="1400" b="1" dirty="0" smtClean="0">
                <a:solidFill>
                  <a:srgbClr val="000000"/>
                </a:solidFill>
                <a:latin typeface="+mj-lt"/>
                <a:cs typeface="Times New Roman" pitchFamily="18" charset="0"/>
              </a:rPr>
              <a:t>Distribución y ponderación de la muestra: </a:t>
            </a:r>
            <a:r>
              <a:rPr lang="es-UY" altLang="es-MX" dirty="0" smtClean="0">
                <a:solidFill>
                  <a:srgbClr val="003300"/>
                </a:solidFill>
                <a:latin typeface="+mj-lt"/>
              </a:rPr>
              <a:t>con </a:t>
            </a:r>
            <a:r>
              <a:rPr lang="es-UY" altLang="es-MX" dirty="0">
                <a:solidFill>
                  <a:srgbClr val="003300"/>
                </a:solidFill>
                <a:latin typeface="+mj-lt"/>
              </a:rPr>
              <a:t>el objetivo asegurar la representatividad de la muestra, se ponderaron los datos según tipo de cliente y zona.</a:t>
            </a:r>
          </a:p>
          <a:p>
            <a:pPr eaLnBrk="0" hangingPunct="0">
              <a:lnSpc>
                <a:spcPct val="190000"/>
              </a:lnSpc>
              <a:spcAft>
                <a:spcPct val="45000"/>
              </a:spcAft>
              <a:buClr>
                <a:schemeClr val="tx2"/>
              </a:buClr>
              <a:buSzPct val="120000"/>
              <a:buFontTx/>
              <a:buChar char="•"/>
              <a:defRPr/>
            </a:pPr>
            <a:endParaRPr lang="es-UY" altLang="es-MX" sz="1400" b="1" dirty="0" smtClean="0">
              <a:latin typeface="+mj-lt"/>
              <a:cs typeface="Times New Roman" pitchFamily="18" charset="0"/>
            </a:endParaRPr>
          </a:p>
          <a:p>
            <a:pPr eaLnBrk="0" hangingPunct="0">
              <a:lnSpc>
                <a:spcPct val="190000"/>
              </a:lnSpc>
              <a:spcAft>
                <a:spcPct val="45000"/>
              </a:spcAft>
              <a:buClr>
                <a:schemeClr val="tx2"/>
              </a:buClr>
              <a:buSzPct val="120000"/>
              <a:buFontTx/>
              <a:buChar char="•"/>
              <a:defRPr/>
            </a:pPr>
            <a:endParaRPr lang="es-UY" altLang="es-MX" sz="1400" b="1" dirty="0" smtClean="0">
              <a:latin typeface="+mj-lt"/>
            </a:endParaRPr>
          </a:p>
          <a:p>
            <a:pPr eaLnBrk="0" hangingPunct="0">
              <a:lnSpc>
                <a:spcPct val="190000"/>
              </a:lnSpc>
              <a:spcAft>
                <a:spcPct val="45000"/>
              </a:spcAft>
              <a:buClr>
                <a:schemeClr val="tx2"/>
              </a:buClr>
              <a:buSzPct val="120000"/>
              <a:buFontTx/>
              <a:buChar char="•"/>
              <a:defRPr/>
            </a:pPr>
            <a:endParaRPr lang="es-UY" altLang="es-MX" b="1" dirty="0" smtClean="0">
              <a:latin typeface="+mj-lt"/>
            </a:endParaRPr>
          </a:p>
          <a:p>
            <a:pPr eaLnBrk="0" hangingPunct="0">
              <a:lnSpc>
                <a:spcPct val="190000"/>
              </a:lnSpc>
              <a:spcAft>
                <a:spcPct val="45000"/>
              </a:spcAft>
              <a:buClr>
                <a:schemeClr val="tx2"/>
              </a:buClr>
              <a:buSzPct val="120000"/>
              <a:buFontTx/>
              <a:buChar char="•"/>
              <a:defRPr/>
            </a:pPr>
            <a:endParaRPr lang="es-UY" altLang="es-MX" b="1" dirty="0">
              <a:latin typeface="+mj-lt"/>
            </a:endParaRPr>
          </a:p>
          <a:p>
            <a:pPr eaLnBrk="0" hangingPunct="0">
              <a:lnSpc>
                <a:spcPct val="190000"/>
              </a:lnSpc>
              <a:spcAft>
                <a:spcPct val="45000"/>
              </a:spcAft>
              <a:buClr>
                <a:schemeClr val="tx2"/>
              </a:buClr>
              <a:buSzPct val="120000"/>
              <a:buFontTx/>
              <a:buChar char="•"/>
              <a:defRPr/>
            </a:pPr>
            <a:endParaRPr lang="es-UY" altLang="es-MX" b="1" dirty="0" smtClean="0">
              <a:latin typeface="+mj-lt"/>
            </a:endParaRPr>
          </a:p>
          <a:p>
            <a:pPr eaLnBrk="0" hangingPunct="0">
              <a:spcAft>
                <a:spcPct val="45000"/>
              </a:spcAft>
              <a:buClr>
                <a:schemeClr val="tx2"/>
              </a:buClr>
              <a:buSzPct val="120000"/>
              <a:buFontTx/>
              <a:buChar char="•"/>
              <a:defRPr/>
            </a:pPr>
            <a:r>
              <a:rPr lang="es-UY" altLang="es-MX" b="1" dirty="0" smtClean="0">
                <a:solidFill>
                  <a:srgbClr val="000000"/>
                </a:solidFill>
                <a:latin typeface="+mj-lt"/>
              </a:rPr>
              <a:t>Duración </a:t>
            </a:r>
            <a:r>
              <a:rPr lang="es-UY" altLang="es-MX" b="1" dirty="0">
                <a:solidFill>
                  <a:srgbClr val="000000"/>
                </a:solidFill>
                <a:latin typeface="+mj-lt"/>
              </a:rPr>
              <a:t>máxima del cuestionario</a:t>
            </a:r>
            <a:r>
              <a:rPr lang="es-UY" altLang="es-MX" dirty="0">
                <a:solidFill>
                  <a:srgbClr val="000000"/>
                </a:solidFill>
                <a:latin typeface="+mj-lt"/>
              </a:rPr>
              <a:t>: 13 minutos</a:t>
            </a:r>
          </a:p>
          <a:p>
            <a:pPr eaLnBrk="0" hangingPunct="0">
              <a:spcAft>
                <a:spcPct val="45000"/>
              </a:spcAft>
              <a:buClr>
                <a:schemeClr val="tx2"/>
              </a:buClr>
              <a:buSzPct val="120000"/>
              <a:buFontTx/>
              <a:buChar char="•"/>
              <a:defRPr/>
            </a:pPr>
            <a:r>
              <a:rPr lang="es-UY" altLang="es-MX" b="1" dirty="0">
                <a:solidFill>
                  <a:srgbClr val="000000"/>
                </a:solidFill>
                <a:latin typeface="+mj-lt"/>
              </a:rPr>
              <a:t>Fecha de campo: </a:t>
            </a:r>
            <a:r>
              <a:rPr lang="es-UY" altLang="es-MX" dirty="0">
                <a:solidFill>
                  <a:srgbClr val="000000"/>
                </a:solidFill>
                <a:latin typeface="+mj-lt"/>
              </a:rPr>
              <a:t>9 de junio a 16 de julio de presente año</a:t>
            </a:r>
            <a:r>
              <a:rPr lang="es-UY" altLang="es-MX" dirty="0" smtClean="0">
                <a:solidFill>
                  <a:srgbClr val="000000"/>
                </a:solidFill>
                <a:latin typeface="+mj-lt"/>
              </a:rPr>
              <a:t>.</a:t>
            </a:r>
            <a:endParaRPr lang="es-UY" altLang="es-MX" dirty="0">
              <a:solidFill>
                <a:srgbClr val="000000"/>
              </a:solidFill>
              <a:latin typeface="+mj-lt"/>
            </a:endParaRPr>
          </a:p>
        </p:txBody>
      </p:sp>
      <p:graphicFrame>
        <p:nvGraphicFramePr>
          <p:cNvPr id="2" name="1 Tabla"/>
          <p:cNvGraphicFramePr>
            <a:graphicFrameLocks noGrp="1"/>
          </p:cNvGraphicFramePr>
          <p:nvPr>
            <p:extLst>
              <p:ext uri="{D42A27DB-BD31-4B8C-83A1-F6EECF244321}">
                <p14:modId xmlns:p14="http://schemas.microsoft.com/office/powerpoint/2010/main" val="4112248554"/>
              </p:ext>
            </p:extLst>
          </p:nvPr>
        </p:nvGraphicFramePr>
        <p:xfrm>
          <a:off x="1187624" y="3076400"/>
          <a:ext cx="5040560" cy="1005840"/>
        </p:xfrm>
        <a:graphic>
          <a:graphicData uri="http://schemas.openxmlformats.org/drawingml/2006/table">
            <a:tbl>
              <a:tblPr firstRow="1" bandRow="1">
                <a:tableStyleId>{5C22544A-7EE6-4342-B048-85BDC9FD1C3A}</a:tableStyleId>
              </a:tblPr>
              <a:tblGrid>
                <a:gridCol w="1008112"/>
                <a:gridCol w="1008112"/>
                <a:gridCol w="1008112"/>
                <a:gridCol w="1008112"/>
                <a:gridCol w="1008112"/>
              </a:tblGrid>
              <a:tr h="380796">
                <a:tc>
                  <a:txBody>
                    <a:bodyPr/>
                    <a:lstStyle/>
                    <a:p>
                      <a:pPr algn="ctr"/>
                      <a:endParaRPr lang="es-ES" sz="1200" dirty="0"/>
                    </a:p>
                  </a:txBody>
                  <a:tcPr/>
                </a:tc>
                <a:tc>
                  <a:txBody>
                    <a:bodyPr/>
                    <a:lstStyle/>
                    <a:p>
                      <a:pPr algn="ctr"/>
                      <a:r>
                        <a:rPr lang="es-ES" sz="1200" dirty="0" smtClean="0"/>
                        <a:t>End User</a:t>
                      </a:r>
                      <a:endParaRPr lang="es-ES" sz="1200" dirty="0"/>
                    </a:p>
                  </a:txBody>
                  <a:tcPr/>
                </a:tc>
                <a:tc>
                  <a:txBody>
                    <a:bodyPr/>
                    <a:lstStyle/>
                    <a:p>
                      <a:pPr algn="ctr"/>
                      <a:r>
                        <a:rPr lang="es-ES" sz="1200" dirty="0" smtClean="0"/>
                        <a:t>Peq/</a:t>
                      </a:r>
                      <a:r>
                        <a:rPr lang="es-ES" sz="1200" baseline="0" dirty="0" smtClean="0"/>
                        <a:t>med. empresas</a:t>
                      </a:r>
                      <a:endParaRPr lang="es-ES" sz="1200" dirty="0"/>
                    </a:p>
                  </a:txBody>
                  <a:tcPr/>
                </a:tc>
                <a:tc>
                  <a:txBody>
                    <a:bodyPr/>
                    <a:lstStyle/>
                    <a:p>
                      <a:pPr algn="ctr"/>
                      <a:r>
                        <a:rPr lang="es-ES" sz="1200" dirty="0" smtClean="0"/>
                        <a:t>Grandes empresas</a:t>
                      </a:r>
                      <a:endParaRPr lang="es-ES" sz="1200" dirty="0"/>
                    </a:p>
                  </a:txBody>
                  <a:tcPr/>
                </a:tc>
                <a:tc>
                  <a:txBody>
                    <a:bodyPr/>
                    <a:lstStyle/>
                    <a:p>
                      <a:pPr algn="ctr"/>
                      <a:r>
                        <a:rPr lang="es-ES" sz="1200" dirty="0" smtClean="0"/>
                        <a:t>TOTAL</a:t>
                      </a:r>
                      <a:endParaRPr lang="es-ES" sz="1200" dirty="0"/>
                    </a:p>
                  </a:txBody>
                  <a:tcPr/>
                </a:tc>
              </a:tr>
              <a:tr h="241650">
                <a:tc>
                  <a:txBody>
                    <a:bodyPr/>
                    <a:lstStyle/>
                    <a:p>
                      <a:pPr algn="ctr"/>
                      <a:r>
                        <a:rPr lang="es-ES" sz="1200" dirty="0" smtClean="0">
                          <a:solidFill>
                            <a:srgbClr val="000000"/>
                          </a:solidFill>
                        </a:rPr>
                        <a:t>UNIVERSO</a:t>
                      </a:r>
                      <a:endParaRPr lang="es-ES" sz="1200" dirty="0">
                        <a:solidFill>
                          <a:srgbClr val="000000"/>
                        </a:solidFill>
                      </a:endParaRPr>
                    </a:p>
                  </a:txBody>
                  <a:tcPr/>
                </a:tc>
                <a:tc>
                  <a:txBody>
                    <a:bodyPr/>
                    <a:lstStyle/>
                    <a:p>
                      <a:pPr algn="ctr"/>
                      <a:r>
                        <a:rPr lang="es-ES" sz="1200" dirty="0" smtClean="0">
                          <a:solidFill>
                            <a:srgbClr val="000000"/>
                          </a:solidFill>
                        </a:rPr>
                        <a:t>26%</a:t>
                      </a:r>
                      <a:endParaRPr lang="es-ES" sz="1200" dirty="0">
                        <a:solidFill>
                          <a:srgbClr val="000000"/>
                        </a:solidFill>
                      </a:endParaRPr>
                    </a:p>
                  </a:txBody>
                  <a:tcPr/>
                </a:tc>
                <a:tc>
                  <a:txBody>
                    <a:bodyPr/>
                    <a:lstStyle/>
                    <a:p>
                      <a:pPr algn="ctr"/>
                      <a:r>
                        <a:rPr lang="es-ES" sz="1200" dirty="0" smtClean="0">
                          <a:solidFill>
                            <a:srgbClr val="000000"/>
                          </a:solidFill>
                        </a:rPr>
                        <a:t>65%</a:t>
                      </a:r>
                      <a:endParaRPr lang="es-ES" sz="1200" dirty="0">
                        <a:solidFill>
                          <a:srgbClr val="000000"/>
                        </a:solidFill>
                      </a:endParaRPr>
                    </a:p>
                  </a:txBody>
                  <a:tcPr/>
                </a:tc>
                <a:tc>
                  <a:txBody>
                    <a:bodyPr/>
                    <a:lstStyle/>
                    <a:p>
                      <a:pPr algn="ctr"/>
                      <a:r>
                        <a:rPr lang="es-ES" sz="1200" dirty="0" smtClean="0">
                          <a:solidFill>
                            <a:srgbClr val="000000"/>
                          </a:solidFill>
                        </a:rPr>
                        <a:t>9%</a:t>
                      </a:r>
                      <a:endParaRPr lang="es-ES" sz="1200" dirty="0">
                        <a:solidFill>
                          <a:srgbClr val="000000"/>
                        </a:solidFill>
                      </a:endParaRPr>
                    </a:p>
                  </a:txBody>
                  <a:tcPr/>
                </a:tc>
                <a:tc>
                  <a:txBody>
                    <a:bodyPr/>
                    <a:lstStyle/>
                    <a:p>
                      <a:pPr algn="ctr"/>
                      <a:r>
                        <a:rPr lang="es-ES" sz="1200" dirty="0" smtClean="0">
                          <a:solidFill>
                            <a:srgbClr val="000000"/>
                          </a:solidFill>
                        </a:rPr>
                        <a:t>1039</a:t>
                      </a:r>
                      <a:endParaRPr lang="es-ES" sz="1200" dirty="0">
                        <a:solidFill>
                          <a:srgbClr val="000000"/>
                        </a:solidFill>
                      </a:endParaRPr>
                    </a:p>
                  </a:txBody>
                  <a:tcPr/>
                </a:tc>
              </a:tr>
              <a:tr h="241650">
                <a:tc>
                  <a:txBody>
                    <a:bodyPr/>
                    <a:lstStyle/>
                    <a:p>
                      <a:pPr algn="ctr"/>
                      <a:r>
                        <a:rPr lang="es-ES" sz="1200" dirty="0" smtClean="0">
                          <a:solidFill>
                            <a:srgbClr val="000000"/>
                          </a:solidFill>
                        </a:rPr>
                        <a:t>MUESTRA</a:t>
                      </a:r>
                      <a:endParaRPr lang="es-ES" sz="1200" dirty="0">
                        <a:solidFill>
                          <a:srgbClr val="000000"/>
                        </a:solidFill>
                      </a:endParaRPr>
                    </a:p>
                  </a:txBody>
                  <a:tcPr/>
                </a:tc>
                <a:tc>
                  <a:txBody>
                    <a:bodyPr/>
                    <a:lstStyle/>
                    <a:p>
                      <a:pPr algn="ctr"/>
                      <a:r>
                        <a:rPr lang="es-ES" sz="1200" dirty="0" smtClean="0">
                          <a:solidFill>
                            <a:srgbClr val="000000"/>
                          </a:solidFill>
                        </a:rPr>
                        <a:t>29%</a:t>
                      </a:r>
                      <a:endParaRPr lang="es-ES" sz="1200" dirty="0">
                        <a:solidFill>
                          <a:srgbClr val="000000"/>
                        </a:solidFill>
                      </a:endParaRPr>
                    </a:p>
                  </a:txBody>
                  <a:tcPr/>
                </a:tc>
                <a:tc>
                  <a:txBody>
                    <a:bodyPr/>
                    <a:lstStyle/>
                    <a:p>
                      <a:pPr algn="ctr"/>
                      <a:r>
                        <a:rPr lang="es-ES" sz="1200" dirty="0" smtClean="0">
                          <a:solidFill>
                            <a:srgbClr val="000000"/>
                          </a:solidFill>
                        </a:rPr>
                        <a:t>60%</a:t>
                      </a:r>
                      <a:endParaRPr lang="es-ES" sz="1200" dirty="0">
                        <a:solidFill>
                          <a:srgbClr val="000000"/>
                        </a:solidFill>
                      </a:endParaRPr>
                    </a:p>
                  </a:txBody>
                  <a:tcPr/>
                </a:tc>
                <a:tc>
                  <a:txBody>
                    <a:bodyPr/>
                    <a:lstStyle/>
                    <a:p>
                      <a:pPr algn="ctr"/>
                      <a:r>
                        <a:rPr lang="es-ES" sz="1200" dirty="0" smtClean="0">
                          <a:solidFill>
                            <a:srgbClr val="000000"/>
                          </a:solidFill>
                        </a:rPr>
                        <a:t>11%</a:t>
                      </a:r>
                      <a:endParaRPr lang="es-ES" sz="1200" dirty="0">
                        <a:solidFill>
                          <a:srgbClr val="000000"/>
                        </a:solidFill>
                      </a:endParaRPr>
                    </a:p>
                  </a:txBody>
                  <a:tcPr/>
                </a:tc>
                <a:tc>
                  <a:txBody>
                    <a:bodyPr/>
                    <a:lstStyle/>
                    <a:p>
                      <a:pPr algn="ctr"/>
                      <a:r>
                        <a:rPr lang="es-ES" sz="1200" dirty="0" smtClean="0">
                          <a:solidFill>
                            <a:srgbClr val="000000"/>
                          </a:solidFill>
                        </a:rPr>
                        <a:t>240</a:t>
                      </a:r>
                      <a:endParaRPr lang="es-ES" sz="1200" dirty="0">
                        <a:solidFill>
                          <a:srgbClr val="000000"/>
                        </a:solidFill>
                      </a:endParaRPr>
                    </a:p>
                  </a:txBody>
                  <a:tcPr/>
                </a:tc>
              </a:tr>
            </a:tbl>
          </a:graphicData>
        </a:graphic>
      </p:graphicFrame>
      <p:graphicFrame>
        <p:nvGraphicFramePr>
          <p:cNvPr id="3" name="2 Tabla"/>
          <p:cNvGraphicFramePr>
            <a:graphicFrameLocks noGrp="1"/>
          </p:cNvGraphicFramePr>
          <p:nvPr>
            <p:extLst>
              <p:ext uri="{D42A27DB-BD31-4B8C-83A1-F6EECF244321}">
                <p14:modId xmlns:p14="http://schemas.microsoft.com/office/powerpoint/2010/main" val="3083411990"/>
              </p:ext>
            </p:extLst>
          </p:nvPr>
        </p:nvGraphicFramePr>
        <p:xfrm>
          <a:off x="1187624" y="4221088"/>
          <a:ext cx="5040559" cy="1028748"/>
        </p:xfrm>
        <a:graphic>
          <a:graphicData uri="http://schemas.openxmlformats.org/drawingml/2006/table">
            <a:tbl>
              <a:tblPr firstRow="1" bandRow="1">
                <a:tableStyleId>{5C22544A-7EE6-4342-B048-85BDC9FD1C3A}</a:tableStyleId>
              </a:tblPr>
              <a:tblGrid>
                <a:gridCol w="1012193"/>
                <a:gridCol w="1012193"/>
                <a:gridCol w="1012193"/>
                <a:gridCol w="1012193"/>
                <a:gridCol w="991787"/>
              </a:tblGrid>
              <a:tr h="436564">
                <a:tc>
                  <a:txBody>
                    <a:bodyPr/>
                    <a:lstStyle/>
                    <a:p>
                      <a:pPr algn="ctr"/>
                      <a:endParaRPr lang="es-ES" sz="1200" dirty="0"/>
                    </a:p>
                  </a:txBody>
                  <a:tcPr/>
                </a:tc>
                <a:tc>
                  <a:txBody>
                    <a:bodyPr/>
                    <a:lstStyle/>
                    <a:p>
                      <a:pPr algn="ctr"/>
                      <a:r>
                        <a:rPr lang="es-ES" sz="1200" dirty="0" smtClean="0"/>
                        <a:t>Caribe</a:t>
                      </a:r>
                      <a:endParaRPr lang="es-ES" sz="1200" dirty="0"/>
                    </a:p>
                  </a:txBody>
                  <a:tcPr/>
                </a:tc>
                <a:tc>
                  <a:txBody>
                    <a:bodyPr/>
                    <a:lstStyle/>
                    <a:p>
                      <a:pPr algn="ctr"/>
                      <a:r>
                        <a:rPr lang="es-ES" sz="1200" dirty="0" smtClean="0"/>
                        <a:t>Centro América</a:t>
                      </a:r>
                      <a:endParaRPr lang="es-ES" sz="1200" dirty="0"/>
                    </a:p>
                  </a:txBody>
                  <a:tcPr/>
                </a:tc>
                <a:tc>
                  <a:txBody>
                    <a:bodyPr/>
                    <a:lstStyle/>
                    <a:p>
                      <a:pPr algn="ctr"/>
                      <a:r>
                        <a:rPr lang="es-ES" sz="1200" dirty="0" smtClean="0"/>
                        <a:t>Sud </a:t>
                      </a:r>
                    </a:p>
                    <a:p>
                      <a:pPr algn="ctr"/>
                      <a:r>
                        <a:rPr lang="es-ES" sz="1200" dirty="0" smtClean="0"/>
                        <a:t>América</a:t>
                      </a:r>
                      <a:endParaRPr lang="es-ES" sz="1200" dirty="0"/>
                    </a:p>
                  </a:txBody>
                  <a:tcPr/>
                </a:tc>
                <a:tc>
                  <a:txBody>
                    <a:bodyPr/>
                    <a:lstStyle/>
                    <a:p>
                      <a:pPr algn="ctr"/>
                      <a:r>
                        <a:rPr lang="es-ES" sz="1200" dirty="0" smtClean="0"/>
                        <a:t>TOTAL</a:t>
                      </a:r>
                      <a:endParaRPr lang="es-ES" sz="1200" dirty="0"/>
                    </a:p>
                  </a:txBody>
                  <a:tcPr/>
                </a:tc>
              </a:tr>
              <a:tr h="285774">
                <a:tc>
                  <a:txBody>
                    <a:bodyPr/>
                    <a:lstStyle/>
                    <a:p>
                      <a:pPr algn="ctr"/>
                      <a:r>
                        <a:rPr lang="es-ES" sz="1200" dirty="0" smtClean="0">
                          <a:solidFill>
                            <a:srgbClr val="000000"/>
                          </a:solidFill>
                        </a:rPr>
                        <a:t>UNIVERSO</a:t>
                      </a:r>
                      <a:endParaRPr lang="es-ES" sz="1200" dirty="0">
                        <a:solidFill>
                          <a:srgbClr val="000000"/>
                        </a:solidFill>
                      </a:endParaRPr>
                    </a:p>
                  </a:txBody>
                  <a:tcPr/>
                </a:tc>
                <a:tc>
                  <a:txBody>
                    <a:bodyPr/>
                    <a:lstStyle/>
                    <a:p>
                      <a:pPr algn="ctr"/>
                      <a:r>
                        <a:rPr lang="es-ES" sz="1200" dirty="0" smtClean="0">
                          <a:solidFill>
                            <a:srgbClr val="000000"/>
                          </a:solidFill>
                        </a:rPr>
                        <a:t>8%</a:t>
                      </a:r>
                      <a:endParaRPr lang="es-ES" sz="1200" dirty="0">
                        <a:solidFill>
                          <a:srgbClr val="000000"/>
                        </a:solidFill>
                      </a:endParaRPr>
                    </a:p>
                  </a:txBody>
                  <a:tcPr/>
                </a:tc>
                <a:tc>
                  <a:txBody>
                    <a:bodyPr/>
                    <a:lstStyle/>
                    <a:p>
                      <a:pPr algn="ctr"/>
                      <a:r>
                        <a:rPr lang="es-ES" sz="1200" dirty="0" smtClean="0">
                          <a:solidFill>
                            <a:srgbClr val="000000"/>
                          </a:solidFill>
                        </a:rPr>
                        <a:t>20%</a:t>
                      </a:r>
                      <a:endParaRPr lang="es-ES" sz="1200" dirty="0">
                        <a:solidFill>
                          <a:srgbClr val="000000"/>
                        </a:solidFill>
                      </a:endParaRPr>
                    </a:p>
                  </a:txBody>
                  <a:tcPr/>
                </a:tc>
                <a:tc>
                  <a:txBody>
                    <a:bodyPr/>
                    <a:lstStyle/>
                    <a:p>
                      <a:pPr algn="ctr"/>
                      <a:r>
                        <a:rPr lang="es-ES" sz="1200" dirty="0" smtClean="0">
                          <a:solidFill>
                            <a:srgbClr val="000000"/>
                          </a:solidFill>
                        </a:rPr>
                        <a:t>72%</a:t>
                      </a:r>
                      <a:endParaRPr lang="es-ES" sz="1200" dirty="0">
                        <a:solidFill>
                          <a:srgbClr val="000000"/>
                        </a:solidFill>
                      </a:endParaRPr>
                    </a:p>
                  </a:txBody>
                  <a:tcPr/>
                </a:tc>
                <a:tc>
                  <a:txBody>
                    <a:bodyPr/>
                    <a:lstStyle/>
                    <a:p>
                      <a:pPr algn="ctr"/>
                      <a:r>
                        <a:rPr lang="es-ES" sz="1200" dirty="0" smtClean="0">
                          <a:solidFill>
                            <a:srgbClr val="000000"/>
                          </a:solidFill>
                        </a:rPr>
                        <a:t>1039</a:t>
                      </a:r>
                      <a:endParaRPr lang="es-ES" sz="1200" dirty="0">
                        <a:solidFill>
                          <a:srgbClr val="000000"/>
                        </a:solidFill>
                      </a:endParaRPr>
                    </a:p>
                  </a:txBody>
                  <a:tcPr/>
                </a:tc>
              </a:tr>
              <a:tr h="285774">
                <a:tc>
                  <a:txBody>
                    <a:bodyPr/>
                    <a:lstStyle/>
                    <a:p>
                      <a:pPr algn="ctr"/>
                      <a:r>
                        <a:rPr lang="es-ES" sz="1200" dirty="0" smtClean="0">
                          <a:solidFill>
                            <a:srgbClr val="000000"/>
                          </a:solidFill>
                        </a:rPr>
                        <a:t>MUESTRA</a:t>
                      </a:r>
                      <a:endParaRPr lang="es-ES" sz="1200" dirty="0">
                        <a:solidFill>
                          <a:srgbClr val="000000"/>
                        </a:solidFill>
                      </a:endParaRPr>
                    </a:p>
                  </a:txBody>
                  <a:tcPr/>
                </a:tc>
                <a:tc>
                  <a:txBody>
                    <a:bodyPr/>
                    <a:lstStyle/>
                    <a:p>
                      <a:pPr algn="ctr"/>
                      <a:r>
                        <a:rPr lang="es-ES" sz="1200" dirty="0" smtClean="0">
                          <a:solidFill>
                            <a:srgbClr val="000000"/>
                          </a:solidFill>
                        </a:rPr>
                        <a:t>7%</a:t>
                      </a:r>
                      <a:endParaRPr lang="es-ES" sz="1200" dirty="0">
                        <a:solidFill>
                          <a:srgbClr val="000000"/>
                        </a:solidFill>
                      </a:endParaRPr>
                    </a:p>
                  </a:txBody>
                  <a:tcPr/>
                </a:tc>
                <a:tc>
                  <a:txBody>
                    <a:bodyPr/>
                    <a:lstStyle/>
                    <a:p>
                      <a:pPr algn="ctr"/>
                      <a:r>
                        <a:rPr lang="es-ES" sz="1200" dirty="0" smtClean="0">
                          <a:solidFill>
                            <a:srgbClr val="000000"/>
                          </a:solidFill>
                        </a:rPr>
                        <a:t>18%</a:t>
                      </a:r>
                      <a:endParaRPr lang="es-ES" sz="1200" dirty="0">
                        <a:solidFill>
                          <a:srgbClr val="000000"/>
                        </a:solidFill>
                      </a:endParaRPr>
                    </a:p>
                  </a:txBody>
                  <a:tcPr/>
                </a:tc>
                <a:tc>
                  <a:txBody>
                    <a:bodyPr/>
                    <a:lstStyle/>
                    <a:p>
                      <a:pPr algn="ctr"/>
                      <a:r>
                        <a:rPr lang="es-ES" sz="1200" dirty="0" smtClean="0">
                          <a:solidFill>
                            <a:srgbClr val="000000"/>
                          </a:solidFill>
                        </a:rPr>
                        <a:t>75%</a:t>
                      </a:r>
                      <a:endParaRPr lang="es-ES" sz="1200" dirty="0">
                        <a:solidFill>
                          <a:srgbClr val="000000"/>
                        </a:solidFill>
                      </a:endParaRPr>
                    </a:p>
                  </a:txBody>
                  <a:tcPr/>
                </a:tc>
                <a:tc>
                  <a:txBody>
                    <a:bodyPr/>
                    <a:lstStyle/>
                    <a:p>
                      <a:pPr algn="ctr"/>
                      <a:r>
                        <a:rPr lang="es-ES" sz="1200" dirty="0" smtClean="0">
                          <a:solidFill>
                            <a:srgbClr val="000000"/>
                          </a:solidFill>
                        </a:rPr>
                        <a:t>240</a:t>
                      </a:r>
                      <a:endParaRPr lang="es-ES" sz="1200" dirty="0">
                        <a:solidFill>
                          <a:srgbClr val="000000"/>
                        </a:solidFill>
                      </a:endParaRPr>
                    </a:p>
                  </a:txBody>
                  <a:tcPr/>
                </a:tc>
              </a:tr>
            </a:tbl>
          </a:graphicData>
        </a:graphic>
      </p:graphicFrame>
      <p:sp>
        <p:nvSpPr>
          <p:cNvPr id="7" name="6 Rectángulo"/>
          <p:cNvSpPr/>
          <p:nvPr/>
        </p:nvSpPr>
        <p:spPr>
          <a:xfrm>
            <a:off x="6516216" y="3645024"/>
            <a:ext cx="2016473" cy="1296144"/>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000" dirty="0" smtClean="0">
                <a:solidFill>
                  <a:srgbClr val="000000"/>
                </a:solidFill>
                <a:latin typeface="+mj-lt"/>
              </a:rPr>
              <a:t>Para garantizar la representatividad de los resultados, se ponderó la base de datos según región y tipo de empresa.</a:t>
            </a:r>
            <a:endParaRPr lang="es-ES" sz="1000" dirty="0">
              <a:solidFill>
                <a:srgbClr val="000000"/>
              </a:solidFill>
              <a:latin typeface="+mj-lt"/>
            </a:endParaRPr>
          </a:p>
        </p:txBody>
      </p:sp>
    </p:spTree>
    <p:extLst>
      <p:ext uri="{BB962C8B-B14F-4D97-AF65-F5344CB8AC3E}">
        <p14:creationId xmlns:p14="http://schemas.microsoft.com/office/powerpoint/2010/main" val="426012292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60</a:t>
            </a:fld>
            <a:endParaRPr lang="es-ES" dirty="0">
              <a:solidFill>
                <a:srgbClr val="000000"/>
              </a:solidFill>
              <a:latin typeface="+mj-lt"/>
            </a:endParaRPr>
          </a:p>
        </p:txBody>
      </p:sp>
      <p:sp>
        <p:nvSpPr>
          <p:cNvPr id="65543" name="Rectangle 10"/>
          <p:cNvSpPr>
            <a:spLocks noGrp="1" noChangeArrowheads="1"/>
          </p:cNvSpPr>
          <p:nvPr>
            <p:ph type="title" idx="4294967295"/>
          </p:nvPr>
        </p:nvSpPr>
        <p:spPr>
          <a:xfrm>
            <a:off x="573275" y="87313"/>
            <a:ext cx="8516937" cy="490537"/>
          </a:xfrm>
        </p:spPr>
        <p:txBody>
          <a:bodyPr/>
          <a:lstStyle/>
          <a:p>
            <a:pPr eaLnBrk="1" hangingPunct="1"/>
            <a:r>
              <a:rPr lang="es-ES" dirty="0" smtClean="0"/>
              <a:t>COMPARATIVO NIVELES DE SATISFACCIÓN GENERALES SEGÚN ÁREA DE SERVICIO</a:t>
            </a:r>
          </a:p>
        </p:txBody>
      </p:sp>
      <p:sp>
        <p:nvSpPr>
          <p:cNvPr id="17" name="16 Rectángulo redondeado"/>
          <p:cNvSpPr/>
          <p:nvPr/>
        </p:nvSpPr>
        <p:spPr>
          <a:xfrm>
            <a:off x="535785" y="620688"/>
            <a:ext cx="8284688" cy="5633391"/>
          </a:xfrm>
          <a:prstGeom prst="roundRect">
            <a:avLst>
              <a:gd name="adj" fmla="val 12160"/>
            </a:avLst>
          </a:prstGeom>
          <a:solidFill>
            <a:schemeClr val="bg1"/>
          </a:solidFill>
          <a:ln>
            <a:solidFill>
              <a:srgbClr val="C00000"/>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graphicFrame>
        <p:nvGraphicFramePr>
          <p:cNvPr id="21" name="20 Tabla"/>
          <p:cNvGraphicFramePr>
            <a:graphicFrameLocks noGrp="1"/>
          </p:cNvGraphicFramePr>
          <p:nvPr>
            <p:extLst>
              <p:ext uri="{D42A27DB-BD31-4B8C-83A1-F6EECF244321}">
                <p14:modId xmlns:p14="http://schemas.microsoft.com/office/powerpoint/2010/main" val="2533138408"/>
              </p:ext>
            </p:extLst>
          </p:nvPr>
        </p:nvGraphicFramePr>
        <p:xfrm>
          <a:off x="1900561" y="5013176"/>
          <a:ext cx="5555135" cy="1097280"/>
        </p:xfrm>
        <a:graphic>
          <a:graphicData uri="http://schemas.openxmlformats.org/drawingml/2006/table">
            <a:tbl>
              <a:tblPr/>
              <a:tblGrid>
                <a:gridCol w="1092355"/>
                <a:gridCol w="1213803"/>
                <a:gridCol w="3248977"/>
              </a:tblGrid>
              <a:tr h="0">
                <a:tc rowSpan="4">
                  <a:txBody>
                    <a:bodyPr/>
                    <a:lstStyle/>
                    <a:p>
                      <a:pPr algn="ctr" rtl="0" fontAlgn="ctr"/>
                      <a:r>
                        <a:rPr lang="es-ES" sz="1200" b="1" i="0" u="none" strike="noStrike" dirty="0">
                          <a:solidFill>
                            <a:srgbClr val="000000"/>
                          </a:solidFill>
                          <a:effectLst/>
                          <a:latin typeface="Trebuchet MS"/>
                        </a:rPr>
                        <a:t>PROMEDIO DE SATISFACCIÓN</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rtl="0" fontAlgn="ctr"/>
                      <a:r>
                        <a:rPr lang="es-ES" sz="1200" b="1" i="0" u="none" strike="noStrike" dirty="0">
                          <a:solidFill>
                            <a:srgbClr val="FFFFFF"/>
                          </a:solidFill>
                          <a:effectLst/>
                          <a:latin typeface="Trebuchet MS"/>
                        </a:rPr>
                        <a:t>Menos de 3,7</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504D"/>
                    </a:solidFill>
                  </a:tcPr>
                </a:tc>
                <a:tc>
                  <a:txBody>
                    <a:bodyPr/>
                    <a:lstStyle/>
                    <a:p>
                      <a:pPr algn="ctr" rtl="0" fontAlgn="ctr"/>
                      <a:r>
                        <a:rPr lang="es-ES" sz="1200" b="0" i="0" u="none" strike="noStrike" dirty="0">
                          <a:solidFill>
                            <a:srgbClr val="FFFFFF"/>
                          </a:solidFill>
                          <a:effectLst/>
                          <a:latin typeface="Trebuchet MS"/>
                        </a:rPr>
                        <a:t>Niveles </a:t>
                      </a:r>
                      <a:r>
                        <a:rPr lang="es-ES" sz="1200" b="0" i="0" u="none" strike="noStrike" dirty="0" smtClean="0">
                          <a:solidFill>
                            <a:srgbClr val="FFFFFF"/>
                          </a:solidFill>
                          <a:effectLst/>
                          <a:latin typeface="Trebuchet MS"/>
                        </a:rPr>
                        <a:t>bajos </a:t>
                      </a:r>
                      <a:r>
                        <a:rPr lang="es-ES" sz="1200" b="0" i="0" u="none" strike="noStrike" dirty="0">
                          <a:solidFill>
                            <a:srgbClr val="FFFFFF"/>
                          </a:solidFill>
                          <a:effectLst/>
                          <a:latin typeface="Trebuchet MS"/>
                        </a:rPr>
                        <a:t>de satisfacción</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504D"/>
                    </a:solidFill>
                  </a:tcPr>
                </a:tc>
              </a:tr>
              <a:tr h="0">
                <a:tc vMerge="1">
                  <a:txBody>
                    <a:bodyPr/>
                    <a:lstStyle/>
                    <a:p>
                      <a:endParaRPr lang="es-ES"/>
                    </a:p>
                  </a:txBody>
                  <a:tcPr/>
                </a:tc>
                <a:tc>
                  <a:txBody>
                    <a:bodyPr/>
                    <a:lstStyle/>
                    <a:p>
                      <a:pPr algn="ctr" rtl="0" fontAlgn="ctr"/>
                      <a:r>
                        <a:rPr lang="es-ES" sz="1200" b="1" i="0" u="none" strike="noStrike" dirty="0">
                          <a:solidFill>
                            <a:srgbClr val="000000"/>
                          </a:solidFill>
                          <a:effectLst/>
                          <a:latin typeface="Trebuchet MS"/>
                        </a:rPr>
                        <a:t>Entre 3,7 y 4,0</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rtl="0" fontAlgn="ctr"/>
                      <a:r>
                        <a:rPr lang="es-ES" sz="1200" b="0" i="0" u="none" strike="noStrike" dirty="0">
                          <a:solidFill>
                            <a:srgbClr val="000000"/>
                          </a:solidFill>
                          <a:effectLst/>
                          <a:latin typeface="Trebuchet MS"/>
                        </a:rPr>
                        <a:t>Niveles </a:t>
                      </a:r>
                      <a:r>
                        <a:rPr lang="es-ES" sz="1200" b="0" i="0" u="none" strike="noStrike" dirty="0" smtClean="0">
                          <a:solidFill>
                            <a:srgbClr val="000000"/>
                          </a:solidFill>
                          <a:effectLst/>
                          <a:latin typeface="Trebuchet MS"/>
                        </a:rPr>
                        <a:t>de alerta</a:t>
                      </a:r>
                      <a:r>
                        <a:rPr lang="es-ES" sz="1200" b="0" i="0" u="none" strike="noStrike" baseline="0" dirty="0" smtClean="0">
                          <a:solidFill>
                            <a:srgbClr val="000000"/>
                          </a:solidFill>
                          <a:effectLst/>
                          <a:latin typeface="Trebuchet MS"/>
                        </a:rPr>
                        <a:t> </a:t>
                      </a:r>
                      <a:r>
                        <a:rPr lang="es-ES" sz="1200" b="0" i="0" u="none" strike="noStrike" dirty="0" smtClean="0">
                          <a:solidFill>
                            <a:srgbClr val="000000"/>
                          </a:solidFill>
                          <a:effectLst/>
                          <a:latin typeface="Trebuchet MS"/>
                        </a:rPr>
                        <a:t>de </a:t>
                      </a:r>
                      <a:r>
                        <a:rPr lang="es-ES" sz="1200" b="0" i="0" u="none" strike="noStrike" dirty="0">
                          <a:solidFill>
                            <a:srgbClr val="000000"/>
                          </a:solidFill>
                          <a:effectLst/>
                          <a:latin typeface="Trebuchet MS"/>
                        </a:rPr>
                        <a:t>satisfacción</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r>
              <a:tr h="0">
                <a:tc vMerge="1">
                  <a:txBody>
                    <a:bodyPr/>
                    <a:lstStyle/>
                    <a:p>
                      <a:endParaRPr lang="es-ES"/>
                    </a:p>
                  </a:txBody>
                  <a:tcPr/>
                </a:tc>
                <a:tc>
                  <a:txBody>
                    <a:bodyPr/>
                    <a:lstStyle/>
                    <a:p>
                      <a:pPr algn="ctr" rtl="0" fontAlgn="ctr"/>
                      <a:r>
                        <a:rPr lang="es-ES" sz="1200" b="1" i="0" u="none" strike="noStrike" dirty="0">
                          <a:solidFill>
                            <a:srgbClr val="000000"/>
                          </a:solidFill>
                          <a:effectLst/>
                          <a:latin typeface="Trebuchet MS"/>
                        </a:rPr>
                        <a:t>Entre 4,0 y 4,6</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es-ES" sz="1200" b="0" i="0" u="none" strike="noStrike" dirty="0">
                          <a:solidFill>
                            <a:srgbClr val="000000"/>
                          </a:solidFill>
                          <a:effectLst/>
                          <a:latin typeface="Trebuchet MS"/>
                        </a:rPr>
                        <a:t>Niveles positivos y mejorables de satisfacción</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r>
              <a:tr h="0">
                <a:tc vMerge="1">
                  <a:txBody>
                    <a:bodyPr/>
                    <a:lstStyle/>
                    <a:p>
                      <a:endParaRPr lang="es-ES"/>
                    </a:p>
                  </a:txBody>
                  <a:tcPr/>
                </a:tc>
                <a:tc>
                  <a:txBody>
                    <a:bodyPr/>
                    <a:lstStyle/>
                    <a:p>
                      <a:pPr algn="ctr" rtl="0" fontAlgn="ctr"/>
                      <a:r>
                        <a:rPr lang="es-ES" sz="1200" b="1" i="0" u="none" strike="noStrike" dirty="0">
                          <a:solidFill>
                            <a:srgbClr val="FFFFFF"/>
                          </a:solidFill>
                          <a:effectLst/>
                          <a:latin typeface="Trebuchet MS"/>
                        </a:rPr>
                        <a:t>Entre 4,6 y 5,0</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923C"/>
                    </a:solidFill>
                  </a:tcPr>
                </a:tc>
                <a:tc>
                  <a:txBody>
                    <a:bodyPr/>
                    <a:lstStyle/>
                    <a:p>
                      <a:pPr algn="ctr" rtl="0" fontAlgn="ctr"/>
                      <a:r>
                        <a:rPr lang="es-ES" sz="1200" b="0" i="0" u="none" strike="noStrike" dirty="0">
                          <a:solidFill>
                            <a:srgbClr val="FFFFFF"/>
                          </a:solidFill>
                          <a:effectLst/>
                          <a:latin typeface="Trebuchet MS"/>
                        </a:rPr>
                        <a:t>Niveles positivos y  elevados de satisfacción</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923C"/>
                    </a:solidFill>
                  </a:tcPr>
                </a:tc>
              </a:tr>
            </a:tbl>
          </a:graphicData>
        </a:graphic>
      </p:graphicFrame>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2511609" y="-862606"/>
            <a:ext cx="4176465" cy="7431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77645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61</a:t>
            </a:fld>
            <a:endParaRPr lang="es-ES" dirty="0">
              <a:solidFill>
                <a:srgbClr val="000000"/>
              </a:solidFill>
              <a:latin typeface="+mj-lt"/>
            </a:endParaRPr>
          </a:p>
        </p:txBody>
      </p:sp>
      <p:sp>
        <p:nvSpPr>
          <p:cNvPr id="65543" name="Rectangle 10"/>
          <p:cNvSpPr>
            <a:spLocks noGrp="1" noChangeArrowheads="1"/>
          </p:cNvSpPr>
          <p:nvPr>
            <p:ph type="title"/>
          </p:nvPr>
        </p:nvSpPr>
        <p:spPr>
          <a:xfrm>
            <a:off x="535785" y="17730"/>
            <a:ext cx="8284688" cy="490537"/>
          </a:xfrm>
        </p:spPr>
        <p:txBody>
          <a:bodyPr/>
          <a:lstStyle/>
          <a:p>
            <a:pPr eaLnBrk="1" hangingPunct="1"/>
            <a:r>
              <a:rPr lang="es-ES" dirty="0" smtClean="0"/>
              <a:t>COMPARATIVO NIVELES DE SATISFACCIÓN GENERALES SEGÚN ÁREA DE SERVICIO, SEGMENTADO POR TIPO DE CLIENTE</a:t>
            </a:r>
          </a:p>
        </p:txBody>
      </p:sp>
      <p:sp>
        <p:nvSpPr>
          <p:cNvPr id="17" name="16 Rectángulo redondeado"/>
          <p:cNvSpPr/>
          <p:nvPr/>
        </p:nvSpPr>
        <p:spPr>
          <a:xfrm>
            <a:off x="535785" y="620688"/>
            <a:ext cx="8284688" cy="5633391"/>
          </a:xfrm>
          <a:prstGeom prst="roundRect">
            <a:avLst>
              <a:gd name="adj" fmla="val 12160"/>
            </a:avLst>
          </a:prstGeom>
          <a:solidFill>
            <a:schemeClr val="bg1"/>
          </a:solidFill>
          <a:ln>
            <a:solidFill>
              <a:srgbClr val="C00000"/>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graphicFrame>
        <p:nvGraphicFramePr>
          <p:cNvPr id="21" name="20 Tabla"/>
          <p:cNvGraphicFramePr>
            <a:graphicFrameLocks noGrp="1"/>
          </p:cNvGraphicFramePr>
          <p:nvPr>
            <p:extLst>
              <p:ext uri="{D42A27DB-BD31-4B8C-83A1-F6EECF244321}">
                <p14:modId xmlns:p14="http://schemas.microsoft.com/office/powerpoint/2010/main" val="895970252"/>
              </p:ext>
            </p:extLst>
          </p:nvPr>
        </p:nvGraphicFramePr>
        <p:xfrm>
          <a:off x="962584" y="4869160"/>
          <a:ext cx="5555135" cy="1097280"/>
        </p:xfrm>
        <a:graphic>
          <a:graphicData uri="http://schemas.openxmlformats.org/drawingml/2006/table">
            <a:tbl>
              <a:tblPr/>
              <a:tblGrid>
                <a:gridCol w="1092355"/>
                <a:gridCol w="1213803"/>
                <a:gridCol w="3248977"/>
              </a:tblGrid>
              <a:tr h="274320">
                <a:tc rowSpan="4">
                  <a:txBody>
                    <a:bodyPr/>
                    <a:lstStyle/>
                    <a:p>
                      <a:pPr algn="ctr" rtl="0" fontAlgn="ctr"/>
                      <a:r>
                        <a:rPr lang="es-ES" sz="1200" b="1" i="0" u="none" strike="noStrike" dirty="0">
                          <a:solidFill>
                            <a:srgbClr val="000000"/>
                          </a:solidFill>
                          <a:effectLst/>
                          <a:latin typeface="Trebuchet MS"/>
                        </a:rPr>
                        <a:t>PROMEDIO DE SATISFACCIÓN</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rtl="0" fontAlgn="ctr"/>
                      <a:r>
                        <a:rPr lang="es-ES" sz="1200" b="1" i="0" u="none" strike="noStrike" dirty="0">
                          <a:solidFill>
                            <a:srgbClr val="FFFFFF"/>
                          </a:solidFill>
                          <a:effectLst/>
                          <a:latin typeface="Trebuchet MS"/>
                        </a:rPr>
                        <a:t>Menos de 3,7</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504D"/>
                    </a:solidFill>
                  </a:tcPr>
                </a:tc>
                <a:tc>
                  <a:txBody>
                    <a:bodyPr/>
                    <a:lstStyle/>
                    <a:p>
                      <a:pPr algn="ctr" rtl="0" fontAlgn="ctr"/>
                      <a:r>
                        <a:rPr lang="es-ES" sz="1200" b="0" i="0" u="none" strike="noStrike" dirty="0">
                          <a:solidFill>
                            <a:srgbClr val="FFFFFF"/>
                          </a:solidFill>
                          <a:effectLst/>
                          <a:latin typeface="Trebuchet MS"/>
                        </a:rPr>
                        <a:t>Niveles </a:t>
                      </a:r>
                      <a:r>
                        <a:rPr lang="es-ES" sz="1200" b="0" i="0" u="none" strike="noStrike" dirty="0" smtClean="0">
                          <a:solidFill>
                            <a:srgbClr val="FFFFFF"/>
                          </a:solidFill>
                          <a:effectLst/>
                          <a:latin typeface="Trebuchet MS"/>
                        </a:rPr>
                        <a:t>bajos </a:t>
                      </a:r>
                      <a:r>
                        <a:rPr lang="es-ES" sz="1200" b="0" i="0" u="none" strike="noStrike" dirty="0">
                          <a:solidFill>
                            <a:srgbClr val="FFFFFF"/>
                          </a:solidFill>
                          <a:effectLst/>
                          <a:latin typeface="Trebuchet MS"/>
                        </a:rPr>
                        <a:t>de satisfacción</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504D"/>
                    </a:solidFill>
                  </a:tcPr>
                </a:tc>
              </a:tr>
              <a:tr h="0">
                <a:tc vMerge="1">
                  <a:txBody>
                    <a:bodyPr/>
                    <a:lstStyle/>
                    <a:p>
                      <a:endParaRPr lang="es-ES"/>
                    </a:p>
                  </a:txBody>
                  <a:tcPr/>
                </a:tc>
                <a:tc>
                  <a:txBody>
                    <a:bodyPr/>
                    <a:lstStyle/>
                    <a:p>
                      <a:pPr algn="ctr" rtl="0" fontAlgn="ctr"/>
                      <a:r>
                        <a:rPr lang="es-ES" sz="1200" b="1" i="0" u="none" strike="noStrike" dirty="0">
                          <a:solidFill>
                            <a:srgbClr val="000000"/>
                          </a:solidFill>
                          <a:effectLst/>
                          <a:latin typeface="Trebuchet MS"/>
                        </a:rPr>
                        <a:t>Entre 3,7 y 4,0</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rtl="0" fontAlgn="ctr"/>
                      <a:r>
                        <a:rPr lang="es-ES" sz="1200" b="0" i="0" u="none" strike="noStrike" dirty="0">
                          <a:solidFill>
                            <a:srgbClr val="000000"/>
                          </a:solidFill>
                          <a:effectLst/>
                          <a:latin typeface="Trebuchet MS"/>
                        </a:rPr>
                        <a:t>Niveles </a:t>
                      </a:r>
                      <a:r>
                        <a:rPr lang="es-ES" sz="1200" b="0" i="0" u="none" strike="noStrike" dirty="0" smtClean="0">
                          <a:solidFill>
                            <a:srgbClr val="000000"/>
                          </a:solidFill>
                          <a:effectLst/>
                          <a:latin typeface="Trebuchet MS"/>
                        </a:rPr>
                        <a:t>de alerta</a:t>
                      </a:r>
                      <a:r>
                        <a:rPr lang="es-ES" sz="1200" b="0" i="0" u="none" strike="noStrike" baseline="0" dirty="0" smtClean="0">
                          <a:solidFill>
                            <a:srgbClr val="000000"/>
                          </a:solidFill>
                          <a:effectLst/>
                          <a:latin typeface="Trebuchet MS"/>
                        </a:rPr>
                        <a:t> </a:t>
                      </a:r>
                      <a:r>
                        <a:rPr lang="es-ES" sz="1200" b="0" i="0" u="none" strike="noStrike" dirty="0" smtClean="0">
                          <a:solidFill>
                            <a:srgbClr val="000000"/>
                          </a:solidFill>
                          <a:effectLst/>
                          <a:latin typeface="Trebuchet MS"/>
                        </a:rPr>
                        <a:t>de </a:t>
                      </a:r>
                      <a:r>
                        <a:rPr lang="es-ES" sz="1200" b="0" i="0" u="none" strike="noStrike" dirty="0">
                          <a:solidFill>
                            <a:srgbClr val="000000"/>
                          </a:solidFill>
                          <a:effectLst/>
                          <a:latin typeface="Trebuchet MS"/>
                        </a:rPr>
                        <a:t>satisfacción</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r>
              <a:tr h="0">
                <a:tc vMerge="1">
                  <a:txBody>
                    <a:bodyPr/>
                    <a:lstStyle/>
                    <a:p>
                      <a:endParaRPr lang="es-ES"/>
                    </a:p>
                  </a:txBody>
                  <a:tcPr/>
                </a:tc>
                <a:tc>
                  <a:txBody>
                    <a:bodyPr/>
                    <a:lstStyle/>
                    <a:p>
                      <a:pPr algn="ctr" rtl="0" fontAlgn="ctr"/>
                      <a:r>
                        <a:rPr lang="es-ES" sz="1200" b="1" i="0" u="none" strike="noStrike" dirty="0">
                          <a:solidFill>
                            <a:srgbClr val="000000"/>
                          </a:solidFill>
                          <a:effectLst/>
                          <a:latin typeface="Trebuchet MS"/>
                        </a:rPr>
                        <a:t>Entre 4,0 y 4,6</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es-ES" sz="1200" b="0" i="0" u="none" strike="noStrike" dirty="0">
                          <a:solidFill>
                            <a:srgbClr val="000000"/>
                          </a:solidFill>
                          <a:effectLst/>
                          <a:latin typeface="Trebuchet MS"/>
                        </a:rPr>
                        <a:t>Niveles positivos y mejorables de satisfacción</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r>
              <a:tr h="0">
                <a:tc vMerge="1">
                  <a:txBody>
                    <a:bodyPr/>
                    <a:lstStyle/>
                    <a:p>
                      <a:endParaRPr lang="es-ES"/>
                    </a:p>
                  </a:txBody>
                  <a:tcPr/>
                </a:tc>
                <a:tc>
                  <a:txBody>
                    <a:bodyPr/>
                    <a:lstStyle/>
                    <a:p>
                      <a:pPr algn="ctr" rtl="0" fontAlgn="ctr"/>
                      <a:r>
                        <a:rPr lang="es-ES" sz="1200" b="1" i="0" u="none" strike="noStrike" dirty="0">
                          <a:solidFill>
                            <a:srgbClr val="FFFFFF"/>
                          </a:solidFill>
                          <a:effectLst/>
                          <a:latin typeface="Trebuchet MS"/>
                        </a:rPr>
                        <a:t>Entre 4,6 y 5,0</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923C"/>
                    </a:solidFill>
                  </a:tcPr>
                </a:tc>
                <a:tc>
                  <a:txBody>
                    <a:bodyPr/>
                    <a:lstStyle/>
                    <a:p>
                      <a:pPr algn="ctr" rtl="0" fontAlgn="ctr"/>
                      <a:r>
                        <a:rPr lang="es-ES" sz="1200" b="0" i="0" u="none" strike="noStrike" dirty="0">
                          <a:solidFill>
                            <a:srgbClr val="FFFFFF"/>
                          </a:solidFill>
                          <a:effectLst/>
                          <a:latin typeface="Trebuchet MS"/>
                        </a:rPr>
                        <a:t>Niveles positivos y  elevados de satisfacción</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923C"/>
                    </a:solidFill>
                  </a:tcPr>
                </a:tc>
              </a:tr>
            </a:tbl>
          </a:graphicData>
        </a:graphic>
      </p:graphicFrame>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1004" y="5013176"/>
            <a:ext cx="1872669"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2661904" y="-934613"/>
            <a:ext cx="4032449" cy="7431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856457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62</a:t>
            </a:fld>
            <a:endParaRPr lang="es-ES" dirty="0">
              <a:solidFill>
                <a:srgbClr val="000000"/>
              </a:solidFill>
              <a:latin typeface="+mj-lt"/>
            </a:endParaRPr>
          </a:p>
        </p:txBody>
      </p:sp>
      <p:sp>
        <p:nvSpPr>
          <p:cNvPr id="65543" name="Rectangle 10"/>
          <p:cNvSpPr>
            <a:spLocks noGrp="1" noChangeArrowheads="1"/>
          </p:cNvSpPr>
          <p:nvPr>
            <p:ph type="title"/>
          </p:nvPr>
        </p:nvSpPr>
        <p:spPr>
          <a:xfrm>
            <a:off x="507884" y="17730"/>
            <a:ext cx="8280921" cy="490537"/>
          </a:xfrm>
        </p:spPr>
        <p:txBody>
          <a:bodyPr/>
          <a:lstStyle/>
          <a:p>
            <a:pPr eaLnBrk="1" hangingPunct="1"/>
            <a:r>
              <a:rPr lang="es-ES" dirty="0" smtClean="0"/>
              <a:t>COMPARATIVO NIVELES DE SATISFACCIÓN GENERALES SEGÚN ÁREA DE SERVICIO, SEGMENTADO POR REGIÓN</a:t>
            </a:r>
          </a:p>
        </p:txBody>
      </p:sp>
      <p:sp>
        <p:nvSpPr>
          <p:cNvPr id="17" name="16 Rectángulo redondeado"/>
          <p:cNvSpPr/>
          <p:nvPr/>
        </p:nvSpPr>
        <p:spPr>
          <a:xfrm>
            <a:off x="535785" y="620688"/>
            <a:ext cx="8284688" cy="5633391"/>
          </a:xfrm>
          <a:prstGeom prst="roundRect">
            <a:avLst>
              <a:gd name="adj" fmla="val 12160"/>
            </a:avLst>
          </a:prstGeom>
          <a:solidFill>
            <a:schemeClr val="bg1"/>
          </a:solidFill>
          <a:ln>
            <a:solidFill>
              <a:srgbClr val="C00000"/>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graphicFrame>
        <p:nvGraphicFramePr>
          <p:cNvPr id="21" name="20 Tabla"/>
          <p:cNvGraphicFramePr>
            <a:graphicFrameLocks noGrp="1"/>
          </p:cNvGraphicFramePr>
          <p:nvPr>
            <p:extLst>
              <p:ext uri="{D42A27DB-BD31-4B8C-83A1-F6EECF244321}">
                <p14:modId xmlns:p14="http://schemas.microsoft.com/office/powerpoint/2010/main" val="2497818339"/>
              </p:ext>
            </p:extLst>
          </p:nvPr>
        </p:nvGraphicFramePr>
        <p:xfrm>
          <a:off x="962584" y="4869160"/>
          <a:ext cx="5555135" cy="1097280"/>
        </p:xfrm>
        <a:graphic>
          <a:graphicData uri="http://schemas.openxmlformats.org/drawingml/2006/table">
            <a:tbl>
              <a:tblPr/>
              <a:tblGrid>
                <a:gridCol w="1092355"/>
                <a:gridCol w="1213803"/>
                <a:gridCol w="3248977"/>
              </a:tblGrid>
              <a:tr h="274320">
                <a:tc rowSpan="4">
                  <a:txBody>
                    <a:bodyPr/>
                    <a:lstStyle/>
                    <a:p>
                      <a:pPr algn="ctr" rtl="0" fontAlgn="ctr"/>
                      <a:r>
                        <a:rPr lang="es-ES" sz="1200" b="1" i="0" u="none" strike="noStrike" dirty="0">
                          <a:solidFill>
                            <a:srgbClr val="000000"/>
                          </a:solidFill>
                          <a:effectLst/>
                          <a:latin typeface="Trebuchet MS"/>
                        </a:rPr>
                        <a:t>PROMEDIO DE SATISFACCIÓN</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rtl="0" fontAlgn="ctr"/>
                      <a:r>
                        <a:rPr lang="es-ES" sz="1200" b="1" i="0" u="none" strike="noStrike" dirty="0">
                          <a:solidFill>
                            <a:srgbClr val="FFFFFF"/>
                          </a:solidFill>
                          <a:effectLst/>
                          <a:latin typeface="Trebuchet MS"/>
                        </a:rPr>
                        <a:t>Menos de 3,7</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504D"/>
                    </a:solidFill>
                  </a:tcPr>
                </a:tc>
                <a:tc>
                  <a:txBody>
                    <a:bodyPr/>
                    <a:lstStyle/>
                    <a:p>
                      <a:pPr algn="ctr" rtl="0" fontAlgn="ctr"/>
                      <a:r>
                        <a:rPr lang="es-ES" sz="1200" b="0" i="0" u="none" strike="noStrike" dirty="0">
                          <a:solidFill>
                            <a:srgbClr val="FFFFFF"/>
                          </a:solidFill>
                          <a:effectLst/>
                          <a:latin typeface="Trebuchet MS"/>
                        </a:rPr>
                        <a:t>Niveles </a:t>
                      </a:r>
                      <a:r>
                        <a:rPr lang="es-ES" sz="1200" b="0" i="0" u="none" strike="noStrike" dirty="0" smtClean="0">
                          <a:solidFill>
                            <a:srgbClr val="FFFFFF"/>
                          </a:solidFill>
                          <a:effectLst/>
                          <a:latin typeface="Trebuchet MS"/>
                        </a:rPr>
                        <a:t>bajos </a:t>
                      </a:r>
                      <a:r>
                        <a:rPr lang="es-ES" sz="1200" b="0" i="0" u="none" strike="noStrike" dirty="0">
                          <a:solidFill>
                            <a:srgbClr val="FFFFFF"/>
                          </a:solidFill>
                          <a:effectLst/>
                          <a:latin typeface="Trebuchet MS"/>
                        </a:rPr>
                        <a:t>de satisfacción</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504D"/>
                    </a:solidFill>
                  </a:tcPr>
                </a:tc>
              </a:tr>
              <a:tr h="0">
                <a:tc vMerge="1">
                  <a:txBody>
                    <a:bodyPr/>
                    <a:lstStyle/>
                    <a:p>
                      <a:endParaRPr lang="es-ES"/>
                    </a:p>
                  </a:txBody>
                  <a:tcPr/>
                </a:tc>
                <a:tc>
                  <a:txBody>
                    <a:bodyPr/>
                    <a:lstStyle/>
                    <a:p>
                      <a:pPr algn="ctr" rtl="0" fontAlgn="ctr"/>
                      <a:r>
                        <a:rPr lang="es-ES" sz="1200" b="1" i="0" u="none" strike="noStrike" dirty="0">
                          <a:solidFill>
                            <a:srgbClr val="000000"/>
                          </a:solidFill>
                          <a:effectLst/>
                          <a:latin typeface="Trebuchet MS"/>
                        </a:rPr>
                        <a:t>Entre 3,7 y 4,0</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rtl="0" fontAlgn="ctr"/>
                      <a:r>
                        <a:rPr lang="es-ES" sz="1200" b="0" i="0" u="none" strike="noStrike" dirty="0">
                          <a:solidFill>
                            <a:srgbClr val="000000"/>
                          </a:solidFill>
                          <a:effectLst/>
                          <a:latin typeface="Trebuchet MS"/>
                        </a:rPr>
                        <a:t>Niveles </a:t>
                      </a:r>
                      <a:r>
                        <a:rPr lang="es-ES" sz="1200" b="0" i="0" u="none" strike="noStrike" dirty="0" smtClean="0">
                          <a:solidFill>
                            <a:srgbClr val="000000"/>
                          </a:solidFill>
                          <a:effectLst/>
                          <a:latin typeface="Trebuchet MS"/>
                        </a:rPr>
                        <a:t>de alerta</a:t>
                      </a:r>
                      <a:r>
                        <a:rPr lang="es-ES" sz="1200" b="0" i="0" u="none" strike="noStrike" baseline="0" dirty="0" smtClean="0">
                          <a:solidFill>
                            <a:srgbClr val="000000"/>
                          </a:solidFill>
                          <a:effectLst/>
                          <a:latin typeface="Trebuchet MS"/>
                        </a:rPr>
                        <a:t> </a:t>
                      </a:r>
                      <a:r>
                        <a:rPr lang="es-ES" sz="1200" b="0" i="0" u="none" strike="noStrike" dirty="0" smtClean="0">
                          <a:solidFill>
                            <a:srgbClr val="000000"/>
                          </a:solidFill>
                          <a:effectLst/>
                          <a:latin typeface="Trebuchet MS"/>
                        </a:rPr>
                        <a:t>de </a:t>
                      </a:r>
                      <a:r>
                        <a:rPr lang="es-ES" sz="1200" b="0" i="0" u="none" strike="noStrike" dirty="0">
                          <a:solidFill>
                            <a:srgbClr val="000000"/>
                          </a:solidFill>
                          <a:effectLst/>
                          <a:latin typeface="Trebuchet MS"/>
                        </a:rPr>
                        <a:t>satisfacción</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40000"/>
                        <a:lumOff val="60000"/>
                      </a:schemeClr>
                    </a:solidFill>
                  </a:tcPr>
                </a:tc>
              </a:tr>
              <a:tr h="0">
                <a:tc vMerge="1">
                  <a:txBody>
                    <a:bodyPr/>
                    <a:lstStyle/>
                    <a:p>
                      <a:endParaRPr lang="es-ES"/>
                    </a:p>
                  </a:txBody>
                  <a:tcPr/>
                </a:tc>
                <a:tc>
                  <a:txBody>
                    <a:bodyPr/>
                    <a:lstStyle/>
                    <a:p>
                      <a:pPr algn="ctr" rtl="0" fontAlgn="ctr"/>
                      <a:r>
                        <a:rPr lang="es-ES" sz="1200" b="1" i="0" u="none" strike="noStrike" dirty="0">
                          <a:solidFill>
                            <a:srgbClr val="000000"/>
                          </a:solidFill>
                          <a:effectLst/>
                          <a:latin typeface="Trebuchet MS"/>
                        </a:rPr>
                        <a:t>Entre 4,0 y 4,6</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es-ES" sz="1200" b="0" i="0" u="none" strike="noStrike" dirty="0">
                          <a:solidFill>
                            <a:srgbClr val="000000"/>
                          </a:solidFill>
                          <a:effectLst/>
                          <a:latin typeface="Trebuchet MS"/>
                        </a:rPr>
                        <a:t>Niveles positivos y mejorables de satisfacción</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r>
              <a:tr h="0">
                <a:tc vMerge="1">
                  <a:txBody>
                    <a:bodyPr/>
                    <a:lstStyle/>
                    <a:p>
                      <a:endParaRPr lang="es-ES"/>
                    </a:p>
                  </a:txBody>
                  <a:tcPr/>
                </a:tc>
                <a:tc>
                  <a:txBody>
                    <a:bodyPr/>
                    <a:lstStyle/>
                    <a:p>
                      <a:pPr algn="ctr" rtl="0" fontAlgn="ctr"/>
                      <a:r>
                        <a:rPr lang="es-ES" sz="1200" b="1" i="0" u="none" strike="noStrike" dirty="0">
                          <a:solidFill>
                            <a:srgbClr val="FFFFFF"/>
                          </a:solidFill>
                          <a:effectLst/>
                          <a:latin typeface="Trebuchet MS"/>
                        </a:rPr>
                        <a:t>Entre 4,6 y 5,0</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923C"/>
                    </a:solidFill>
                  </a:tcPr>
                </a:tc>
                <a:tc>
                  <a:txBody>
                    <a:bodyPr/>
                    <a:lstStyle/>
                    <a:p>
                      <a:pPr algn="ctr" rtl="0" fontAlgn="ctr"/>
                      <a:r>
                        <a:rPr lang="es-ES" sz="1200" b="0" i="0" u="none" strike="noStrike" dirty="0">
                          <a:solidFill>
                            <a:srgbClr val="FFFFFF"/>
                          </a:solidFill>
                          <a:effectLst/>
                          <a:latin typeface="Trebuchet MS"/>
                        </a:rPr>
                        <a:t>Niveles positivos y  elevados de satisfacción</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923C"/>
                    </a:solidFill>
                  </a:tcPr>
                </a:tc>
              </a:tr>
            </a:tbl>
          </a:graphicData>
        </a:graphic>
      </p:graphicFrame>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2789" y="5029547"/>
            <a:ext cx="2081660"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2661905" y="-932233"/>
            <a:ext cx="4032449" cy="7426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820770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7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1 Gráfico"/>
          <p:cNvGraphicFramePr>
            <a:graphicFrameLocks/>
          </p:cNvGraphicFramePr>
          <p:nvPr>
            <p:extLst>
              <p:ext uri="{D42A27DB-BD31-4B8C-83A1-F6EECF244321}">
                <p14:modId xmlns:p14="http://schemas.microsoft.com/office/powerpoint/2010/main" val="1024845374"/>
              </p:ext>
            </p:extLst>
          </p:nvPr>
        </p:nvGraphicFramePr>
        <p:xfrm>
          <a:off x="2325461" y="938337"/>
          <a:ext cx="6490916" cy="3668330"/>
        </p:xfrm>
        <a:graphic>
          <a:graphicData uri="http://schemas.openxmlformats.org/drawingml/2006/chart">
            <c:chart xmlns:c="http://schemas.openxmlformats.org/drawingml/2006/chart" xmlns:r="http://schemas.openxmlformats.org/officeDocument/2006/relationships" r:id="rId2"/>
          </a:graphicData>
        </a:graphic>
      </p:graphicFrame>
      <p:sp>
        <p:nvSpPr>
          <p:cNvPr id="19460" name="Rectangle 5"/>
          <p:cNvSpPr>
            <a:spLocks noGrp="1" noChangeArrowheads="1"/>
          </p:cNvSpPr>
          <p:nvPr>
            <p:ph type="title"/>
          </p:nvPr>
        </p:nvSpPr>
        <p:spPr>
          <a:xfrm>
            <a:off x="1879458" y="-27384"/>
            <a:ext cx="7157038" cy="490537"/>
          </a:xfrm>
        </p:spPr>
        <p:txBody>
          <a:bodyPr/>
          <a:lstStyle/>
          <a:p>
            <a:pPr eaLnBrk="1" hangingPunct="1"/>
            <a:r>
              <a:rPr lang="es-ES" dirty="0" smtClean="0">
                <a:latin typeface="+mj-lt"/>
              </a:rPr>
              <a:t>EXPLICACIÓN DE GRÁFICOS DE POSICIONAMIENTO DE ATRIBUTOS DE ATENCIÓN SEGÚN SATISFACCIÓN Y PESO SOBRE LA SATISFACCIÓN GLOBAL</a:t>
            </a:r>
          </a:p>
        </p:txBody>
      </p:sp>
      <p:sp>
        <p:nvSpPr>
          <p:cNvPr id="19458" name="3 Marcador de número de diapositiva"/>
          <p:cNvSpPr>
            <a:spLocks noGrp="1"/>
          </p:cNvSpPr>
          <p:nvPr>
            <p:ph type="sldNum" sz="quarter" idx="10"/>
          </p:nvPr>
        </p:nvSpPr>
        <p:spPr>
          <a:noFill/>
        </p:spPr>
        <p:txBody>
          <a:bodyPr/>
          <a:lstStyle/>
          <a:p>
            <a:fld id="{E7BCBFEE-E98E-48C2-9CE3-93C58A9CCE66}" type="slidenum">
              <a:rPr lang="es-ES" sz="1400" smtClean="0">
                <a:solidFill>
                  <a:srgbClr val="003300"/>
                </a:solidFill>
                <a:latin typeface="+mj-lt"/>
                <a:cs typeface="Arial" pitchFamily="34" charset="0"/>
              </a:rPr>
              <a:pPr/>
              <a:t>63</a:t>
            </a:fld>
            <a:endParaRPr lang="es-ES" sz="1400" dirty="0" smtClean="0">
              <a:solidFill>
                <a:srgbClr val="003300"/>
              </a:solidFill>
              <a:latin typeface="+mj-lt"/>
              <a:cs typeface="Arial" pitchFamily="34" charset="0"/>
            </a:endParaRPr>
          </a:p>
        </p:txBody>
      </p:sp>
      <p:sp>
        <p:nvSpPr>
          <p:cNvPr id="8" name="7 CuadroTexto"/>
          <p:cNvSpPr txBox="1"/>
          <p:nvPr/>
        </p:nvSpPr>
        <p:spPr>
          <a:xfrm>
            <a:off x="7802945" y="3739123"/>
            <a:ext cx="1377567" cy="461665"/>
          </a:xfrm>
          <a:prstGeom prst="rect">
            <a:avLst/>
          </a:prstGeom>
          <a:noFill/>
        </p:spPr>
        <p:txBody>
          <a:bodyPr wrap="square" rtlCol="0">
            <a:spAutoFit/>
          </a:bodyPr>
          <a:lstStyle/>
          <a:p>
            <a:pPr algn="ctr"/>
            <a:r>
              <a:rPr lang="es-ES" sz="1200" b="1" dirty="0" smtClean="0">
                <a:solidFill>
                  <a:srgbClr val="000000"/>
                </a:solidFill>
                <a:latin typeface="+mj-lt"/>
              </a:rPr>
              <a:t>PROMEDIO DE SATISFACCIÓN</a:t>
            </a:r>
          </a:p>
        </p:txBody>
      </p:sp>
      <p:sp>
        <p:nvSpPr>
          <p:cNvPr id="9" name="8 CuadroTexto"/>
          <p:cNvSpPr txBox="1"/>
          <p:nvPr/>
        </p:nvSpPr>
        <p:spPr>
          <a:xfrm>
            <a:off x="1879458" y="692696"/>
            <a:ext cx="1396398" cy="276999"/>
          </a:xfrm>
          <a:prstGeom prst="rect">
            <a:avLst/>
          </a:prstGeom>
          <a:noFill/>
        </p:spPr>
        <p:txBody>
          <a:bodyPr wrap="square" rtlCol="0">
            <a:spAutoFit/>
          </a:bodyPr>
          <a:lstStyle/>
          <a:p>
            <a:pPr algn="ctr"/>
            <a:r>
              <a:rPr lang="es-ES" sz="1200" b="1" dirty="0" smtClean="0">
                <a:solidFill>
                  <a:srgbClr val="000000"/>
                </a:solidFill>
                <a:latin typeface="+mj-lt"/>
              </a:rPr>
              <a:t>CORRELACIÓN</a:t>
            </a:r>
          </a:p>
        </p:txBody>
      </p:sp>
      <p:sp>
        <p:nvSpPr>
          <p:cNvPr id="14" name="13 Abrir llave"/>
          <p:cNvSpPr/>
          <p:nvPr/>
        </p:nvSpPr>
        <p:spPr bwMode="auto">
          <a:xfrm rot="16200000">
            <a:off x="4150235" y="3296793"/>
            <a:ext cx="339475" cy="2808312"/>
          </a:xfrm>
          <a:prstGeom prst="leftBrace">
            <a:avLst>
              <a:gd name="adj1" fmla="val 70673"/>
              <a:gd name="adj2" fmla="val 50000"/>
            </a:avLst>
          </a:prstGeom>
          <a:noFill/>
          <a:ln w="25400" cap="flat" cmpd="sng" algn="ctr">
            <a:solidFill>
              <a:schemeClr val="tx2"/>
            </a:solidFill>
            <a:prstDash val="sysDot"/>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endParaRPr lang="es-ES" b="1" dirty="0" smtClean="0">
              <a:solidFill>
                <a:srgbClr val="003300"/>
              </a:solidFill>
              <a:latin typeface="+mj-lt"/>
            </a:endParaRPr>
          </a:p>
        </p:txBody>
      </p:sp>
      <p:sp>
        <p:nvSpPr>
          <p:cNvPr id="15" name="14 CuadroTexto"/>
          <p:cNvSpPr txBox="1"/>
          <p:nvPr/>
        </p:nvSpPr>
        <p:spPr>
          <a:xfrm>
            <a:off x="3347864" y="4869160"/>
            <a:ext cx="1901354" cy="461665"/>
          </a:xfrm>
          <a:prstGeom prst="rect">
            <a:avLst/>
          </a:prstGeom>
          <a:noFill/>
        </p:spPr>
        <p:txBody>
          <a:bodyPr wrap="square" rtlCol="0">
            <a:spAutoFit/>
          </a:bodyPr>
          <a:lstStyle/>
          <a:p>
            <a:pPr algn="ctr"/>
            <a:r>
              <a:rPr lang="es-ES" sz="1200" b="1" dirty="0" smtClean="0">
                <a:solidFill>
                  <a:srgbClr val="CC3300"/>
                </a:solidFill>
                <a:latin typeface="+mj-lt"/>
              </a:rPr>
              <a:t>MENOR SATISFACCIÓN CON EL ATRIBUTO</a:t>
            </a:r>
            <a:endParaRPr lang="es-ES" sz="1200" b="1" dirty="0">
              <a:solidFill>
                <a:srgbClr val="CC3300"/>
              </a:solidFill>
              <a:latin typeface="+mj-lt"/>
            </a:endParaRPr>
          </a:p>
        </p:txBody>
      </p:sp>
      <p:sp>
        <p:nvSpPr>
          <p:cNvPr id="16" name="15 Abrir llave"/>
          <p:cNvSpPr/>
          <p:nvPr/>
        </p:nvSpPr>
        <p:spPr bwMode="auto">
          <a:xfrm rot="16200000">
            <a:off x="6995262" y="3272356"/>
            <a:ext cx="363009" cy="2855363"/>
          </a:xfrm>
          <a:prstGeom prst="leftBrace">
            <a:avLst>
              <a:gd name="adj1" fmla="val 70673"/>
              <a:gd name="adj2" fmla="val 50000"/>
            </a:avLst>
          </a:prstGeom>
          <a:noFill/>
          <a:ln w="25400" cap="flat" cmpd="sng" algn="ctr">
            <a:solidFill>
              <a:srgbClr val="008000"/>
            </a:solidFill>
            <a:prstDash val="sysDot"/>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endParaRPr lang="es-ES" b="1" dirty="0" smtClean="0">
              <a:solidFill>
                <a:srgbClr val="003300"/>
              </a:solidFill>
              <a:latin typeface="+mj-lt"/>
            </a:endParaRPr>
          </a:p>
        </p:txBody>
      </p:sp>
      <p:sp>
        <p:nvSpPr>
          <p:cNvPr id="17" name="16 CuadroTexto"/>
          <p:cNvSpPr txBox="1"/>
          <p:nvPr/>
        </p:nvSpPr>
        <p:spPr>
          <a:xfrm>
            <a:off x="6126194" y="4869160"/>
            <a:ext cx="2046206" cy="461665"/>
          </a:xfrm>
          <a:prstGeom prst="rect">
            <a:avLst/>
          </a:prstGeom>
          <a:noFill/>
        </p:spPr>
        <p:txBody>
          <a:bodyPr wrap="square" rtlCol="0">
            <a:spAutoFit/>
          </a:bodyPr>
          <a:lstStyle/>
          <a:p>
            <a:pPr algn="ctr"/>
            <a:r>
              <a:rPr lang="es-ES" sz="1200" b="1" dirty="0" smtClean="0">
                <a:solidFill>
                  <a:srgbClr val="008000"/>
                </a:solidFill>
                <a:latin typeface="+mj-lt"/>
              </a:rPr>
              <a:t>MAYOR SATISFACCIÓN CON EL ATRIBUTO</a:t>
            </a:r>
            <a:endParaRPr lang="es-ES" sz="1200" b="1" dirty="0">
              <a:solidFill>
                <a:srgbClr val="008000"/>
              </a:solidFill>
              <a:latin typeface="+mj-lt"/>
            </a:endParaRPr>
          </a:p>
        </p:txBody>
      </p:sp>
      <p:graphicFrame>
        <p:nvGraphicFramePr>
          <p:cNvPr id="47" name="46 Tabla"/>
          <p:cNvGraphicFramePr>
            <a:graphicFrameLocks noGrp="1"/>
          </p:cNvGraphicFramePr>
          <p:nvPr>
            <p:extLst>
              <p:ext uri="{D42A27DB-BD31-4B8C-83A1-F6EECF244321}">
                <p14:modId xmlns:p14="http://schemas.microsoft.com/office/powerpoint/2010/main" val="480818616"/>
              </p:ext>
            </p:extLst>
          </p:nvPr>
        </p:nvGraphicFramePr>
        <p:xfrm>
          <a:off x="3127745" y="1002819"/>
          <a:ext cx="2328595" cy="365760"/>
        </p:xfrm>
        <a:graphic>
          <a:graphicData uri="http://schemas.openxmlformats.org/drawingml/2006/table">
            <a:tbl>
              <a:tblPr/>
              <a:tblGrid>
                <a:gridCol w="2328595"/>
              </a:tblGrid>
              <a:tr h="219075">
                <a:tc>
                  <a:txBody>
                    <a:bodyPr/>
                    <a:lstStyle/>
                    <a:p>
                      <a:pPr algn="ctr" rtl="0" fontAlgn="ctr"/>
                      <a:r>
                        <a:rPr lang="es-ES" sz="1200" b="0" i="0" u="none" strike="noStrike" dirty="0">
                          <a:solidFill>
                            <a:srgbClr val="FFFFFF"/>
                          </a:solidFill>
                          <a:latin typeface="Trebuchet MS"/>
                        </a:rPr>
                        <a:t>Atributos </a:t>
                      </a:r>
                      <a:r>
                        <a:rPr lang="es-ES" sz="1200" b="0" i="0" u="none" strike="noStrike" dirty="0" smtClean="0">
                          <a:solidFill>
                            <a:srgbClr val="FFFFFF"/>
                          </a:solidFill>
                          <a:latin typeface="Trebuchet MS"/>
                        </a:rPr>
                        <a:t>de</a:t>
                      </a:r>
                      <a:r>
                        <a:rPr lang="es-ES" sz="1200" b="0" i="0" u="none" strike="noStrike" baseline="0" dirty="0" smtClean="0">
                          <a:solidFill>
                            <a:srgbClr val="FFFFFF"/>
                          </a:solidFill>
                          <a:latin typeface="Trebuchet MS"/>
                        </a:rPr>
                        <a:t> mayor importancia </a:t>
                      </a:r>
                      <a:r>
                        <a:rPr lang="es-ES" sz="1200" b="0" i="0" u="none" strike="noStrike" dirty="0" smtClean="0">
                          <a:solidFill>
                            <a:srgbClr val="FFFFFF"/>
                          </a:solidFill>
                          <a:latin typeface="Trebuchet MS"/>
                        </a:rPr>
                        <a:t>que </a:t>
                      </a:r>
                      <a:r>
                        <a:rPr lang="es-ES" sz="1200" b="0" i="0" u="none" strike="noStrike" dirty="0">
                          <a:solidFill>
                            <a:srgbClr val="FFFFFF"/>
                          </a:solidFill>
                          <a:latin typeface="Trebuchet MS"/>
                        </a:rPr>
                        <a:t>generan insatisfacción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r>
            </a:tbl>
          </a:graphicData>
        </a:graphic>
      </p:graphicFrame>
      <p:graphicFrame>
        <p:nvGraphicFramePr>
          <p:cNvPr id="48" name="47 Tabla"/>
          <p:cNvGraphicFramePr>
            <a:graphicFrameLocks noGrp="1"/>
          </p:cNvGraphicFramePr>
          <p:nvPr>
            <p:extLst>
              <p:ext uri="{D42A27DB-BD31-4B8C-83A1-F6EECF244321}">
                <p14:modId xmlns:p14="http://schemas.microsoft.com/office/powerpoint/2010/main" val="611047655"/>
              </p:ext>
            </p:extLst>
          </p:nvPr>
        </p:nvGraphicFramePr>
        <p:xfrm>
          <a:off x="3055737" y="2803019"/>
          <a:ext cx="2314250" cy="365760"/>
        </p:xfrm>
        <a:graphic>
          <a:graphicData uri="http://schemas.openxmlformats.org/drawingml/2006/table">
            <a:tbl>
              <a:tblPr/>
              <a:tblGrid>
                <a:gridCol w="2314250"/>
              </a:tblGrid>
              <a:tr h="219075">
                <a:tc>
                  <a:txBody>
                    <a:bodyPr/>
                    <a:lstStyle/>
                    <a:p>
                      <a:pPr algn="ctr" rtl="0" fontAlgn="ctr"/>
                      <a:r>
                        <a:rPr lang="es-ES" sz="1200" b="0" i="0" u="none" strike="noStrike" dirty="0">
                          <a:solidFill>
                            <a:srgbClr val="000000"/>
                          </a:solidFill>
                          <a:latin typeface="Trebuchet MS"/>
                        </a:rPr>
                        <a:t>Atributos </a:t>
                      </a:r>
                      <a:r>
                        <a:rPr lang="es-ES" sz="1200" b="0" i="0" u="none" strike="noStrike" dirty="0" smtClean="0">
                          <a:solidFill>
                            <a:srgbClr val="000000"/>
                          </a:solidFill>
                          <a:latin typeface="Trebuchet MS"/>
                        </a:rPr>
                        <a:t>de menor importancia </a:t>
                      </a:r>
                      <a:r>
                        <a:rPr lang="es-ES" sz="1200" b="0" i="0" u="none" strike="noStrike" dirty="0">
                          <a:solidFill>
                            <a:srgbClr val="000000"/>
                          </a:solidFill>
                          <a:latin typeface="Trebuchet MS"/>
                        </a:rPr>
                        <a:t>que generan insatisfacción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r>
            </a:tbl>
          </a:graphicData>
        </a:graphic>
      </p:graphicFrame>
      <p:graphicFrame>
        <p:nvGraphicFramePr>
          <p:cNvPr id="49" name="48 Tabla"/>
          <p:cNvGraphicFramePr>
            <a:graphicFrameLocks noGrp="1"/>
          </p:cNvGraphicFramePr>
          <p:nvPr>
            <p:extLst>
              <p:ext uri="{D42A27DB-BD31-4B8C-83A1-F6EECF244321}">
                <p14:modId xmlns:p14="http://schemas.microsoft.com/office/powerpoint/2010/main" val="496226498"/>
              </p:ext>
            </p:extLst>
          </p:nvPr>
        </p:nvGraphicFramePr>
        <p:xfrm>
          <a:off x="6084168" y="2803019"/>
          <a:ext cx="2359904" cy="365760"/>
        </p:xfrm>
        <a:graphic>
          <a:graphicData uri="http://schemas.openxmlformats.org/drawingml/2006/table">
            <a:tbl>
              <a:tblPr/>
              <a:tblGrid>
                <a:gridCol w="2359904"/>
              </a:tblGrid>
              <a:tr h="219075">
                <a:tc>
                  <a:txBody>
                    <a:bodyPr/>
                    <a:lstStyle/>
                    <a:p>
                      <a:pPr algn="ctr" rtl="0" fontAlgn="ctr"/>
                      <a:r>
                        <a:rPr lang="es-ES" sz="1200" b="0" i="0" u="none" strike="noStrike" dirty="0">
                          <a:solidFill>
                            <a:srgbClr val="000000"/>
                          </a:solidFill>
                          <a:latin typeface="Trebuchet MS"/>
                        </a:rPr>
                        <a:t>Atributos </a:t>
                      </a:r>
                      <a:r>
                        <a:rPr lang="es-ES" sz="1200" b="0" i="0" u="none" strike="noStrike" dirty="0" smtClean="0">
                          <a:solidFill>
                            <a:srgbClr val="000000"/>
                          </a:solidFill>
                          <a:latin typeface="Trebuchet MS"/>
                        </a:rPr>
                        <a:t>de menor importancia que </a:t>
                      </a:r>
                      <a:r>
                        <a:rPr lang="es-ES" sz="1200" b="0" i="0" u="none" strike="noStrike" dirty="0">
                          <a:solidFill>
                            <a:srgbClr val="000000"/>
                          </a:solidFill>
                          <a:latin typeface="Trebuchet MS"/>
                        </a:rPr>
                        <a:t>generan satisfacción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7E4BC"/>
                    </a:solidFill>
                  </a:tcPr>
                </a:tc>
              </a:tr>
            </a:tbl>
          </a:graphicData>
        </a:graphic>
      </p:graphicFrame>
      <p:graphicFrame>
        <p:nvGraphicFramePr>
          <p:cNvPr id="50" name="49 Tabla"/>
          <p:cNvGraphicFramePr>
            <a:graphicFrameLocks noGrp="1"/>
          </p:cNvGraphicFramePr>
          <p:nvPr>
            <p:extLst>
              <p:ext uri="{D42A27DB-BD31-4B8C-83A1-F6EECF244321}">
                <p14:modId xmlns:p14="http://schemas.microsoft.com/office/powerpoint/2010/main" val="3595722204"/>
              </p:ext>
            </p:extLst>
          </p:nvPr>
        </p:nvGraphicFramePr>
        <p:xfrm>
          <a:off x="6084168" y="1002819"/>
          <a:ext cx="2349788" cy="365760"/>
        </p:xfrm>
        <a:graphic>
          <a:graphicData uri="http://schemas.openxmlformats.org/drawingml/2006/table">
            <a:tbl>
              <a:tblPr/>
              <a:tblGrid>
                <a:gridCol w="2349788"/>
              </a:tblGrid>
              <a:tr h="219075">
                <a:tc>
                  <a:txBody>
                    <a:bodyPr/>
                    <a:lstStyle/>
                    <a:p>
                      <a:pPr algn="ctr" rtl="0" fontAlgn="ctr"/>
                      <a:r>
                        <a:rPr lang="es-ES" sz="1200" b="0" i="0" u="none" strike="noStrike" dirty="0">
                          <a:solidFill>
                            <a:srgbClr val="FFFFFF"/>
                          </a:solidFill>
                          <a:latin typeface="Trebuchet MS"/>
                        </a:rPr>
                        <a:t>Atributos </a:t>
                      </a:r>
                      <a:r>
                        <a:rPr lang="es-ES" sz="1200" b="0" i="0" u="none" strike="noStrike" dirty="0" smtClean="0">
                          <a:solidFill>
                            <a:srgbClr val="FFFFFF"/>
                          </a:solidFill>
                          <a:latin typeface="Trebuchet MS"/>
                        </a:rPr>
                        <a:t>de mayor importancia que </a:t>
                      </a:r>
                      <a:r>
                        <a:rPr lang="es-ES" sz="1200" b="0" i="0" u="none" strike="noStrike" dirty="0">
                          <a:solidFill>
                            <a:srgbClr val="FFFFFF"/>
                          </a:solidFill>
                          <a:latin typeface="Trebuchet MS"/>
                        </a:rPr>
                        <a:t>generan satisfacción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r>
            </a:tbl>
          </a:graphicData>
        </a:graphic>
      </p:graphicFrame>
      <p:graphicFrame>
        <p:nvGraphicFramePr>
          <p:cNvPr id="3" name="2 Tabla"/>
          <p:cNvGraphicFramePr>
            <a:graphicFrameLocks noGrp="1"/>
          </p:cNvGraphicFramePr>
          <p:nvPr>
            <p:extLst>
              <p:ext uri="{D42A27DB-BD31-4B8C-83A1-F6EECF244321}">
                <p14:modId xmlns:p14="http://schemas.microsoft.com/office/powerpoint/2010/main" val="3576479881"/>
              </p:ext>
            </p:extLst>
          </p:nvPr>
        </p:nvGraphicFramePr>
        <p:xfrm>
          <a:off x="1941743" y="5330825"/>
          <a:ext cx="6242816" cy="1188720"/>
        </p:xfrm>
        <a:graphic>
          <a:graphicData uri="http://schemas.openxmlformats.org/drawingml/2006/table">
            <a:tbl>
              <a:tblPr/>
              <a:tblGrid>
                <a:gridCol w="1560704"/>
                <a:gridCol w="1560704"/>
                <a:gridCol w="1560704"/>
                <a:gridCol w="1560704"/>
              </a:tblGrid>
              <a:tr h="216024">
                <a:tc>
                  <a:txBody>
                    <a:bodyPr/>
                    <a:lstStyle/>
                    <a:p>
                      <a:pPr algn="ctr" rtl="0" fontAlgn="ctr"/>
                      <a:r>
                        <a:rPr lang="es-ES" sz="1200" b="1" i="0" u="none" strike="noStrike" dirty="0" smtClean="0">
                          <a:solidFill>
                            <a:srgbClr val="FFFFFF"/>
                          </a:solidFill>
                          <a:effectLst/>
                          <a:latin typeface="Trebuchet MS"/>
                        </a:rPr>
                        <a:t>Hasta 3,6</a:t>
                      </a:r>
                      <a:endParaRPr lang="es-ES" sz="1200" b="1" i="0" u="none" strike="noStrike" dirty="0">
                        <a:solidFill>
                          <a:srgbClr val="FFFFFF"/>
                        </a:solidFill>
                        <a:effectLst/>
                        <a:latin typeface="Trebuchet MS"/>
                      </a:endParaRP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504D"/>
                    </a:solidFill>
                  </a:tcPr>
                </a:tc>
                <a:tc>
                  <a:txBody>
                    <a:bodyPr/>
                    <a:lstStyle/>
                    <a:p>
                      <a:pPr algn="ctr" rtl="0" fontAlgn="ctr"/>
                      <a:r>
                        <a:rPr lang="es-ES" sz="1200" b="1" i="0" u="none" strike="noStrike" dirty="0">
                          <a:solidFill>
                            <a:srgbClr val="000000"/>
                          </a:solidFill>
                          <a:effectLst/>
                          <a:latin typeface="Trebuchet MS"/>
                        </a:rPr>
                        <a:t>Entre 3,7 y </a:t>
                      </a:r>
                      <a:r>
                        <a:rPr lang="es-ES" sz="1200" b="1" i="0" u="none" strike="noStrike" dirty="0" smtClean="0">
                          <a:solidFill>
                            <a:srgbClr val="000000"/>
                          </a:solidFill>
                          <a:effectLst/>
                          <a:latin typeface="Trebuchet MS"/>
                        </a:rPr>
                        <a:t>3,9</a:t>
                      </a:r>
                      <a:endParaRPr lang="es-ES" sz="1200" b="1" i="0" u="none" strike="noStrike" dirty="0">
                        <a:solidFill>
                          <a:srgbClr val="000000"/>
                        </a:solidFill>
                        <a:effectLst/>
                        <a:latin typeface="Trebuchet MS"/>
                      </a:endParaRP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solidFill>
                  </a:tcPr>
                </a:tc>
                <a:tc>
                  <a:txBody>
                    <a:bodyPr/>
                    <a:lstStyle/>
                    <a:p>
                      <a:pPr algn="ctr" rtl="0" fontAlgn="ctr"/>
                      <a:r>
                        <a:rPr lang="es-ES" sz="1200" b="1" i="0" u="none" strike="noStrike" dirty="0">
                          <a:solidFill>
                            <a:srgbClr val="000000"/>
                          </a:solidFill>
                          <a:effectLst/>
                          <a:latin typeface="Trebuchet MS"/>
                        </a:rPr>
                        <a:t>Entre 4,0 y 4,6</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es-ES" sz="1200" b="1" i="0" u="none" strike="noStrike" dirty="0">
                          <a:solidFill>
                            <a:srgbClr val="FFFFFF"/>
                          </a:solidFill>
                          <a:effectLst/>
                          <a:latin typeface="Trebuchet MS"/>
                        </a:rPr>
                        <a:t>Entre </a:t>
                      </a:r>
                      <a:r>
                        <a:rPr lang="es-ES" sz="1200" b="1" i="0" u="none" strike="noStrike" dirty="0" smtClean="0">
                          <a:solidFill>
                            <a:srgbClr val="FFFFFF"/>
                          </a:solidFill>
                          <a:effectLst/>
                          <a:latin typeface="Trebuchet MS"/>
                        </a:rPr>
                        <a:t>4,7 </a:t>
                      </a:r>
                      <a:r>
                        <a:rPr lang="es-ES" sz="1200" b="1" i="0" u="none" strike="noStrike" dirty="0">
                          <a:solidFill>
                            <a:srgbClr val="FFFFFF"/>
                          </a:solidFill>
                          <a:effectLst/>
                          <a:latin typeface="Trebuchet MS"/>
                        </a:rPr>
                        <a:t>y 5,0</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923C"/>
                    </a:solidFill>
                  </a:tcPr>
                </a:tc>
              </a:tr>
              <a:tr h="504056">
                <a:tc>
                  <a:txBody>
                    <a:bodyPr/>
                    <a:lstStyle/>
                    <a:p>
                      <a:pPr algn="ctr" rtl="0" fontAlgn="ctr"/>
                      <a:r>
                        <a:rPr lang="es-ES" sz="1200" b="0" i="0" u="none" strike="noStrike" dirty="0">
                          <a:solidFill>
                            <a:srgbClr val="FFFFFF"/>
                          </a:solidFill>
                          <a:effectLst/>
                          <a:latin typeface="Trebuchet MS"/>
                        </a:rPr>
                        <a:t>Niveles </a:t>
                      </a:r>
                      <a:r>
                        <a:rPr lang="es-ES" sz="1200" b="0" i="0" u="none" strike="noStrike" dirty="0" smtClean="0">
                          <a:solidFill>
                            <a:srgbClr val="FFFFFF"/>
                          </a:solidFill>
                          <a:effectLst/>
                          <a:latin typeface="Trebuchet MS"/>
                        </a:rPr>
                        <a:t>bajos </a:t>
                      </a:r>
                      <a:r>
                        <a:rPr lang="es-ES" sz="1200" b="0" i="0" u="none" strike="noStrike" dirty="0">
                          <a:solidFill>
                            <a:srgbClr val="FFFFFF"/>
                          </a:solidFill>
                          <a:effectLst/>
                          <a:latin typeface="Trebuchet MS"/>
                        </a:rPr>
                        <a:t>de satisfacción</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504D"/>
                    </a:solidFill>
                  </a:tcPr>
                </a:tc>
                <a:tc>
                  <a:txBody>
                    <a:bodyPr/>
                    <a:lstStyle/>
                    <a:p>
                      <a:pPr algn="ctr" rtl="0" fontAlgn="ctr"/>
                      <a:r>
                        <a:rPr lang="es-ES" sz="1200" b="0" i="0" u="none" strike="noStrike" dirty="0">
                          <a:solidFill>
                            <a:srgbClr val="000000"/>
                          </a:solidFill>
                          <a:effectLst/>
                          <a:latin typeface="Trebuchet MS"/>
                        </a:rPr>
                        <a:t>Niveles </a:t>
                      </a:r>
                      <a:r>
                        <a:rPr lang="es-ES" sz="1200" b="0" i="0" u="none" strike="noStrike" dirty="0" smtClean="0">
                          <a:solidFill>
                            <a:srgbClr val="000000"/>
                          </a:solidFill>
                          <a:effectLst/>
                          <a:latin typeface="Trebuchet MS"/>
                        </a:rPr>
                        <a:t>de alerta de </a:t>
                      </a:r>
                      <a:r>
                        <a:rPr lang="es-ES" sz="1200" b="0" i="0" u="none" strike="noStrike" dirty="0">
                          <a:solidFill>
                            <a:srgbClr val="000000"/>
                          </a:solidFill>
                          <a:effectLst/>
                          <a:latin typeface="Trebuchet MS"/>
                        </a:rPr>
                        <a:t>satisfacción</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solidFill>
                  </a:tcPr>
                </a:tc>
                <a:tc>
                  <a:txBody>
                    <a:bodyPr/>
                    <a:lstStyle/>
                    <a:p>
                      <a:pPr algn="ctr" rtl="0" fontAlgn="ctr"/>
                      <a:r>
                        <a:rPr lang="es-ES" sz="1200" b="0" i="0" u="none" strike="noStrike" dirty="0">
                          <a:solidFill>
                            <a:srgbClr val="000000"/>
                          </a:solidFill>
                          <a:effectLst/>
                          <a:latin typeface="Trebuchet MS"/>
                        </a:rPr>
                        <a:t>Niveles positivos y mejorables de satisfacción</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es-ES" sz="1200" b="0" i="0" u="none" strike="noStrike" dirty="0">
                          <a:solidFill>
                            <a:srgbClr val="FFFFFF"/>
                          </a:solidFill>
                          <a:effectLst/>
                          <a:latin typeface="Trebuchet MS"/>
                        </a:rPr>
                        <a:t>Niveles positivos y  elevados de satisfacción</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923C"/>
                    </a:solidFill>
                  </a:tcPr>
                </a:tc>
              </a:tr>
              <a:tr h="216024">
                <a:tc gridSpan="4">
                  <a:txBody>
                    <a:bodyPr/>
                    <a:lstStyle/>
                    <a:p>
                      <a:pPr algn="ctr" rtl="0" fontAlgn="ctr"/>
                      <a:r>
                        <a:rPr lang="es-ES" sz="1200" b="1" i="0" u="none" strike="noStrike" dirty="0">
                          <a:solidFill>
                            <a:srgbClr val="000000"/>
                          </a:solidFill>
                          <a:effectLst/>
                          <a:latin typeface="Trebuchet MS"/>
                        </a:rPr>
                        <a:t>PROMEDIO DE SATISFACCIÓN</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sp>
        <p:nvSpPr>
          <p:cNvPr id="34" name="33 Abrir llave"/>
          <p:cNvSpPr/>
          <p:nvPr/>
        </p:nvSpPr>
        <p:spPr bwMode="auto">
          <a:xfrm>
            <a:off x="2000277" y="1052736"/>
            <a:ext cx="339475" cy="1584176"/>
          </a:xfrm>
          <a:prstGeom prst="leftBrace">
            <a:avLst>
              <a:gd name="adj1" fmla="val 70673"/>
              <a:gd name="adj2" fmla="val 55356"/>
            </a:avLst>
          </a:prstGeom>
          <a:noFill/>
          <a:ln w="25400" cap="flat" cmpd="sng" algn="ctr">
            <a:solidFill>
              <a:srgbClr val="00009A"/>
            </a:solidFill>
            <a:prstDash val="sysDot"/>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endParaRPr lang="es-ES" b="1" dirty="0" smtClean="0">
              <a:solidFill>
                <a:srgbClr val="003300"/>
              </a:solidFill>
              <a:latin typeface="+mj-lt"/>
            </a:endParaRPr>
          </a:p>
        </p:txBody>
      </p:sp>
      <p:sp>
        <p:nvSpPr>
          <p:cNvPr id="35" name="34 Abrir llave"/>
          <p:cNvSpPr/>
          <p:nvPr/>
        </p:nvSpPr>
        <p:spPr bwMode="auto">
          <a:xfrm>
            <a:off x="2000277" y="2708920"/>
            <a:ext cx="339475" cy="1512168"/>
          </a:xfrm>
          <a:prstGeom prst="leftBrace">
            <a:avLst>
              <a:gd name="adj1" fmla="val 70673"/>
              <a:gd name="adj2" fmla="val 42270"/>
            </a:avLst>
          </a:prstGeom>
          <a:noFill/>
          <a:ln w="25400" cap="flat" cmpd="sng" algn="ctr">
            <a:solidFill>
              <a:srgbClr val="0196F1"/>
            </a:solidFill>
            <a:prstDash val="sysDot"/>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endParaRPr lang="es-ES" b="1" dirty="0" smtClean="0">
              <a:solidFill>
                <a:srgbClr val="003300"/>
              </a:solidFill>
              <a:latin typeface="+mj-lt"/>
            </a:endParaRPr>
          </a:p>
        </p:txBody>
      </p:sp>
      <p:graphicFrame>
        <p:nvGraphicFramePr>
          <p:cNvPr id="5" name="4 Tabla"/>
          <p:cNvGraphicFramePr>
            <a:graphicFrameLocks noGrp="1"/>
          </p:cNvGraphicFramePr>
          <p:nvPr>
            <p:extLst>
              <p:ext uri="{D42A27DB-BD31-4B8C-83A1-F6EECF244321}">
                <p14:modId xmlns:p14="http://schemas.microsoft.com/office/powerpoint/2010/main" val="4093515644"/>
              </p:ext>
            </p:extLst>
          </p:nvPr>
        </p:nvGraphicFramePr>
        <p:xfrm>
          <a:off x="209600" y="1268760"/>
          <a:ext cx="1669858" cy="3840480"/>
        </p:xfrm>
        <a:graphic>
          <a:graphicData uri="http://schemas.openxmlformats.org/drawingml/2006/table">
            <a:tbl>
              <a:tblPr/>
              <a:tblGrid>
                <a:gridCol w="545976"/>
                <a:gridCol w="1123882"/>
              </a:tblGrid>
              <a:tr h="1371600">
                <a:tc>
                  <a:txBody>
                    <a:bodyPr/>
                    <a:lstStyle/>
                    <a:p>
                      <a:pPr algn="ctr" rtl="0" fontAlgn="ctr"/>
                      <a:r>
                        <a:rPr lang="es-ES" sz="1200" b="1" i="0" u="none" strike="noStrike" dirty="0">
                          <a:solidFill>
                            <a:srgbClr val="FFFFFF"/>
                          </a:solidFill>
                          <a:effectLst/>
                          <a:latin typeface="Trebuchet MS"/>
                        </a:rPr>
                        <a:t>&gt;50%</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F497D"/>
                    </a:solidFill>
                  </a:tcPr>
                </a:tc>
                <a:tc>
                  <a:txBody>
                    <a:bodyPr/>
                    <a:lstStyle/>
                    <a:p>
                      <a:pPr algn="ctr" rtl="0" fontAlgn="ctr"/>
                      <a:r>
                        <a:rPr lang="es-ES" sz="1200" b="0" i="0" u="none" strike="noStrike" dirty="0">
                          <a:solidFill>
                            <a:srgbClr val="FFFFFF"/>
                          </a:solidFill>
                          <a:effectLst/>
                          <a:latin typeface="Trebuchet MS"/>
                        </a:rPr>
                        <a:t>Atributos de mayor peso en la Satisfacción Global</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F497D"/>
                    </a:solidFill>
                  </a:tcPr>
                </a:tc>
              </a:tr>
              <a:tr h="1371600">
                <a:tc>
                  <a:txBody>
                    <a:bodyPr/>
                    <a:lstStyle/>
                    <a:p>
                      <a:pPr algn="ctr" rtl="0" fontAlgn="ctr"/>
                      <a:r>
                        <a:rPr lang="es-ES" sz="1200" b="1" i="0" u="none" strike="noStrike" dirty="0">
                          <a:solidFill>
                            <a:srgbClr val="000000"/>
                          </a:solidFill>
                          <a:effectLst/>
                          <a:latin typeface="Trebuchet MS"/>
                        </a:rPr>
                        <a:t>&lt;50%</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rtl="0" fontAlgn="ctr"/>
                      <a:r>
                        <a:rPr lang="es-ES" sz="1200" b="0" i="0" u="none" strike="noStrike" dirty="0">
                          <a:solidFill>
                            <a:srgbClr val="000000"/>
                          </a:solidFill>
                          <a:effectLst/>
                          <a:latin typeface="Trebuchet MS"/>
                        </a:rPr>
                        <a:t>Atributos de menor peso en la Satisfacción Global</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228600">
                <a:tc gridSpan="2">
                  <a:txBody>
                    <a:bodyPr/>
                    <a:lstStyle/>
                    <a:p>
                      <a:pPr algn="ctr" rtl="0" fontAlgn="ctr"/>
                      <a:r>
                        <a:rPr lang="es-ES" sz="1200" b="0" i="0" u="none" strike="noStrike" dirty="0">
                          <a:solidFill>
                            <a:srgbClr val="000000"/>
                          </a:solidFill>
                          <a:effectLst/>
                          <a:latin typeface="Trebuchet MS"/>
                        </a:rPr>
                        <a:t>CORRELACIÓN CON SATISFACCIÓN GLOBAL CON LA ATENCIÓN DEL EJECUTIVO/JEFE</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8D8D8"/>
                    </a:solidFill>
                  </a:tcPr>
                </a:tc>
                <a:tc hMerge="1">
                  <a:txBody>
                    <a:bodyPr/>
                    <a:lstStyle/>
                    <a:p>
                      <a:endParaRPr lang="es-ES"/>
                    </a:p>
                  </a:txBody>
                  <a:tcPr/>
                </a:tc>
              </a:tr>
              <a:tr h="228600">
                <a:tc gridSpan="2">
                  <a:txBody>
                    <a:bodyPr/>
                    <a:lstStyle/>
                    <a:p>
                      <a:pPr algn="ctr" rtl="0" fontAlgn="ctr"/>
                      <a:r>
                        <a:rPr lang="es-ES" sz="1200" b="0" i="0" u="none" strike="noStrike" dirty="0">
                          <a:solidFill>
                            <a:srgbClr val="000000"/>
                          </a:solidFill>
                          <a:effectLst/>
                          <a:latin typeface="Trebuchet MS"/>
                        </a:rPr>
                        <a:t>(Varía entre 0% y 100%)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8D8D8"/>
                    </a:solidFill>
                  </a:tcPr>
                </a:tc>
                <a:tc hMerge="1">
                  <a:txBody>
                    <a:bodyPr/>
                    <a:lstStyle/>
                    <a:p>
                      <a:endParaRPr lang="es-ES"/>
                    </a:p>
                  </a:txBody>
                  <a:tcPr/>
                </a:tc>
              </a:tr>
            </a:tbl>
          </a:graphicData>
        </a:graphic>
      </p:graphicFrame>
    </p:spTree>
    <p:extLst>
      <p:ext uri="{BB962C8B-B14F-4D97-AF65-F5344CB8AC3E}">
        <p14:creationId xmlns:p14="http://schemas.microsoft.com/office/powerpoint/2010/main" val="216789476"/>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3" grpId="0">
        <p:bldAsOne/>
      </p:bldGraphic>
      <p:bldP spid="8" grpId="0"/>
      <p:bldP spid="9" grpId="0"/>
      <p:bldP spid="14" grpId="0" animBg="1"/>
      <p:bldP spid="15" grpId="0"/>
      <p:bldP spid="16" grpId="0" animBg="1"/>
      <p:bldP spid="17" grpId="0"/>
      <p:bldP spid="34" grpId="0" animBg="1"/>
      <p:bldP spid="35"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19 Rectángulo redondeado"/>
          <p:cNvSpPr/>
          <p:nvPr/>
        </p:nvSpPr>
        <p:spPr>
          <a:xfrm>
            <a:off x="535785" y="620688"/>
            <a:ext cx="8284688" cy="5633391"/>
          </a:xfrm>
          <a:prstGeom prst="roundRect">
            <a:avLst>
              <a:gd name="adj" fmla="val 12160"/>
            </a:avLst>
          </a:prstGeom>
          <a:solidFill>
            <a:schemeClr val="bg1"/>
          </a:solidFill>
          <a:ln>
            <a:solidFill>
              <a:srgbClr val="C00000"/>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graphicFrame>
        <p:nvGraphicFramePr>
          <p:cNvPr id="17" name="1 Gráfico"/>
          <p:cNvGraphicFramePr>
            <a:graphicFrameLocks/>
          </p:cNvGraphicFramePr>
          <p:nvPr>
            <p:extLst>
              <p:ext uri="{D42A27DB-BD31-4B8C-83A1-F6EECF244321}">
                <p14:modId xmlns:p14="http://schemas.microsoft.com/office/powerpoint/2010/main" val="3670295736"/>
              </p:ext>
            </p:extLst>
          </p:nvPr>
        </p:nvGraphicFramePr>
        <p:xfrm>
          <a:off x="2120977" y="1010567"/>
          <a:ext cx="6483471" cy="4447331"/>
        </p:xfrm>
        <a:graphic>
          <a:graphicData uri="http://schemas.openxmlformats.org/drawingml/2006/chart">
            <c:chart xmlns:c="http://schemas.openxmlformats.org/drawingml/2006/chart" xmlns:r="http://schemas.openxmlformats.org/officeDocument/2006/relationships" r:id="rId3"/>
          </a:graphicData>
        </a:graphic>
      </p:graphicFrame>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64</a:t>
            </a:fld>
            <a:endParaRPr lang="es-ES" dirty="0">
              <a:solidFill>
                <a:srgbClr val="000000"/>
              </a:solidFill>
              <a:latin typeface="+mj-lt"/>
            </a:endParaRPr>
          </a:p>
        </p:txBody>
      </p:sp>
      <p:sp>
        <p:nvSpPr>
          <p:cNvPr id="65543" name="Rectangle 10"/>
          <p:cNvSpPr>
            <a:spLocks noGrp="1" noChangeArrowheads="1"/>
          </p:cNvSpPr>
          <p:nvPr>
            <p:ph type="title"/>
          </p:nvPr>
        </p:nvSpPr>
        <p:spPr>
          <a:xfrm>
            <a:off x="323528" y="33525"/>
            <a:ext cx="8517260" cy="490537"/>
          </a:xfrm>
        </p:spPr>
        <p:txBody>
          <a:bodyPr/>
          <a:lstStyle/>
          <a:p>
            <a:pPr eaLnBrk="1" hangingPunct="1"/>
            <a:r>
              <a:rPr lang="es-ES" dirty="0" smtClean="0"/>
              <a:t>POSICIONAMIENTO DE ÁREAS SEGÚN SATISFACCIÓN Y CORRELACIÓN CON LA SATISFACCIÓN GLOBAL </a:t>
            </a:r>
          </a:p>
        </p:txBody>
      </p:sp>
      <p:sp>
        <p:nvSpPr>
          <p:cNvPr id="25" name="24 Rectángulo redondeado"/>
          <p:cNvSpPr/>
          <p:nvPr/>
        </p:nvSpPr>
        <p:spPr bwMode="auto">
          <a:xfrm>
            <a:off x="67968" y="6399956"/>
            <a:ext cx="2078707" cy="320684"/>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a:t>
            </a:r>
            <a:r>
              <a:rPr lang="es-ES" sz="1000" dirty="0">
                <a:solidFill>
                  <a:srgbClr val="000000"/>
                </a:solidFill>
                <a:latin typeface="+mj-lt"/>
              </a:rPr>
              <a:t> </a:t>
            </a:r>
            <a:r>
              <a:rPr lang="es-ES" sz="1000" dirty="0" smtClean="0">
                <a:solidFill>
                  <a:srgbClr val="000000"/>
                </a:solidFill>
                <a:latin typeface="+mj-lt"/>
              </a:rPr>
              <a:t>total de la muestra(240)</a:t>
            </a:r>
            <a:endParaRPr lang="es-ES" sz="1000" dirty="0">
              <a:solidFill>
                <a:srgbClr val="000000"/>
              </a:solidFill>
              <a:latin typeface="+mj-lt"/>
            </a:endParaRPr>
          </a:p>
        </p:txBody>
      </p:sp>
      <p:graphicFrame>
        <p:nvGraphicFramePr>
          <p:cNvPr id="28" name="27 Tabla"/>
          <p:cNvGraphicFramePr>
            <a:graphicFrameLocks noGrp="1"/>
          </p:cNvGraphicFramePr>
          <p:nvPr>
            <p:extLst>
              <p:ext uri="{D42A27DB-BD31-4B8C-83A1-F6EECF244321}">
                <p14:modId xmlns:p14="http://schemas.microsoft.com/office/powerpoint/2010/main" val="3787981036"/>
              </p:ext>
            </p:extLst>
          </p:nvPr>
        </p:nvGraphicFramePr>
        <p:xfrm>
          <a:off x="98967" y="5352686"/>
          <a:ext cx="2071047" cy="1341120"/>
        </p:xfrm>
        <a:graphic>
          <a:graphicData uri="http://schemas.openxmlformats.org/drawingml/2006/table">
            <a:tbl>
              <a:tblPr/>
              <a:tblGrid>
                <a:gridCol w="2071047"/>
              </a:tblGrid>
              <a:tr h="153348">
                <a:tc>
                  <a:txBody>
                    <a:bodyPr/>
                    <a:lstStyle/>
                    <a:p>
                      <a:pPr algn="ctr" rtl="0" fontAlgn="ctr"/>
                      <a:r>
                        <a:rPr lang="es-ES" sz="1100" b="0" i="0" u="none" strike="noStrike" dirty="0">
                          <a:solidFill>
                            <a:srgbClr val="FFFFFF"/>
                          </a:solidFill>
                          <a:latin typeface="Trebuchet MS"/>
                        </a:rPr>
                        <a:t>Atributos </a:t>
                      </a:r>
                      <a:r>
                        <a:rPr lang="es-ES" sz="1100" b="0" i="0" u="none" strike="noStrike" dirty="0" smtClean="0">
                          <a:solidFill>
                            <a:srgbClr val="FFFFFF"/>
                          </a:solidFill>
                          <a:latin typeface="Trebuchet MS"/>
                        </a:rPr>
                        <a:t>de mayor</a:t>
                      </a:r>
                      <a:r>
                        <a:rPr lang="es-ES" sz="1100" b="0" i="0" u="none" strike="noStrike" baseline="0" dirty="0" smtClean="0">
                          <a:solidFill>
                            <a:srgbClr val="FFFFFF"/>
                          </a:solidFill>
                          <a:latin typeface="Trebuchet MS"/>
                        </a:rPr>
                        <a:t> importancia </a:t>
                      </a:r>
                      <a:r>
                        <a:rPr lang="es-ES" sz="1100" b="0" i="0" u="none" strike="noStrike" dirty="0" smtClean="0">
                          <a:solidFill>
                            <a:srgbClr val="FFFFFF"/>
                          </a:solidFill>
                          <a:latin typeface="Trebuchet MS"/>
                        </a:rPr>
                        <a:t>que </a:t>
                      </a:r>
                      <a:r>
                        <a:rPr lang="es-ES" sz="1100" b="0" i="0" u="none" strike="noStrike" dirty="0">
                          <a:solidFill>
                            <a:srgbClr val="FFFFFF"/>
                          </a:solidFill>
                          <a:latin typeface="Trebuchet MS"/>
                        </a:rPr>
                        <a:t>generan insatisfacción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504D"/>
                    </a:solidFill>
                  </a:tcPr>
                </a:tc>
              </a:tr>
              <a:tr h="158112">
                <a:tc>
                  <a:txBody>
                    <a:bodyPr/>
                    <a:lstStyle/>
                    <a:p>
                      <a:pPr algn="ctr" rtl="0" fontAlgn="ctr"/>
                      <a:r>
                        <a:rPr lang="es-ES" sz="1100" b="0" i="0" u="none" strike="noStrike" dirty="0">
                          <a:solidFill>
                            <a:srgbClr val="000000"/>
                          </a:solidFill>
                          <a:latin typeface="Trebuchet MS"/>
                        </a:rPr>
                        <a:t>Atributos </a:t>
                      </a:r>
                      <a:r>
                        <a:rPr lang="es-ES" sz="1100" b="0" i="0" u="none" strike="noStrike" dirty="0" smtClean="0">
                          <a:solidFill>
                            <a:srgbClr val="000000"/>
                          </a:solidFill>
                          <a:latin typeface="Trebuchet MS"/>
                        </a:rPr>
                        <a:t>de menor importancia </a:t>
                      </a:r>
                      <a:r>
                        <a:rPr lang="es-ES" sz="1100" b="0" i="0" u="none" strike="noStrike" dirty="0">
                          <a:solidFill>
                            <a:srgbClr val="000000"/>
                          </a:solidFill>
                          <a:latin typeface="Trebuchet MS"/>
                        </a:rPr>
                        <a:t>que generan insatisfacción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E6B9B8"/>
                    </a:solidFill>
                  </a:tcPr>
                </a:tc>
              </a:tr>
              <a:tr h="162876">
                <a:tc>
                  <a:txBody>
                    <a:bodyPr/>
                    <a:lstStyle/>
                    <a:p>
                      <a:pPr algn="ctr" rtl="0" fontAlgn="ctr"/>
                      <a:r>
                        <a:rPr lang="es-ES" sz="1100" b="0" i="0" u="none" strike="noStrike" dirty="0">
                          <a:solidFill>
                            <a:srgbClr val="000000"/>
                          </a:solidFill>
                          <a:latin typeface="Trebuchet MS"/>
                        </a:rPr>
                        <a:t>Atributos </a:t>
                      </a:r>
                      <a:r>
                        <a:rPr lang="es-ES" sz="1100" b="0" i="0" u="none" strike="noStrike" dirty="0" smtClean="0">
                          <a:solidFill>
                            <a:srgbClr val="000000"/>
                          </a:solidFill>
                          <a:latin typeface="+mn-lt"/>
                        </a:rPr>
                        <a:t>de menor importancia </a:t>
                      </a:r>
                      <a:r>
                        <a:rPr lang="es-ES" sz="1100" b="0" i="0" u="none" strike="noStrike" dirty="0">
                          <a:solidFill>
                            <a:srgbClr val="000000"/>
                          </a:solidFill>
                          <a:latin typeface="Trebuchet MS"/>
                        </a:rPr>
                        <a:t>que generan satisfacción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7E4BC"/>
                    </a:solidFill>
                  </a:tcPr>
                </a:tc>
              </a:tr>
              <a:tr h="147730">
                <a:tc>
                  <a:txBody>
                    <a:bodyPr/>
                    <a:lstStyle/>
                    <a:p>
                      <a:pPr algn="ctr" rtl="0" fontAlgn="ctr"/>
                      <a:r>
                        <a:rPr lang="es-ES" sz="1100" b="0" i="0" u="none" strike="noStrike" dirty="0">
                          <a:solidFill>
                            <a:srgbClr val="FFFFFF"/>
                          </a:solidFill>
                          <a:latin typeface="Trebuchet MS"/>
                        </a:rPr>
                        <a:t>Atributos </a:t>
                      </a:r>
                      <a:r>
                        <a:rPr lang="es-ES" sz="1100" b="0" i="0" u="none" strike="noStrike" dirty="0" smtClean="0">
                          <a:solidFill>
                            <a:srgbClr val="FFFFFF"/>
                          </a:solidFill>
                          <a:latin typeface="+mn-lt"/>
                        </a:rPr>
                        <a:t>de mayor</a:t>
                      </a:r>
                      <a:r>
                        <a:rPr lang="es-ES" sz="1100" b="0" i="0" u="none" strike="noStrike" baseline="0" dirty="0" smtClean="0">
                          <a:solidFill>
                            <a:srgbClr val="FFFFFF"/>
                          </a:solidFill>
                          <a:latin typeface="+mn-lt"/>
                        </a:rPr>
                        <a:t> importancia que </a:t>
                      </a:r>
                      <a:r>
                        <a:rPr lang="es-ES" sz="1100" b="0" i="0" u="none" strike="noStrike" dirty="0" smtClean="0">
                          <a:solidFill>
                            <a:srgbClr val="FFFFFF"/>
                          </a:solidFill>
                          <a:latin typeface="Trebuchet MS"/>
                        </a:rPr>
                        <a:t>generan </a:t>
                      </a:r>
                      <a:r>
                        <a:rPr lang="es-ES" sz="1100" b="0" i="0" u="none" strike="noStrike" dirty="0">
                          <a:solidFill>
                            <a:srgbClr val="FFFFFF"/>
                          </a:solidFill>
                          <a:latin typeface="Trebuchet MS"/>
                        </a:rPr>
                        <a:t>satisfacción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BBB59"/>
                    </a:solidFill>
                  </a:tcPr>
                </a:tc>
              </a:tr>
            </a:tbl>
          </a:graphicData>
        </a:graphic>
      </p:graphicFrame>
      <p:sp>
        <p:nvSpPr>
          <p:cNvPr id="33" name="32 CuadroTexto"/>
          <p:cNvSpPr txBox="1"/>
          <p:nvPr/>
        </p:nvSpPr>
        <p:spPr>
          <a:xfrm>
            <a:off x="535784" y="3501008"/>
            <a:ext cx="1465098" cy="646331"/>
          </a:xfrm>
          <a:prstGeom prst="rect">
            <a:avLst/>
          </a:prstGeom>
          <a:noFill/>
        </p:spPr>
        <p:txBody>
          <a:bodyPr wrap="square" rtlCol="0">
            <a:spAutoFit/>
          </a:bodyPr>
          <a:lstStyle/>
          <a:p>
            <a:pPr algn="ctr"/>
            <a:r>
              <a:rPr lang="es-ES" sz="1200" b="1" dirty="0" smtClean="0">
                <a:solidFill>
                  <a:srgbClr val="6699FF"/>
                </a:solidFill>
                <a:latin typeface="+mj-lt"/>
              </a:rPr>
              <a:t>ATRIBUTOS DE MENOR IMPORTANCIA</a:t>
            </a:r>
            <a:endParaRPr lang="es-ES" sz="1200" b="1" dirty="0">
              <a:solidFill>
                <a:srgbClr val="6699FF"/>
              </a:solidFill>
              <a:latin typeface="+mj-lt"/>
            </a:endParaRPr>
          </a:p>
        </p:txBody>
      </p:sp>
      <p:sp>
        <p:nvSpPr>
          <p:cNvPr id="34" name="33 Abrir llave"/>
          <p:cNvSpPr/>
          <p:nvPr/>
        </p:nvSpPr>
        <p:spPr bwMode="auto">
          <a:xfrm rot="16200000">
            <a:off x="3628164" y="4601536"/>
            <a:ext cx="339475" cy="2052201"/>
          </a:xfrm>
          <a:prstGeom prst="leftBrace">
            <a:avLst>
              <a:gd name="adj1" fmla="val 70673"/>
              <a:gd name="adj2" fmla="val 50000"/>
            </a:avLst>
          </a:prstGeom>
          <a:noFill/>
          <a:ln w="25400" cap="flat" cmpd="sng" algn="ctr">
            <a:solidFill>
              <a:schemeClr val="tx2"/>
            </a:solidFill>
            <a:prstDash val="sysDot"/>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endParaRPr lang="es-ES" sz="1400" b="1" dirty="0" smtClean="0">
              <a:solidFill>
                <a:srgbClr val="003300"/>
              </a:solidFill>
              <a:latin typeface="+mj-lt"/>
            </a:endParaRPr>
          </a:p>
        </p:txBody>
      </p:sp>
      <p:sp>
        <p:nvSpPr>
          <p:cNvPr id="35" name="34 CuadroTexto"/>
          <p:cNvSpPr txBox="1"/>
          <p:nvPr/>
        </p:nvSpPr>
        <p:spPr>
          <a:xfrm>
            <a:off x="2685220" y="5808232"/>
            <a:ext cx="1901354" cy="461665"/>
          </a:xfrm>
          <a:prstGeom prst="rect">
            <a:avLst/>
          </a:prstGeom>
          <a:noFill/>
        </p:spPr>
        <p:txBody>
          <a:bodyPr wrap="square" rtlCol="0">
            <a:spAutoFit/>
          </a:bodyPr>
          <a:lstStyle/>
          <a:p>
            <a:pPr algn="ctr"/>
            <a:r>
              <a:rPr lang="es-ES" sz="1200" b="1" dirty="0" smtClean="0">
                <a:solidFill>
                  <a:srgbClr val="CC3300"/>
                </a:solidFill>
                <a:latin typeface="+mj-lt"/>
              </a:rPr>
              <a:t>MENOR SATISFACCIÓN CON EL ATRIBUTO</a:t>
            </a:r>
            <a:endParaRPr lang="es-ES" sz="1200" b="1" dirty="0">
              <a:solidFill>
                <a:srgbClr val="CC3300"/>
              </a:solidFill>
              <a:latin typeface="+mj-lt"/>
            </a:endParaRPr>
          </a:p>
        </p:txBody>
      </p:sp>
      <p:sp>
        <p:nvSpPr>
          <p:cNvPr id="36" name="35 CuadroTexto"/>
          <p:cNvSpPr txBox="1"/>
          <p:nvPr/>
        </p:nvSpPr>
        <p:spPr>
          <a:xfrm>
            <a:off x="5421106" y="5792414"/>
            <a:ext cx="2046206" cy="461665"/>
          </a:xfrm>
          <a:prstGeom prst="rect">
            <a:avLst/>
          </a:prstGeom>
          <a:noFill/>
        </p:spPr>
        <p:txBody>
          <a:bodyPr wrap="square" rtlCol="0">
            <a:spAutoFit/>
          </a:bodyPr>
          <a:lstStyle/>
          <a:p>
            <a:pPr algn="ctr"/>
            <a:r>
              <a:rPr lang="es-ES" sz="1200" b="1" dirty="0" smtClean="0">
                <a:solidFill>
                  <a:srgbClr val="008000"/>
                </a:solidFill>
                <a:latin typeface="+mj-lt"/>
              </a:rPr>
              <a:t>MAYOR SATISFACCIÓN CON EL ATRIBUTO</a:t>
            </a:r>
            <a:endParaRPr lang="es-ES" sz="1200" b="1" dirty="0">
              <a:solidFill>
                <a:srgbClr val="008000"/>
              </a:solidFill>
              <a:latin typeface="+mj-lt"/>
            </a:endParaRPr>
          </a:p>
        </p:txBody>
      </p:sp>
      <p:sp>
        <p:nvSpPr>
          <p:cNvPr id="37" name="36 Abrir llave"/>
          <p:cNvSpPr/>
          <p:nvPr/>
        </p:nvSpPr>
        <p:spPr bwMode="auto">
          <a:xfrm>
            <a:off x="2000277" y="1052736"/>
            <a:ext cx="339475" cy="1944216"/>
          </a:xfrm>
          <a:prstGeom prst="leftBrace">
            <a:avLst>
              <a:gd name="adj1" fmla="val 70673"/>
              <a:gd name="adj2" fmla="val 55356"/>
            </a:avLst>
          </a:prstGeom>
          <a:noFill/>
          <a:ln w="25400" cap="flat" cmpd="sng" algn="ctr">
            <a:solidFill>
              <a:srgbClr val="00009A"/>
            </a:solidFill>
            <a:prstDash val="sysDot"/>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endParaRPr lang="es-ES" sz="1400" b="1" dirty="0" smtClean="0">
              <a:solidFill>
                <a:srgbClr val="003300"/>
              </a:solidFill>
              <a:latin typeface="+mj-lt"/>
            </a:endParaRPr>
          </a:p>
        </p:txBody>
      </p:sp>
      <p:sp>
        <p:nvSpPr>
          <p:cNvPr id="38" name="37 Abrir llave"/>
          <p:cNvSpPr/>
          <p:nvPr/>
        </p:nvSpPr>
        <p:spPr bwMode="auto">
          <a:xfrm>
            <a:off x="2000277" y="2996952"/>
            <a:ext cx="339475" cy="2088231"/>
          </a:xfrm>
          <a:prstGeom prst="leftBrace">
            <a:avLst>
              <a:gd name="adj1" fmla="val 70673"/>
              <a:gd name="adj2" fmla="val 42270"/>
            </a:avLst>
          </a:prstGeom>
          <a:noFill/>
          <a:ln w="25400" cap="flat" cmpd="sng" algn="ctr">
            <a:solidFill>
              <a:srgbClr val="0196F1"/>
            </a:solidFill>
            <a:prstDash val="sysDot"/>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endParaRPr lang="es-ES" sz="1400" b="1" dirty="0" smtClean="0">
              <a:solidFill>
                <a:srgbClr val="003300"/>
              </a:solidFill>
              <a:latin typeface="+mj-lt"/>
            </a:endParaRPr>
          </a:p>
        </p:txBody>
      </p:sp>
      <p:sp>
        <p:nvSpPr>
          <p:cNvPr id="39" name="38 Abrir llave"/>
          <p:cNvSpPr/>
          <p:nvPr/>
        </p:nvSpPr>
        <p:spPr bwMode="auto">
          <a:xfrm rot="16200000">
            <a:off x="6424709" y="3844515"/>
            <a:ext cx="363009" cy="3564424"/>
          </a:xfrm>
          <a:prstGeom prst="leftBrace">
            <a:avLst>
              <a:gd name="adj1" fmla="val 70673"/>
              <a:gd name="adj2" fmla="val 50000"/>
            </a:avLst>
          </a:prstGeom>
          <a:noFill/>
          <a:ln w="25400" cap="flat" cmpd="sng" algn="ctr">
            <a:solidFill>
              <a:srgbClr val="008000"/>
            </a:solidFill>
            <a:prstDash val="sysDot"/>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endParaRPr lang="es-ES" sz="1400" b="1" dirty="0" smtClean="0">
              <a:solidFill>
                <a:srgbClr val="003300"/>
              </a:solidFill>
              <a:latin typeface="+mj-lt"/>
            </a:endParaRPr>
          </a:p>
        </p:txBody>
      </p:sp>
      <p:sp>
        <p:nvSpPr>
          <p:cNvPr id="40" name="39 CuadroTexto"/>
          <p:cNvSpPr txBox="1"/>
          <p:nvPr/>
        </p:nvSpPr>
        <p:spPr>
          <a:xfrm>
            <a:off x="535179" y="1700808"/>
            <a:ext cx="1465098" cy="646331"/>
          </a:xfrm>
          <a:prstGeom prst="rect">
            <a:avLst/>
          </a:prstGeom>
          <a:noFill/>
        </p:spPr>
        <p:txBody>
          <a:bodyPr wrap="square" rtlCol="0">
            <a:spAutoFit/>
          </a:bodyPr>
          <a:lstStyle/>
          <a:p>
            <a:pPr algn="ctr"/>
            <a:r>
              <a:rPr lang="es-ES" sz="1200" b="1" dirty="0" smtClean="0">
                <a:solidFill>
                  <a:srgbClr val="002E8A"/>
                </a:solidFill>
                <a:latin typeface="+mj-lt"/>
              </a:rPr>
              <a:t>ATRIBUTOS DE MAYOR IMPORTANCIA</a:t>
            </a:r>
            <a:endParaRPr lang="es-ES" sz="1200" b="1" dirty="0">
              <a:solidFill>
                <a:srgbClr val="002E8A"/>
              </a:solidFill>
              <a:latin typeface="+mj-lt"/>
            </a:endParaRPr>
          </a:p>
        </p:txBody>
      </p:sp>
      <p:cxnSp>
        <p:nvCxnSpPr>
          <p:cNvPr id="9" name="8 Conector recto"/>
          <p:cNvCxnSpPr/>
          <p:nvPr/>
        </p:nvCxnSpPr>
        <p:spPr>
          <a:xfrm flipV="1">
            <a:off x="4860000" y="909183"/>
            <a:ext cx="0" cy="417600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2771801" y="3068960"/>
            <a:ext cx="5616625" cy="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514648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Graphic spid="17" grpId="0">
        <p:bldAsOne/>
      </p:bldGraphic>
      <p:bldP spid="4" grpId="0"/>
      <p:bldP spid="25" grpId="0" animBg="1"/>
      <p:bldP spid="33" grpId="0"/>
      <p:bldP spid="34" grpId="0" animBg="1"/>
      <p:bldP spid="35" grpId="0"/>
      <p:bldP spid="36" grpId="0"/>
      <p:bldP spid="37" grpId="0" animBg="1"/>
      <p:bldP spid="38" grpId="0" animBg="1"/>
      <p:bldP spid="39" grpId="0" animBg="1"/>
      <p:bldP spid="40"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4 Marcador de número de diapositiva"/>
          <p:cNvSpPr>
            <a:spLocks noGrp="1"/>
          </p:cNvSpPr>
          <p:nvPr>
            <p:ph type="sldNum" sz="quarter" idx="10"/>
          </p:nvPr>
        </p:nvSpPr>
        <p:spPr>
          <a:noFill/>
        </p:spPr>
        <p:txBody>
          <a:bodyPr/>
          <a:lstStyle/>
          <a:p>
            <a:fld id="{3F129508-DC32-435A-AF67-8B70E7F3F55B}" type="slidenum">
              <a:rPr lang="es-ES" smtClean="0">
                <a:solidFill>
                  <a:srgbClr val="003300"/>
                </a:solidFill>
                <a:latin typeface="+mj-lt"/>
              </a:rPr>
              <a:pPr/>
              <a:t>65</a:t>
            </a:fld>
            <a:endParaRPr lang="es-ES" dirty="0" smtClean="0">
              <a:solidFill>
                <a:srgbClr val="003300"/>
              </a:solidFill>
              <a:latin typeface="+mj-lt"/>
            </a:endParaRPr>
          </a:p>
        </p:txBody>
      </p:sp>
      <p:sp>
        <p:nvSpPr>
          <p:cNvPr id="7189" name="Rectangle 200"/>
          <p:cNvSpPr>
            <a:spLocks noGrp="1" noChangeArrowheads="1"/>
          </p:cNvSpPr>
          <p:nvPr>
            <p:ph type="title"/>
          </p:nvPr>
        </p:nvSpPr>
        <p:spPr>
          <a:xfrm>
            <a:off x="625475" y="44544"/>
            <a:ext cx="8229600" cy="490537"/>
          </a:xfrm>
        </p:spPr>
        <p:txBody>
          <a:bodyPr/>
          <a:lstStyle/>
          <a:p>
            <a:pPr eaLnBrk="1" hangingPunct="1"/>
            <a:r>
              <a:rPr lang="es-ES" dirty="0" smtClean="0">
                <a:latin typeface="+mj-lt"/>
              </a:rPr>
              <a:t>ACCIONES PROPUESTAS PARA CADA POSICIONAMIENTO DE LOS ATRIBUTOS</a:t>
            </a:r>
          </a:p>
        </p:txBody>
      </p:sp>
      <p:graphicFrame>
        <p:nvGraphicFramePr>
          <p:cNvPr id="6" name="5 Tabla"/>
          <p:cNvGraphicFramePr>
            <a:graphicFrameLocks noGrp="1"/>
          </p:cNvGraphicFramePr>
          <p:nvPr>
            <p:extLst>
              <p:ext uri="{D42A27DB-BD31-4B8C-83A1-F6EECF244321}">
                <p14:modId xmlns:p14="http://schemas.microsoft.com/office/powerpoint/2010/main" val="1816176095"/>
              </p:ext>
            </p:extLst>
          </p:nvPr>
        </p:nvGraphicFramePr>
        <p:xfrm>
          <a:off x="467544" y="1556792"/>
          <a:ext cx="8352929" cy="3091800"/>
        </p:xfrm>
        <a:graphic>
          <a:graphicData uri="http://schemas.openxmlformats.org/drawingml/2006/table">
            <a:tbl>
              <a:tblPr/>
              <a:tblGrid>
                <a:gridCol w="1228372"/>
                <a:gridCol w="2948092"/>
                <a:gridCol w="4176465"/>
              </a:tblGrid>
              <a:tr h="387375">
                <a:tc>
                  <a:txBody>
                    <a:bodyPr/>
                    <a:lstStyle/>
                    <a:p>
                      <a:pPr algn="ctr" fontAlgn="b"/>
                      <a:r>
                        <a:rPr lang="es-ES" sz="1600" b="1" i="0" u="none" strike="noStrike" dirty="0">
                          <a:solidFill>
                            <a:srgbClr val="FFFFFF"/>
                          </a:solidFill>
                          <a:latin typeface="+mn-lt"/>
                        </a:rPr>
                        <a:t>ESTRATO</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ctr" fontAlgn="b"/>
                      <a:r>
                        <a:rPr lang="es-ES" sz="1600" b="1" i="0" u="none" strike="noStrike" dirty="0">
                          <a:solidFill>
                            <a:srgbClr val="FFFFFF"/>
                          </a:solidFill>
                          <a:latin typeface="+mn-lt"/>
                        </a:rPr>
                        <a:t>POSICIONAMIENTO</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ctr" fontAlgn="b"/>
                      <a:r>
                        <a:rPr lang="es-ES" sz="1600" b="1" i="0" u="none" strike="noStrike" dirty="0">
                          <a:solidFill>
                            <a:srgbClr val="FFFFFF"/>
                          </a:solidFill>
                          <a:latin typeface="+mn-lt"/>
                        </a:rPr>
                        <a:t>ACCIONES PROPUESTAS</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r>
              <a:tr h="692745">
                <a:tc>
                  <a:txBody>
                    <a:bodyPr/>
                    <a:lstStyle/>
                    <a:p>
                      <a:pPr algn="ctr" rtl="0" fontAlgn="ctr"/>
                      <a:r>
                        <a:rPr lang="es-ES" sz="3600" b="1" i="0" u="none" strike="noStrike" dirty="0">
                          <a:solidFill>
                            <a:srgbClr val="FFFFFF"/>
                          </a:solidFill>
                          <a:latin typeface="+mn-lt"/>
                        </a:rPr>
                        <a:t>1</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504D"/>
                    </a:solidFill>
                  </a:tcPr>
                </a:tc>
                <a:tc>
                  <a:txBody>
                    <a:bodyPr/>
                    <a:lstStyle/>
                    <a:p>
                      <a:pPr algn="ctr" rtl="0" fontAlgn="ctr"/>
                      <a:r>
                        <a:rPr lang="es-ES" sz="1400" b="0" i="0" u="none" strike="noStrike" dirty="0">
                          <a:solidFill>
                            <a:srgbClr val="FFFFFF"/>
                          </a:solidFill>
                          <a:latin typeface="+mn-lt"/>
                        </a:rPr>
                        <a:t>Atributos de mayor importancia que generan insatisfacción</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504D"/>
                    </a:solidFill>
                  </a:tcPr>
                </a:tc>
                <a:tc>
                  <a:txBody>
                    <a:bodyPr/>
                    <a:lstStyle/>
                    <a:p>
                      <a:pPr algn="just" rtl="0" fontAlgn="ctr"/>
                      <a:r>
                        <a:rPr lang="es-ES" sz="1400" b="0" i="0" u="none" strike="noStrike" dirty="0" smtClean="0">
                          <a:solidFill>
                            <a:srgbClr val="FFFFFF"/>
                          </a:solidFill>
                          <a:latin typeface="+mn-lt"/>
                        </a:rPr>
                        <a:t>No hay ningún atributo</a:t>
                      </a:r>
                      <a:r>
                        <a:rPr lang="es-ES" sz="1400" b="0" i="0" u="none" strike="noStrike" baseline="0" dirty="0" smtClean="0">
                          <a:solidFill>
                            <a:srgbClr val="FFFFFF"/>
                          </a:solidFill>
                          <a:latin typeface="+mn-lt"/>
                        </a:rPr>
                        <a:t> que se encuentre en esta posición.</a:t>
                      </a:r>
                      <a:endParaRPr lang="es-ES" sz="1400" b="0" i="0" u="none" strike="noStrike" dirty="0">
                        <a:solidFill>
                          <a:srgbClr val="FFFFFF"/>
                        </a:solidFill>
                        <a:latin typeface="+mn-lt"/>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504D"/>
                    </a:solidFill>
                  </a:tcPr>
                </a:tc>
              </a:tr>
              <a:tr h="845182">
                <a:tc>
                  <a:txBody>
                    <a:bodyPr/>
                    <a:lstStyle/>
                    <a:p>
                      <a:pPr algn="ctr" rtl="0" fontAlgn="ctr"/>
                      <a:r>
                        <a:rPr lang="es-ES" sz="3600" b="1" i="0" u="none" strike="noStrike" dirty="0">
                          <a:solidFill>
                            <a:srgbClr val="000000"/>
                          </a:solidFill>
                          <a:latin typeface="+mn-lt"/>
                        </a:rPr>
                        <a:t>2</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c>
                  <a:txBody>
                    <a:bodyPr/>
                    <a:lstStyle/>
                    <a:p>
                      <a:pPr algn="ctr" rtl="0" fontAlgn="ctr"/>
                      <a:r>
                        <a:rPr lang="es-ES" sz="1400" b="0" i="0" u="none" strike="noStrike" dirty="0">
                          <a:solidFill>
                            <a:srgbClr val="000000"/>
                          </a:solidFill>
                          <a:latin typeface="+mn-lt"/>
                        </a:rPr>
                        <a:t>Atributos de menor importancia que generan </a:t>
                      </a:r>
                      <a:r>
                        <a:rPr lang="es-ES" sz="1400" b="0" i="0" u="none" strike="noStrike" dirty="0" smtClean="0">
                          <a:solidFill>
                            <a:srgbClr val="000000"/>
                          </a:solidFill>
                          <a:latin typeface="+mn-lt"/>
                        </a:rPr>
                        <a:t>insatisfacción: </a:t>
                      </a:r>
                      <a:r>
                        <a:rPr lang="es-ES" sz="1600" b="1" i="0" u="none" strike="noStrike" dirty="0" smtClean="0">
                          <a:solidFill>
                            <a:srgbClr val="C00000"/>
                          </a:solidFill>
                          <a:latin typeface="+mn-lt"/>
                        </a:rPr>
                        <a:t>Tarifa anual y métodos de pago</a:t>
                      </a:r>
                      <a:endParaRPr lang="es-ES" sz="1600" b="1" i="0" u="none" strike="noStrike" dirty="0">
                        <a:solidFill>
                          <a:srgbClr val="C00000"/>
                        </a:solidFill>
                        <a:latin typeface="+mn-lt"/>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c>
                  <a:txBody>
                    <a:bodyPr/>
                    <a:lstStyle/>
                    <a:p>
                      <a:pPr marL="285750" indent="-285750" algn="just" rtl="0" fontAlgn="ctr">
                        <a:buFont typeface="Arial" pitchFamily="34" charset="0"/>
                        <a:buChar char="•"/>
                      </a:pPr>
                      <a:r>
                        <a:rPr lang="es-ES" sz="1400" b="0" i="0" u="none" strike="noStrike" dirty="0" smtClean="0">
                          <a:solidFill>
                            <a:srgbClr val="000000"/>
                          </a:solidFill>
                          <a:latin typeface="+mn-lt"/>
                        </a:rPr>
                        <a:t>En </a:t>
                      </a:r>
                      <a:r>
                        <a:rPr lang="es-ES" sz="1400" b="0" i="0" u="none" strike="noStrike" dirty="0">
                          <a:solidFill>
                            <a:srgbClr val="000000"/>
                          </a:solidFill>
                          <a:latin typeface="+mn-lt"/>
                        </a:rPr>
                        <a:t>un primer paso mejorar </a:t>
                      </a:r>
                      <a:r>
                        <a:rPr lang="es-ES" sz="1400" b="0" i="0" u="none" strike="noStrike" dirty="0" smtClean="0">
                          <a:solidFill>
                            <a:srgbClr val="000000"/>
                          </a:solidFill>
                          <a:latin typeface="+mn-lt"/>
                        </a:rPr>
                        <a:t>tod</a:t>
                      </a:r>
                      <a:r>
                        <a:rPr lang="es-ES" sz="1400" b="0" i="0" u="none" strike="noStrike" baseline="0" dirty="0" smtClean="0">
                          <a:solidFill>
                            <a:srgbClr val="000000"/>
                          </a:solidFill>
                          <a:latin typeface="+mn-lt"/>
                        </a:rPr>
                        <a:t>os los temas relacionados con el método de pago y las tarifas.</a:t>
                      </a:r>
                    </a:p>
                    <a:p>
                      <a:pPr marL="285750" indent="-285750" algn="just" rtl="0" fontAlgn="ctr">
                        <a:buFont typeface="Arial" pitchFamily="34" charset="0"/>
                        <a:buChar char="•"/>
                      </a:pPr>
                      <a:endParaRPr lang="es-ES" sz="1400" b="0" i="0" u="none" strike="noStrike" baseline="0" dirty="0" smtClean="0">
                        <a:solidFill>
                          <a:srgbClr val="000000"/>
                        </a:solidFill>
                        <a:latin typeface="+mn-lt"/>
                      </a:endParaRPr>
                    </a:p>
                    <a:p>
                      <a:pPr marL="285750" indent="-285750" algn="just" rtl="0" fontAlgn="ctr">
                        <a:buFont typeface="Arial" pitchFamily="34" charset="0"/>
                        <a:buChar char="•"/>
                      </a:pPr>
                      <a:r>
                        <a:rPr lang="es-ES" sz="1400" b="0" i="0" u="none" strike="noStrike" baseline="0" dirty="0" smtClean="0">
                          <a:solidFill>
                            <a:srgbClr val="000000"/>
                          </a:solidFill>
                          <a:latin typeface="+mn-lt"/>
                        </a:rPr>
                        <a:t>Se observó una tendencia al aumento de la satisfacción en las tarifas, pero aún su nivel es menor de lo esperado.</a:t>
                      </a:r>
                    </a:p>
                    <a:p>
                      <a:pPr marL="285750" indent="-285750" algn="just" rtl="0" fontAlgn="ctr">
                        <a:buFont typeface="Arial" pitchFamily="34" charset="0"/>
                        <a:buChar char="•"/>
                      </a:pPr>
                      <a:endParaRPr lang="es-ES" sz="1400" b="0" i="0" u="none" strike="noStrike" baseline="0" dirty="0" smtClean="0">
                        <a:solidFill>
                          <a:srgbClr val="000000"/>
                        </a:solidFill>
                        <a:latin typeface="+mn-lt"/>
                      </a:endParaRPr>
                    </a:p>
                    <a:p>
                      <a:pPr marL="285750" indent="-285750" algn="just" rtl="0" fontAlgn="ctr">
                        <a:buFont typeface="Arial" pitchFamily="34" charset="0"/>
                        <a:buChar char="•"/>
                      </a:pPr>
                      <a:endParaRPr lang="es-ES" sz="1400" b="0" i="0" u="none" strike="noStrike" baseline="0" dirty="0" smtClean="0">
                        <a:solidFill>
                          <a:srgbClr val="000000"/>
                        </a:solidFill>
                        <a:latin typeface="+mn-lt"/>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r>
            </a:tbl>
          </a:graphicData>
        </a:graphic>
      </p:graphicFrame>
    </p:spTree>
    <p:extLst>
      <p:ext uri="{BB962C8B-B14F-4D97-AF65-F5344CB8AC3E}">
        <p14:creationId xmlns:p14="http://schemas.microsoft.com/office/powerpoint/2010/main" val="88946401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4 Marcador de número de diapositiva"/>
          <p:cNvSpPr>
            <a:spLocks noGrp="1"/>
          </p:cNvSpPr>
          <p:nvPr>
            <p:ph type="sldNum" sz="quarter" idx="10"/>
          </p:nvPr>
        </p:nvSpPr>
        <p:spPr>
          <a:noFill/>
        </p:spPr>
        <p:txBody>
          <a:bodyPr/>
          <a:lstStyle/>
          <a:p>
            <a:fld id="{3F129508-DC32-435A-AF67-8B70E7F3F55B}" type="slidenum">
              <a:rPr lang="es-ES" smtClean="0">
                <a:solidFill>
                  <a:srgbClr val="003300"/>
                </a:solidFill>
                <a:latin typeface="+mj-lt"/>
              </a:rPr>
              <a:pPr/>
              <a:t>66</a:t>
            </a:fld>
            <a:endParaRPr lang="es-ES" dirty="0" smtClean="0">
              <a:solidFill>
                <a:srgbClr val="003300"/>
              </a:solidFill>
              <a:latin typeface="+mj-lt"/>
            </a:endParaRPr>
          </a:p>
        </p:txBody>
      </p:sp>
      <p:sp>
        <p:nvSpPr>
          <p:cNvPr id="7189" name="Rectangle 200"/>
          <p:cNvSpPr>
            <a:spLocks noGrp="1" noChangeArrowheads="1"/>
          </p:cNvSpPr>
          <p:nvPr>
            <p:ph type="title"/>
          </p:nvPr>
        </p:nvSpPr>
        <p:spPr>
          <a:xfrm>
            <a:off x="625475" y="44544"/>
            <a:ext cx="8229600" cy="490537"/>
          </a:xfrm>
        </p:spPr>
        <p:txBody>
          <a:bodyPr/>
          <a:lstStyle/>
          <a:p>
            <a:pPr eaLnBrk="1" hangingPunct="1"/>
            <a:r>
              <a:rPr lang="es-ES" dirty="0" smtClean="0">
                <a:latin typeface="+mj-lt"/>
              </a:rPr>
              <a:t>ACCIONES PROPUESTAS PARA CADA POSICIONAMIENTO DE LOS ATRIBUTOS</a:t>
            </a:r>
          </a:p>
        </p:txBody>
      </p:sp>
      <p:graphicFrame>
        <p:nvGraphicFramePr>
          <p:cNvPr id="5" name="4 Tabla"/>
          <p:cNvGraphicFramePr>
            <a:graphicFrameLocks noGrp="1"/>
          </p:cNvGraphicFramePr>
          <p:nvPr>
            <p:extLst>
              <p:ext uri="{D42A27DB-BD31-4B8C-83A1-F6EECF244321}">
                <p14:modId xmlns:p14="http://schemas.microsoft.com/office/powerpoint/2010/main" val="1418247505"/>
              </p:ext>
            </p:extLst>
          </p:nvPr>
        </p:nvGraphicFramePr>
        <p:xfrm>
          <a:off x="467544" y="1403305"/>
          <a:ext cx="8352929" cy="3465855"/>
        </p:xfrm>
        <a:graphic>
          <a:graphicData uri="http://schemas.openxmlformats.org/drawingml/2006/table">
            <a:tbl>
              <a:tblPr/>
              <a:tblGrid>
                <a:gridCol w="1228372"/>
                <a:gridCol w="2948092"/>
                <a:gridCol w="4176465"/>
              </a:tblGrid>
              <a:tr h="387375">
                <a:tc>
                  <a:txBody>
                    <a:bodyPr/>
                    <a:lstStyle/>
                    <a:p>
                      <a:pPr algn="ctr" fontAlgn="b"/>
                      <a:r>
                        <a:rPr lang="es-ES" sz="1600" b="1" i="0" u="none" strike="noStrike" dirty="0">
                          <a:solidFill>
                            <a:srgbClr val="FFFFFF"/>
                          </a:solidFill>
                          <a:latin typeface="+mn-lt"/>
                        </a:rPr>
                        <a:t>ESTRATO</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ctr" fontAlgn="b"/>
                      <a:r>
                        <a:rPr lang="es-ES" sz="1600" b="1" i="0" u="none" strike="noStrike" dirty="0">
                          <a:solidFill>
                            <a:srgbClr val="FFFFFF"/>
                          </a:solidFill>
                          <a:latin typeface="+mn-lt"/>
                        </a:rPr>
                        <a:t>POSICIONAMIENTO</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ctr" fontAlgn="b"/>
                      <a:r>
                        <a:rPr lang="es-ES" sz="1600" b="1" i="0" u="none" strike="noStrike" dirty="0">
                          <a:solidFill>
                            <a:srgbClr val="FFFFFF"/>
                          </a:solidFill>
                          <a:latin typeface="+mn-lt"/>
                        </a:rPr>
                        <a:t>ACCIONES PROPUESTAS</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r>
              <a:tr h="1338205">
                <a:tc>
                  <a:txBody>
                    <a:bodyPr/>
                    <a:lstStyle/>
                    <a:p>
                      <a:pPr algn="ctr" rtl="0" fontAlgn="ctr"/>
                      <a:r>
                        <a:rPr lang="es-ES" sz="3600" b="1" i="0" u="none" strike="noStrike" dirty="0">
                          <a:solidFill>
                            <a:srgbClr val="000000"/>
                          </a:solidFill>
                          <a:latin typeface="+mn-lt"/>
                        </a:rPr>
                        <a:t>3</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rtl="0" fontAlgn="ctr"/>
                      <a:r>
                        <a:rPr lang="es-ES" sz="1400" b="0" i="0" u="none" strike="noStrike" dirty="0">
                          <a:solidFill>
                            <a:srgbClr val="000000"/>
                          </a:solidFill>
                          <a:latin typeface="+mn-lt"/>
                        </a:rPr>
                        <a:t>Atributos de menor importancia que generan </a:t>
                      </a:r>
                      <a:r>
                        <a:rPr lang="es-ES" sz="1400" b="0" i="0" u="none" strike="noStrike" dirty="0" smtClean="0">
                          <a:solidFill>
                            <a:srgbClr val="000000"/>
                          </a:solidFill>
                          <a:latin typeface="+mn-lt"/>
                        </a:rPr>
                        <a:t>satisfacción: </a:t>
                      </a:r>
                      <a:r>
                        <a:rPr lang="es-ES" sz="1600" b="1" i="0" u="none" strike="noStrike" dirty="0" smtClean="0">
                          <a:solidFill>
                            <a:srgbClr val="000000"/>
                          </a:solidFill>
                          <a:latin typeface="+mn-lt"/>
                        </a:rPr>
                        <a:t>productos / servicios, funcionario, amabilidad, capacidad técnica, claridad</a:t>
                      </a:r>
                      <a:r>
                        <a:rPr lang="es-ES" sz="1600" b="1" i="0" u="none" strike="noStrike" baseline="0" dirty="0" smtClean="0">
                          <a:solidFill>
                            <a:srgbClr val="000000"/>
                          </a:solidFill>
                          <a:latin typeface="+mn-lt"/>
                        </a:rPr>
                        <a:t> de la factura y procedimiento de pago</a:t>
                      </a:r>
                      <a:endParaRPr lang="es-ES" sz="1600" b="0" i="0" u="none" strike="noStrike" dirty="0" smtClean="0">
                        <a:solidFill>
                          <a:srgbClr val="000000"/>
                        </a:solidFill>
                        <a:latin typeface="+mn-lt"/>
                      </a:endParaRPr>
                    </a:p>
                    <a:p>
                      <a:pPr algn="ctr" rtl="0" fontAlgn="ctr"/>
                      <a:endParaRPr lang="es-ES" sz="1400" b="0" i="0" u="none" strike="noStrike" dirty="0">
                        <a:solidFill>
                          <a:srgbClr val="000000"/>
                        </a:solidFill>
                        <a:latin typeface="+mn-lt"/>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marL="285750" indent="-285750" algn="just" rtl="0" fontAlgn="ctr">
                        <a:buFont typeface="Arial" pitchFamily="34" charset="0"/>
                        <a:buChar char="•"/>
                      </a:pPr>
                      <a:r>
                        <a:rPr lang="es-ES" sz="1400" b="0" i="0" u="none" strike="noStrike" dirty="0" smtClean="0">
                          <a:solidFill>
                            <a:srgbClr val="000000"/>
                          </a:solidFill>
                          <a:latin typeface="+mn-lt"/>
                        </a:rPr>
                        <a:t>Poner</a:t>
                      </a:r>
                      <a:r>
                        <a:rPr lang="es-ES" sz="1400" b="0" i="0" u="none" strike="noStrike" baseline="0" dirty="0" smtClean="0">
                          <a:solidFill>
                            <a:srgbClr val="000000"/>
                          </a:solidFill>
                          <a:latin typeface="+mn-lt"/>
                        </a:rPr>
                        <a:t> énfasis en la c</a:t>
                      </a:r>
                      <a:r>
                        <a:rPr lang="es-ES" sz="1400" b="0" i="0" u="none" strike="noStrike" dirty="0" smtClean="0">
                          <a:solidFill>
                            <a:srgbClr val="000000"/>
                          </a:solidFill>
                          <a:latin typeface="+mn-lt"/>
                        </a:rPr>
                        <a:t>omunicación y desarrollo, sobre</a:t>
                      </a:r>
                      <a:r>
                        <a:rPr lang="es-ES" sz="1400" b="0" i="0" u="none" strike="noStrike" baseline="0" dirty="0" smtClean="0">
                          <a:solidFill>
                            <a:srgbClr val="000000"/>
                          </a:solidFill>
                          <a:latin typeface="+mn-lt"/>
                        </a:rPr>
                        <a:t> los diferentes productos y servicios brindados por LACNIC. Esta es un área de oportunidad para la empresa, ya que más de la mitad de los mismos son desconocidos para los clientes. </a:t>
                      </a:r>
                    </a:p>
                    <a:p>
                      <a:pPr marL="285750" indent="-285750" algn="just" rtl="0" fontAlgn="ctr">
                        <a:buFont typeface="Arial" pitchFamily="34" charset="0"/>
                        <a:buChar char="•"/>
                      </a:pPr>
                      <a:r>
                        <a:rPr lang="es-ES" sz="1400" b="0" i="0" u="none" strike="noStrike" baseline="0" dirty="0" smtClean="0">
                          <a:solidFill>
                            <a:srgbClr val="000000"/>
                          </a:solidFill>
                          <a:latin typeface="+mn-lt"/>
                        </a:rPr>
                        <a:t>Estas acciones contribuirán no sólo al conocimiento específico, sino a la percepción de la comunicación general.</a:t>
                      </a:r>
                    </a:p>
                    <a:p>
                      <a:pPr marL="285750" indent="-285750" algn="just" rtl="0" fontAlgn="ctr">
                        <a:buFont typeface="Arial" pitchFamily="34" charset="0"/>
                        <a:buChar char="•"/>
                      </a:pPr>
                      <a:r>
                        <a:rPr lang="es-ES" sz="1400" b="0" i="0" u="none" strike="noStrike" baseline="0" dirty="0" smtClean="0">
                          <a:solidFill>
                            <a:srgbClr val="000000"/>
                          </a:solidFill>
                          <a:latin typeface="+mn-lt"/>
                        </a:rPr>
                        <a:t>Trabajar en la mejora de la claridad de la factura y procedimiento de pago.</a:t>
                      </a:r>
                      <a:endParaRPr lang="es-ES" sz="1400" b="0" i="0" u="none" strike="noStrike" dirty="0">
                        <a:solidFill>
                          <a:srgbClr val="000000"/>
                        </a:solidFill>
                        <a:latin typeface="+mn-lt"/>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r>
              <a:tr h="630609">
                <a:tc>
                  <a:txBody>
                    <a:bodyPr/>
                    <a:lstStyle/>
                    <a:p>
                      <a:pPr algn="ctr" rtl="0" fontAlgn="ctr"/>
                      <a:r>
                        <a:rPr lang="es-ES" sz="3600" b="1" i="0" u="none" strike="noStrike" dirty="0">
                          <a:solidFill>
                            <a:srgbClr val="FFFFFF"/>
                          </a:solidFill>
                          <a:latin typeface="+mn-lt"/>
                        </a:rPr>
                        <a:t>4</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923C"/>
                    </a:solidFill>
                  </a:tcPr>
                </a:tc>
                <a:tc>
                  <a:txBody>
                    <a:bodyPr/>
                    <a:lstStyle/>
                    <a:p>
                      <a:pPr algn="ctr" rtl="0" fontAlgn="ctr"/>
                      <a:r>
                        <a:rPr lang="es-ES" sz="1400" b="0" i="0" u="none" strike="noStrike" dirty="0">
                          <a:solidFill>
                            <a:srgbClr val="FFFFFF"/>
                          </a:solidFill>
                          <a:latin typeface="+mn-lt"/>
                        </a:rPr>
                        <a:t>Atributos de mayor importancia que generan </a:t>
                      </a:r>
                      <a:r>
                        <a:rPr lang="es-ES" sz="1400" b="0" i="0" u="none" strike="noStrike" dirty="0" smtClean="0">
                          <a:solidFill>
                            <a:srgbClr val="FFFFFF"/>
                          </a:solidFill>
                          <a:latin typeface="+mn-lt"/>
                        </a:rPr>
                        <a:t>satisfacción:</a:t>
                      </a:r>
                      <a:endParaRPr lang="es-ES" sz="1600" b="1" i="0" u="none" strike="noStrike" dirty="0">
                        <a:solidFill>
                          <a:srgbClr val="FFFFFF"/>
                        </a:solidFill>
                        <a:latin typeface="+mn-lt"/>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923C"/>
                    </a:solidFill>
                  </a:tcPr>
                </a:tc>
                <a:tc>
                  <a:txBody>
                    <a:bodyPr/>
                    <a:lstStyle/>
                    <a:p>
                      <a:pPr marL="0" marR="0" indent="0" algn="just" defTabSz="914400" rtl="0" eaLnBrk="1" fontAlgn="ctr" latinLnBrk="0" hangingPunct="1">
                        <a:lnSpc>
                          <a:spcPct val="100000"/>
                        </a:lnSpc>
                        <a:spcBef>
                          <a:spcPts val="0"/>
                        </a:spcBef>
                        <a:spcAft>
                          <a:spcPts val="0"/>
                        </a:spcAft>
                        <a:buClrTx/>
                        <a:buSzTx/>
                        <a:buFont typeface="Arial" pitchFamily="34" charset="0"/>
                        <a:buNone/>
                        <a:tabLst/>
                        <a:defRPr/>
                      </a:pPr>
                      <a:r>
                        <a:rPr lang="es-ES" sz="1400" b="0" i="0" u="none" strike="noStrike" dirty="0" smtClean="0">
                          <a:solidFill>
                            <a:schemeClr val="bg1"/>
                          </a:solidFill>
                          <a:latin typeface="+mn-lt"/>
                        </a:rPr>
                        <a:t>No hay</a:t>
                      </a:r>
                      <a:r>
                        <a:rPr lang="es-ES" sz="1400" b="0" i="0" u="none" strike="noStrike" baseline="0" dirty="0" smtClean="0">
                          <a:solidFill>
                            <a:schemeClr val="bg1"/>
                          </a:solidFill>
                          <a:latin typeface="+mn-lt"/>
                        </a:rPr>
                        <a:t> ningún atributo que se encuentre en esta posición.</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923C"/>
                    </a:solidFill>
                  </a:tcPr>
                </a:tc>
              </a:tr>
            </a:tbl>
          </a:graphicData>
        </a:graphic>
      </p:graphicFrame>
    </p:spTree>
    <p:extLst>
      <p:ext uri="{BB962C8B-B14F-4D97-AF65-F5344CB8AC3E}">
        <p14:creationId xmlns:p14="http://schemas.microsoft.com/office/powerpoint/2010/main" val="218478480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4"/>
          <p:cNvSpPr>
            <a:spLocks noChangeArrowheads="1"/>
          </p:cNvSpPr>
          <p:nvPr/>
        </p:nvSpPr>
        <p:spPr bwMode="auto">
          <a:xfrm>
            <a:off x="1085850" y="4106862"/>
            <a:ext cx="6942534" cy="834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s-ES_tradnl" sz="2800" dirty="0">
                <a:solidFill>
                  <a:srgbClr val="993300"/>
                </a:solidFill>
              </a:rPr>
              <a:t>III</a:t>
            </a:r>
            <a:r>
              <a:rPr lang="es-ES" sz="2800" dirty="0" smtClean="0">
                <a:solidFill>
                  <a:srgbClr val="993300"/>
                </a:solidFill>
              </a:rPr>
              <a:t>.7</a:t>
            </a:r>
            <a:r>
              <a:rPr lang="es-ES" sz="2800" dirty="0" smtClean="0">
                <a:solidFill>
                  <a:srgbClr val="000000"/>
                </a:solidFill>
              </a:rPr>
              <a:t> </a:t>
            </a:r>
            <a:r>
              <a:rPr lang="es-ES" sz="2800" dirty="0">
                <a:solidFill>
                  <a:srgbClr val="000000"/>
                </a:solidFill>
              </a:rPr>
              <a:t>Plan </a:t>
            </a:r>
            <a:r>
              <a:rPr lang="es-ES" sz="2800" dirty="0" smtClean="0">
                <a:solidFill>
                  <a:srgbClr val="000000"/>
                </a:solidFill>
              </a:rPr>
              <a:t>de agotamiento de IPv4</a:t>
            </a:r>
            <a:endParaRPr lang="es-ES" sz="2800" dirty="0">
              <a:solidFill>
                <a:srgbClr val="000000"/>
              </a:solidFill>
            </a:endParaRPr>
          </a:p>
        </p:txBody>
      </p:sp>
    </p:spTree>
    <p:extLst>
      <p:ext uri="{BB962C8B-B14F-4D97-AF65-F5344CB8AC3E}">
        <p14:creationId xmlns:p14="http://schemas.microsoft.com/office/powerpoint/2010/main" val="3469333365"/>
      </p:ext>
    </p:extLst>
  </p:cSld>
  <p:clrMapOvr>
    <a:masterClrMapping/>
  </p:clrMapOvr>
  <p:transition xmlns:p14="http://schemas.microsoft.com/office/powerpoint/2010/main" spd="med">
    <p:cover dir="r"/>
  </p:transition>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76248" y="895350"/>
            <a:ext cx="7716232" cy="5279747"/>
          </a:xfrm>
          <a:prstGeom prst="roundRect">
            <a:avLst>
              <a:gd name="adj" fmla="val 12160"/>
            </a:avLst>
          </a:prstGeom>
          <a:solidFill>
            <a:schemeClr val="bg1"/>
          </a:solidFill>
          <a:ln>
            <a:solidFill>
              <a:srgbClr val="2D875A"/>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graphicFrame>
        <p:nvGraphicFramePr>
          <p:cNvPr id="17" name="6 Gráfico"/>
          <p:cNvGraphicFramePr>
            <a:graphicFrameLocks/>
          </p:cNvGraphicFramePr>
          <p:nvPr>
            <p:extLst>
              <p:ext uri="{D42A27DB-BD31-4B8C-83A1-F6EECF244321}">
                <p14:modId xmlns:p14="http://schemas.microsoft.com/office/powerpoint/2010/main" val="2883383105"/>
              </p:ext>
            </p:extLst>
          </p:nvPr>
        </p:nvGraphicFramePr>
        <p:xfrm>
          <a:off x="1043608" y="895350"/>
          <a:ext cx="7818372" cy="4728509"/>
        </p:xfrm>
        <a:graphic>
          <a:graphicData uri="http://schemas.openxmlformats.org/drawingml/2006/chart">
            <c:chart xmlns:c="http://schemas.openxmlformats.org/drawingml/2006/chart" xmlns:r="http://schemas.openxmlformats.org/officeDocument/2006/relationships" r:id="rId3"/>
          </a:graphicData>
        </a:graphic>
      </p:graphicFrame>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68</a:t>
            </a:fld>
            <a:endParaRPr lang="es-ES" dirty="0">
              <a:solidFill>
                <a:srgbClr val="000000"/>
              </a:solidFill>
              <a:latin typeface="+mj-lt"/>
            </a:endParaRPr>
          </a:p>
        </p:txBody>
      </p:sp>
      <p:sp>
        <p:nvSpPr>
          <p:cNvPr id="65543" name="Rectangle 10"/>
          <p:cNvSpPr>
            <a:spLocks noGrp="1" noChangeArrowheads="1"/>
          </p:cNvSpPr>
          <p:nvPr>
            <p:ph type="title" idx="4294967295"/>
          </p:nvPr>
        </p:nvSpPr>
        <p:spPr>
          <a:xfrm>
            <a:off x="537884" y="46972"/>
            <a:ext cx="8229600" cy="490537"/>
          </a:xfrm>
        </p:spPr>
        <p:txBody>
          <a:bodyPr/>
          <a:lstStyle/>
          <a:p>
            <a:pPr eaLnBrk="1" hangingPunct="1"/>
            <a:r>
              <a:rPr lang="es-ES" dirty="0" smtClean="0"/>
              <a:t>SATISFACCIÓN CON EL PLAN DE AGOTAMIENTO DE IPv4 </a:t>
            </a:r>
          </a:p>
        </p:txBody>
      </p:sp>
      <p:sp>
        <p:nvSpPr>
          <p:cNvPr id="65544" name="10 CuadroTexto"/>
          <p:cNvSpPr txBox="1">
            <a:spLocks noChangeArrowheads="1"/>
          </p:cNvSpPr>
          <p:nvPr/>
        </p:nvSpPr>
        <p:spPr bwMode="auto">
          <a:xfrm>
            <a:off x="1955128" y="618351"/>
            <a:ext cx="696595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r" eaLnBrk="1" hangingPunct="1"/>
            <a:r>
              <a:rPr lang="es-ES" sz="1200" b="1" i="1" dirty="0" smtClean="0">
                <a:solidFill>
                  <a:srgbClr val="CC3300"/>
                </a:solidFill>
                <a:latin typeface="+mj-lt"/>
              </a:rPr>
              <a:t>¿Qué tan satisfecho se encuentra con el plan de IPv4 desarrollado por LACNIC? </a:t>
            </a:r>
            <a:r>
              <a:rPr lang="es-UY" sz="1200" b="1" i="1" dirty="0">
                <a:solidFill>
                  <a:srgbClr val="C00000"/>
                </a:solidFill>
                <a:latin typeface="+mj-lt"/>
              </a:rPr>
              <a:t>[RU-GUI]</a:t>
            </a:r>
            <a:endParaRPr lang="es-ES" sz="1200" b="1" i="1" dirty="0">
              <a:solidFill>
                <a:srgbClr val="CC3300"/>
              </a:solidFill>
              <a:latin typeface="+mj-lt"/>
            </a:endParaRPr>
          </a:p>
        </p:txBody>
      </p:sp>
      <p:sp>
        <p:nvSpPr>
          <p:cNvPr id="12" name="11 Rectángulo redondeado"/>
          <p:cNvSpPr/>
          <p:nvPr/>
        </p:nvSpPr>
        <p:spPr>
          <a:xfrm>
            <a:off x="34924" y="6553200"/>
            <a:ext cx="2664867" cy="24765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a:solidFill>
                  <a:srgbClr val="000000"/>
                </a:solidFill>
                <a:latin typeface="+mj-lt"/>
              </a:rPr>
              <a:t>Base: </a:t>
            </a:r>
            <a:r>
              <a:rPr lang="es-ES" sz="1000" dirty="0" smtClean="0">
                <a:solidFill>
                  <a:srgbClr val="000000"/>
                </a:solidFill>
                <a:latin typeface="+mj-lt"/>
              </a:rPr>
              <a:t>Total de quienes respondieron la pregunta (230)</a:t>
            </a:r>
            <a:endParaRPr lang="es-ES" sz="1000" dirty="0">
              <a:solidFill>
                <a:srgbClr val="000000"/>
              </a:solidFill>
              <a:latin typeface="+mj-lt"/>
            </a:endParaRPr>
          </a:p>
        </p:txBody>
      </p:sp>
      <p:sp>
        <p:nvSpPr>
          <p:cNvPr id="16" name="15 Pentágono"/>
          <p:cNvSpPr/>
          <p:nvPr/>
        </p:nvSpPr>
        <p:spPr>
          <a:xfrm>
            <a:off x="1336725" y="1225856"/>
            <a:ext cx="935037" cy="360363"/>
          </a:xfrm>
          <a:prstGeom prst="homePlate">
            <a:avLst/>
          </a:prstGeom>
          <a:solidFill>
            <a:schemeClr val="accent6">
              <a:lumMod val="7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dirty="0">
                <a:solidFill>
                  <a:srgbClr val="FFFFFF"/>
                </a:solidFill>
                <a:latin typeface="+mj-lt"/>
              </a:rPr>
              <a:t>TTB</a:t>
            </a:r>
          </a:p>
        </p:txBody>
      </p:sp>
      <p:graphicFrame>
        <p:nvGraphicFramePr>
          <p:cNvPr id="5" name="4 Tabla"/>
          <p:cNvGraphicFramePr>
            <a:graphicFrameLocks noGrp="1"/>
          </p:cNvGraphicFramePr>
          <p:nvPr>
            <p:extLst>
              <p:ext uri="{D42A27DB-BD31-4B8C-83A1-F6EECF244321}">
                <p14:modId xmlns:p14="http://schemas.microsoft.com/office/powerpoint/2010/main" val="3367832936"/>
              </p:ext>
            </p:extLst>
          </p:nvPr>
        </p:nvGraphicFramePr>
        <p:xfrm>
          <a:off x="2627788" y="1225856"/>
          <a:ext cx="5976660" cy="436976"/>
        </p:xfrm>
        <a:graphic>
          <a:graphicData uri="http://schemas.openxmlformats.org/drawingml/2006/table">
            <a:tbl>
              <a:tblPr firstRow="1" bandRow="1">
                <a:effectLst>
                  <a:outerShdw blurRad="50800" dist="38100" dir="18900000" algn="bl" rotWithShape="0">
                    <a:prstClr val="black">
                      <a:alpha val="40000"/>
                    </a:prstClr>
                  </a:outerShdw>
                </a:effectLst>
                <a:tableStyleId>{5C22544A-7EE6-4342-B048-85BDC9FD1C3A}</a:tableStyleId>
              </a:tblPr>
              <a:tblGrid>
                <a:gridCol w="597666"/>
                <a:gridCol w="597666"/>
                <a:gridCol w="597666"/>
                <a:gridCol w="597666"/>
                <a:gridCol w="597666"/>
                <a:gridCol w="597666"/>
                <a:gridCol w="597666"/>
                <a:gridCol w="597666"/>
                <a:gridCol w="597666"/>
                <a:gridCol w="597666"/>
              </a:tblGrid>
              <a:tr h="436976">
                <a:tc>
                  <a:txBody>
                    <a:bodyPr/>
                    <a:lstStyle/>
                    <a:p>
                      <a:pPr algn="ctr" fontAlgn="b"/>
                      <a:r>
                        <a:rPr lang="es-ES" sz="1200" b="0" i="0" u="none" strike="noStrike" dirty="0">
                          <a:solidFill>
                            <a:srgbClr val="000000"/>
                          </a:solidFill>
                          <a:effectLst/>
                          <a:latin typeface="Trebuchet MS"/>
                        </a:rPr>
                        <a:t>67%</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74%</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60%</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68%</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75%</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62%</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80%</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66%</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68%</a:t>
                      </a:r>
                    </a:p>
                  </a:txBody>
                  <a:tcPr marL="9525" marR="9525" marT="9525" marB="0" anchor="ctr">
                    <a:solidFill>
                      <a:srgbClr val="CCFFCC"/>
                    </a:solidFill>
                  </a:tcPr>
                </a:tc>
                <a:tc>
                  <a:txBody>
                    <a:bodyPr/>
                    <a:lstStyle/>
                    <a:p>
                      <a:pPr algn="ctr" fontAlgn="b"/>
                      <a:r>
                        <a:rPr lang="es-ES" sz="1200" b="0" i="0" u="none" strike="noStrike" dirty="0">
                          <a:solidFill>
                            <a:srgbClr val="000000"/>
                          </a:solidFill>
                          <a:effectLst/>
                          <a:latin typeface="Trebuchet MS"/>
                        </a:rPr>
                        <a:t>69%</a:t>
                      </a:r>
                    </a:p>
                  </a:txBody>
                  <a:tcPr marL="9525" marR="9525" marT="9525" marB="0" anchor="ctr">
                    <a:solidFill>
                      <a:srgbClr val="CCFFCC"/>
                    </a:solidFill>
                  </a:tcPr>
                </a:tc>
              </a:tr>
            </a:tbl>
          </a:graphicData>
        </a:graphic>
      </p:graphicFrame>
      <p:sp>
        <p:nvSpPr>
          <p:cNvPr id="18" name="17 Rectángulo redondeado"/>
          <p:cNvSpPr/>
          <p:nvPr/>
        </p:nvSpPr>
        <p:spPr>
          <a:xfrm>
            <a:off x="3275856" y="1225856"/>
            <a:ext cx="1728008" cy="454416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9" name="18 Rectángulo redondeado"/>
          <p:cNvSpPr/>
          <p:nvPr/>
        </p:nvSpPr>
        <p:spPr>
          <a:xfrm>
            <a:off x="5076000" y="1225856"/>
            <a:ext cx="1728000" cy="454416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1" name="20 Rectángulo redondeado"/>
          <p:cNvSpPr/>
          <p:nvPr/>
        </p:nvSpPr>
        <p:spPr>
          <a:xfrm>
            <a:off x="6890857" y="1225856"/>
            <a:ext cx="1767097" cy="4544162"/>
          </a:xfrm>
          <a:prstGeom prst="roundRect">
            <a:avLst>
              <a:gd name="adj" fmla="val 9108"/>
            </a:avLst>
          </a:prstGeom>
          <a:noFill/>
          <a:ln w="28575">
            <a:solidFill>
              <a:schemeClr val="bg1">
                <a:lumMod val="75000"/>
              </a:schemeClr>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2" name="21 Rectángulo"/>
          <p:cNvSpPr/>
          <p:nvPr/>
        </p:nvSpPr>
        <p:spPr>
          <a:xfrm>
            <a:off x="3707904" y="5623859"/>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Región</a:t>
            </a:r>
            <a:endParaRPr lang="es-ES" sz="1100" dirty="0">
              <a:solidFill>
                <a:srgbClr val="FFFFFF"/>
              </a:solidFill>
              <a:latin typeface="+mj-lt"/>
            </a:endParaRPr>
          </a:p>
        </p:txBody>
      </p:sp>
      <p:sp>
        <p:nvSpPr>
          <p:cNvPr id="23" name="22 Rectángulo"/>
          <p:cNvSpPr/>
          <p:nvPr/>
        </p:nvSpPr>
        <p:spPr>
          <a:xfrm>
            <a:off x="5476593" y="5621836"/>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Tipo cliente</a:t>
            </a:r>
            <a:endParaRPr lang="es-ES" sz="1100" dirty="0">
              <a:solidFill>
                <a:srgbClr val="FFFFFF"/>
              </a:solidFill>
              <a:latin typeface="+mj-lt"/>
            </a:endParaRPr>
          </a:p>
        </p:txBody>
      </p:sp>
      <p:sp>
        <p:nvSpPr>
          <p:cNvPr id="24" name="23 Rectángulo"/>
          <p:cNvSpPr/>
          <p:nvPr/>
        </p:nvSpPr>
        <p:spPr>
          <a:xfrm>
            <a:off x="7270349" y="5621836"/>
            <a:ext cx="1008112" cy="292318"/>
          </a:xfrm>
          <a:prstGeom prst="rect">
            <a:avLst/>
          </a:prstGeom>
          <a:solidFill>
            <a:schemeClr val="tx1">
              <a:lumMod val="90000"/>
              <a:lumOff val="1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Cargo</a:t>
            </a:r>
            <a:endParaRPr lang="es-ES" sz="1100" dirty="0">
              <a:solidFill>
                <a:srgbClr val="FFFFFF"/>
              </a:solidFill>
              <a:latin typeface="+mj-lt"/>
            </a:endParaRPr>
          </a:p>
        </p:txBody>
      </p:sp>
    </p:spTree>
    <p:extLst>
      <p:ext uri="{BB962C8B-B14F-4D97-AF65-F5344CB8AC3E}">
        <p14:creationId xmlns:p14="http://schemas.microsoft.com/office/powerpoint/2010/main" val="279798473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Graphic spid="17" grpId="0">
        <p:bldAsOne/>
      </p:bldGraphic>
      <p:bldP spid="16" grpId="0" animBg="1"/>
      <p:bldP spid="18" grpId="0" animBg="1"/>
      <p:bldP spid="19" grpId="0" animBg="1"/>
      <p:bldP spid="21" grpId="0" animBg="1"/>
      <p:bldP spid="22" grpId="0" animBg="1"/>
      <p:bldP spid="23" grpId="0" animBg="1"/>
      <p:bldP spid="24"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76248" y="895350"/>
            <a:ext cx="7716232" cy="5341961"/>
          </a:xfrm>
          <a:prstGeom prst="roundRect">
            <a:avLst>
              <a:gd name="adj" fmla="val 12160"/>
            </a:avLst>
          </a:prstGeom>
          <a:solidFill>
            <a:schemeClr val="bg1"/>
          </a:solidFill>
          <a:ln>
            <a:solidFill>
              <a:srgbClr val="0070C0"/>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graphicFrame>
        <p:nvGraphicFramePr>
          <p:cNvPr id="25" name="6 Gráfico"/>
          <p:cNvGraphicFramePr>
            <a:graphicFrameLocks/>
          </p:cNvGraphicFramePr>
          <p:nvPr>
            <p:extLst>
              <p:ext uri="{D42A27DB-BD31-4B8C-83A1-F6EECF244321}">
                <p14:modId xmlns:p14="http://schemas.microsoft.com/office/powerpoint/2010/main" val="3373586406"/>
              </p:ext>
            </p:extLst>
          </p:nvPr>
        </p:nvGraphicFramePr>
        <p:xfrm>
          <a:off x="1043608" y="1049232"/>
          <a:ext cx="7841336" cy="4574627"/>
        </p:xfrm>
        <a:graphic>
          <a:graphicData uri="http://schemas.openxmlformats.org/drawingml/2006/chart">
            <c:chart xmlns:c="http://schemas.openxmlformats.org/drawingml/2006/chart" xmlns:r="http://schemas.openxmlformats.org/officeDocument/2006/relationships" r:id="rId3"/>
          </a:graphicData>
        </a:graphic>
      </p:graphicFrame>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69</a:t>
            </a:fld>
            <a:endParaRPr lang="es-ES" dirty="0">
              <a:solidFill>
                <a:srgbClr val="000000"/>
              </a:solidFill>
              <a:latin typeface="+mj-lt"/>
            </a:endParaRPr>
          </a:p>
        </p:txBody>
      </p:sp>
      <p:sp>
        <p:nvSpPr>
          <p:cNvPr id="65543" name="Rectangle 10"/>
          <p:cNvSpPr>
            <a:spLocks noGrp="1" noChangeArrowheads="1"/>
          </p:cNvSpPr>
          <p:nvPr>
            <p:ph type="title"/>
          </p:nvPr>
        </p:nvSpPr>
        <p:spPr>
          <a:xfrm>
            <a:off x="611188" y="33525"/>
            <a:ext cx="8229600" cy="490537"/>
          </a:xfrm>
        </p:spPr>
        <p:txBody>
          <a:bodyPr/>
          <a:lstStyle/>
          <a:p>
            <a:pPr eaLnBrk="1" hangingPunct="1"/>
            <a:r>
              <a:rPr lang="es-ES" dirty="0" smtClean="0"/>
              <a:t>DESPLEGADO DE IPv6 (1) </a:t>
            </a:r>
          </a:p>
        </p:txBody>
      </p:sp>
      <p:sp>
        <p:nvSpPr>
          <p:cNvPr id="65544" name="10 CuadroTexto"/>
          <p:cNvSpPr txBox="1">
            <a:spLocks noChangeArrowheads="1"/>
          </p:cNvSpPr>
          <p:nvPr/>
        </p:nvSpPr>
        <p:spPr bwMode="auto">
          <a:xfrm>
            <a:off x="1907704" y="487705"/>
            <a:ext cx="696595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r" eaLnBrk="1" hangingPunct="1"/>
            <a:r>
              <a:rPr lang="es-ES" sz="1200" b="1" i="1" dirty="0" smtClean="0">
                <a:solidFill>
                  <a:srgbClr val="CC3300"/>
                </a:solidFill>
                <a:latin typeface="+mj-lt"/>
              </a:rPr>
              <a:t>¿Su empresa ya ha desplegado IPv6? Y  diría que la empresa en la que trabaja…</a:t>
            </a:r>
            <a:r>
              <a:rPr lang="es-UY" sz="1200" b="1" i="1" dirty="0">
                <a:solidFill>
                  <a:srgbClr val="C00000"/>
                </a:solidFill>
                <a:latin typeface="+mj-lt"/>
              </a:rPr>
              <a:t> [RU-GUI]</a:t>
            </a:r>
            <a:endParaRPr lang="es-ES" sz="1200" b="1" i="1" dirty="0" smtClean="0">
              <a:solidFill>
                <a:srgbClr val="CC3300"/>
              </a:solidFill>
              <a:latin typeface="+mj-lt"/>
            </a:endParaRPr>
          </a:p>
        </p:txBody>
      </p:sp>
      <p:sp>
        <p:nvSpPr>
          <p:cNvPr id="16" name="15 Pentágono"/>
          <p:cNvSpPr/>
          <p:nvPr/>
        </p:nvSpPr>
        <p:spPr>
          <a:xfrm>
            <a:off x="1336725" y="1108024"/>
            <a:ext cx="1291059" cy="654618"/>
          </a:xfrm>
          <a:prstGeom prst="homePlate">
            <a:avLst>
              <a:gd name="adj" fmla="val 41983"/>
            </a:avLst>
          </a:prstGeom>
          <a:solidFill>
            <a:schemeClr val="tx2">
              <a:lumMod val="60000"/>
              <a:lumOff val="4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dirty="0" smtClean="0">
                <a:solidFill>
                  <a:srgbClr val="FFFFFF"/>
                </a:solidFill>
                <a:latin typeface="+mj-lt"/>
              </a:rPr>
              <a:t>No ha desplegado IPv6</a:t>
            </a:r>
            <a:endParaRPr lang="es-ES" b="1" dirty="0">
              <a:solidFill>
                <a:srgbClr val="FFFFFF"/>
              </a:solidFill>
              <a:latin typeface="+mj-lt"/>
            </a:endParaRPr>
          </a:p>
        </p:txBody>
      </p:sp>
      <p:graphicFrame>
        <p:nvGraphicFramePr>
          <p:cNvPr id="5" name="4 Tabla"/>
          <p:cNvGraphicFramePr>
            <a:graphicFrameLocks noGrp="1"/>
          </p:cNvGraphicFramePr>
          <p:nvPr>
            <p:extLst>
              <p:ext uri="{D42A27DB-BD31-4B8C-83A1-F6EECF244321}">
                <p14:modId xmlns:p14="http://schemas.microsoft.com/office/powerpoint/2010/main" val="630053079"/>
              </p:ext>
            </p:extLst>
          </p:nvPr>
        </p:nvGraphicFramePr>
        <p:xfrm>
          <a:off x="2627788" y="1225856"/>
          <a:ext cx="5976660" cy="436976"/>
        </p:xfrm>
        <a:graphic>
          <a:graphicData uri="http://schemas.openxmlformats.org/drawingml/2006/table">
            <a:tbl>
              <a:tblPr firstRow="1" bandRow="1">
                <a:effectLst>
                  <a:outerShdw blurRad="50800" dist="38100" dir="18900000" algn="bl" rotWithShape="0">
                    <a:prstClr val="black">
                      <a:alpha val="40000"/>
                    </a:prstClr>
                  </a:outerShdw>
                </a:effectLst>
                <a:tableStyleId>{5C22544A-7EE6-4342-B048-85BDC9FD1C3A}</a:tableStyleId>
              </a:tblPr>
              <a:tblGrid>
                <a:gridCol w="597666"/>
                <a:gridCol w="597666"/>
                <a:gridCol w="597666"/>
                <a:gridCol w="597666"/>
                <a:gridCol w="597666"/>
                <a:gridCol w="597666"/>
                <a:gridCol w="597666"/>
                <a:gridCol w="597666"/>
                <a:gridCol w="597666"/>
                <a:gridCol w="597666"/>
              </a:tblGrid>
              <a:tr h="436976">
                <a:tc>
                  <a:txBody>
                    <a:bodyPr/>
                    <a:lstStyle/>
                    <a:p>
                      <a:pPr algn="ctr" fontAlgn="b"/>
                      <a:r>
                        <a:rPr lang="es-ES" sz="1200" b="0" i="0" u="none" strike="noStrike" dirty="0">
                          <a:solidFill>
                            <a:srgbClr val="000000"/>
                          </a:solidFill>
                          <a:effectLst/>
                          <a:latin typeface="Trebuchet MS"/>
                        </a:rPr>
                        <a:t>73%</a:t>
                      </a:r>
                    </a:p>
                  </a:txBody>
                  <a:tcPr marL="9525" marR="9525" marT="9525" marB="0" anchor="ctr">
                    <a:solidFill>
                      <a:schemeClr val="tx2">
                        <a:lumMod val="20000"/>
                        <a:lumOff val="80000"/>
                      </a:schemeClr>
                    </a:solidFill>
                  </a:tcPr>
                </a:tc>
                <a:tc>
                  <a:txBody>
                    <a:bodyPr/>
                    <a:lstStyle/>
                    <a:p>
                      <a:pPr algn="ctr" fontAlgn="b"/>
                      <a:r>
                        <a:rPr lang="es-ES" sz="1200" b="0" i="0" u="none" strike="noStrike" dirty="0">
                          <a:solidFill>
                            <a:srgbClr val="000000"/>
                          </a:solidFill>
                          <a:effectLst/>
                          <a:latin typeface="Trebuchet MS"/>
                        </a:rPr>
                        <a:t>56%</a:t>
                      </a:r>
                    </a:p>
                  </a:txBody>
                  <a:tcPr marL="9525" marR="9525" marT="9525" marB="0" anchor="ctr">
                    <a:solidFill>
                      <a:schemeClr val="tx2">
                        <a:lumMod val="20000"/>
                        <a:lumOff val="80000"/>
                      </a:schemeClr>
                    </a:solidFill>
                  </a:tcPr>
                </a:tc>
                <a:tc>
                  <a:txBody>
                    <a:bodyPr/>
                    <a:lstStyle/>
                    <a:p>
                      <a:pPr algn="ctr" fontAlgn="b"/>
                      <a:r>
                        <a:rPr lang="es-ES" sz="1200" b="0" i="0" u="none" strike="noStrike" dirty="0">
                          <a:solidFill>
                            <a:srgbClr val="000000"/>
                          </a:solidFill>
                          <a:effectLst/>
                          <a:latin typeface="Trebuchet MS"/>
                        </a:rPr>
                        <a:t>64%</a:t>
                      </a:r>
                    </a:p>
                  </a:txBody>
                  <a:tcPr marL="9525" marR="9525" marT="9525" marB="0" anchor="ctr">
                    <a:solidFill>
                      <a:schemeClr val="tx2">
                        <a:lumMod val="20000"/>
                        <a:lumOff val="80000"/>
                      </a:schemeClr>
                    </a:solidFill>
                  </a:tcPr>
                </a:tc>
                <a:tc>
                  <a:txBody>
                    <a:bodyPr/>
                    <a:lstStyle/>
                    <a:p>
                      <a:pPr algn="ctr" fontAlgn="b"/>
                      <a:r>
                        <a:rPr lang="es-ES" sz="1200" b="0" i="0" u="none" strike="noStrike" dirty="0">
                          <a:solidFill>
                            <a:srgbClr val="000000"/>
                          </a:solidFill>
                          <a:effectLst/>
                          <a:latin typeface="Trebuchet MS"/>
                        </a:rPr>
                        <a:t>78%</a:t>
                      </a:r>
                    </a:p>
                  </a:txBody>
                  <a:tcPr marL="9525" marR="9525" marT="9525" marB="0" anchor="ctr">
                    <a:solidFill>
                      <a:schemeClr val="tx2">
                        <a:lumMod val="20000"/>
                        <a:lumOff val="80000"/>
                      </a:schemeClr>
                    </a:solidFill>
                  </a:tcPr>
                </a:tc>
                <a:tc>
                  <a:txBody>
                    <a:bodyPr/>
                    <a:lstStyle/>
                    <a:p>
                      <a:pPr algn="ctr" fontAlgn="b"/>
                      <a:r>
                        <a:rPr lang="es-ES" sz="1200" b="0" i="0" u="none" strike="noStrike" dirty="0">
                          <a:solidFill>
                            <a:srgbClr val="000000"/>
                          </a:solidFill>
                          <a:effectLst/>
                          <a:latin typeface="Trebuchet MS"/>
                        </a:rPr>
                        <a:t>72%</a:t>
                      </a:r>
                    </a:p>
                  </a:txBody>
                  <a:tcPr marL="9525" marR="9525" marT="9525" marB="0" anchor="ctr">
                    <a:solidFill>
                      <a:schemeClr val="tx2">
                        <a:lumMod val="20000"/>
                        <a:lumOff val="80000"/>
                      </a:schemeClr>
                    </a:solidFill>
                  </a:tcPr>
                </a:tc>
                <a:tc>
                  <a:txBody>
                    <a:bodyPr/>
                    <a:lstStyle/>
                    <a:p>
                      <a:pPr algn="ctr" fontAlgn="b"/>
                      <a:r>
                        <a:rPr lang="es-ES" sz="1200" b="0" i="0" u="none" strike="noStrike" dirty="0">
                          <a:solidFill>
                            <a:srgbClr val="000000"/>
                          </a:solidFill>
                          <a:effectLst/>
                          <a:latin typeface="Trebuchet MS"/>
                        </a:rPr>
                        <a:t>76%</a:t>
                      </a:r>
                    </a:p>
                  </a:txBody>
                  <a:tcPr marL="9525" marR="9525" marT="9525" marB="0" anchor="ctr">
                    <a:solidFill>
                      <a:schemeClr val="tx2">
                        <a:lumMod val="20000"/>
                        <a:lumOff val="80000"/>
                      </a:schemeClr>
                    </a:solidFill>
                  </a:tcPr>
                </a:tc>
                <a:tc>
                  <a:txBody>
                    <a:bodyPr/>
                    <a:lstStyle/>
                    <a:p>
                      <a:pPr algn="ctr" fontAlgn="b"/>
                      <a:r>
                        <a:rPr lang="es-ES" sz="1200" b="0" i="0" u="none" strike="noStrike" dirty="0">
                          <a:solidFill>
                            <a:srgbClr val="000000"/>
                          </a:solidFill>
                          <a:effectLst/>
                          <a:latin typeface="Trebuchet MS"/>
                        </a:rPr>
                        <a:t>59%</a:t>
                      </a:r>
                    </a:p>
                  </a:txBody>
                  <a:tcPr marL="9525" marR="9525" marT="9525" marB="0" anchor="ctr">
                    <a:solidFill>
                      <a:schemeClr val="tx2">
                        <a:lumMod val="20000"/>
                        <a:lumOff val="80000"/>
                      </a:schemeClr>
                    </a:solidFill>
                  </a:tcPr>
                </a:tc>
                <a:tc>
                  <a:txBody>
                    <a:bodyPr/>
                    <a:lstStyle/>
                    <a:p>
                      <a:pPr algn="ctr" fontAlgn="b"/>
                      <a:r>
                        <a:rPr lang="es-ES" sz="1200" b="0" i="0" u="none" strike="noStrike" dirty="0">
                          <a:solidFill>
                            <a:srgbClr val="000000"/>
                          </a:solidFill>
                          <a:effectLst/>
                          <a:latin typeface="Trebuchet MS"/>
                        </a:rPr>
                        <a:t>73%</a:t>
                      </a:r>
                    </a:p>
                  </a:txBody>
                  <a:tcPr marL="9525" marR="9525" marT="9525" marB="0" anchor="ctr">
                    <a:solidFill>
                      <a:schemeClr val="tx2">
                        <a:lumMod val="20000"/>
                        <a:lumOff val="80000"/>
                      </a:schemeClr>
                    </a:solidFill>
                  </a:tcPr>
                </a:tc>
                <a:tc>
                  <a:txBody>
                    <a:bodyPr/>
                    <a:lstStyle/>
                    <a:p>
                      <a:pPr algn="ctr" fontAlgn="b"/>
                      <a:r>
                        <a:rPr lang="es-ES" sz="1200" b="0" i="0" u="none" strike="noStrike" dirty="0">
                          <a:solidFill>
                            <a:srgbClr val="000000"/>
                          </a:solidFill>
                          <a:effectLst/>
                          <a:latin typeface="Trebuchet MS"/>
                        </a:rPr>
                        <a:t>71%</a:t>
                      </a:r>
                    </a:p>
                  </a:txBody>
                  <a:tcPr marL="9525" marR="9525" marT="9525" marB="0" anchor="ctr">
                    <a:solidFill>
                      <a:schemeClr val="tx2">
                        <a:lumMod val="20000"/>
                        <a:lumOff val="80000"/>
                      </a:schemeClr>
                    </a:solidFill>
                  </a:tcPr>
                </a:tc>
                <a:tc>
                  <a:txBody>
                    <a:bodyPr/>
                    <a:lstStyle/>
                    <a:p>
                      <a:pPr algn="ctr" fontAlgn="b"/>
                      <a:r>
                        <a:rPr lang="es-ES" sz="1200" b="0" i="0" u="none" strike="noStrike" dirty="0">
                          <a:solidFill>
                            <a:srgbClr val="000000"/>
                          </a:solidFill>
                          <a:effectLst/>
                          <a:latin typeface="Trebuchet MS"/>
                        </a:rPr>
                        <a:t>69%</a:t>
                      </a:r>
                    </a:p>
                  </a:txBody>
                  <a:tcPr marL="9525" marR="9525" marT="9525" marB="0" anchor="ctr">
                    <a:solidFill>
                      <a:schemeClr val="tx2">
                        <a:lumMod val="20000"/>
                        <a:lumOff val="80000"/>
                      </a:schemeClr>
                    </a:solidFill>
                  </a:tcPr>
                </a:tc>
              </a:tr>
            </a:tbl>
          </a:graphicData>
        </a:graphic>
      </p:graphicFrame>
      <p:sp>
        <p:nvSpPr>
          <p:cNvPr id="18" name="17 Rectángulo redondeado"/>
          <p:cNvSpPr/>
          <p:nvPr/>
        </p:nvSpPr>
        <p:spPr>
          <a:xfrm>
            <a:off x="3275856" y="1225856"/>
            <a:ext cx="1728008" cy="4544162"/>
          </a:xfrm>
          <a:prstGeom prst="roundRect">
            <a:avLst>
              <a:gd name="adj" fmla="val 9108"/>
            </a:avLst>
          </a:prstGeom>
          <a:noFill/>
          <a:ln w="28575">
            <a:solidFill>
              <a:srgbClr val="0070C0"/>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9" name="18 Rectángulo redondeado"/>
          <p:cNvSpPr/>
          <p:nvPr/>
        </p:nvSpPr>
        <p:spPr>
          <a:xfrm>
            <a:off x="5076000" y="1225856"/>
            <a:ext cx="1728000" cy="4544162"/>
          </a:xfrm>
          <a:prstGeom prst="roundRect">
            <a:avLst>
              <a:gd name="adj" fmla="val 9108"/>
            </a:avLst>
          </a:prstGeom>
          <a:noFill/>
          <a:ln w="28575">
            <a:solidFill>
              <a:srgbClr val="0070C0"/>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1" name="20 Rectángulo redondeado"/>
          <p:cNvSpPr/>
          <p:nvPr/>
        </p:nvSpPr>
        <p:spPr>
          <a:xfrm>
            <a:off x="6890857" y="1225856"/>
            <a:ext cx="1767097" cy="4544162"/>
          </a:xfrm>
          <a:prstGeom prst="roundRect">
            <a:avLst>
              <a:gd name="adj" fmla="val 9108"/>
            </a:avLst>
          </a:prstGeom>
          <a:noFill/>
          <a:ln w="28575">
            <a:solidFill>
              <a:srgbClr val="0070C0"/>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2" name="21 Rectángulo"/>
          <p:cNvSpPr/>
          <p:nvPr/>
        </p:nvSpPr>
        <p:spPr>
          <a:xfrm>
            <a:off x="3707904" y="5623859"/>
            <a:ext cx="1008112" cy="292318"/>
          </a:xfrm>
          <a:prstGeom prst="rect">
            <a:avLst/>
          </a:prstGeom>
          <a:solidFill>
            <a:srgbClr val="0000CC"/>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Región</a:t>
            </a:r>
            <a:endParaRPr lang="es-ES" sz="1100" dirty="0">
              <a:solidFill>
                <a:srgbClr val="FFFFFF"/>
              </a:solidFill>
              <a:latin typeface="+mj-lt"/>
            </a:endParaRPr>
          </a:p>
        </p:txBody>
      </p:sp>
      <p:sp>
        <p:nvSpPr>
          <p:cNvPr id="23" name="22 Rectángulo"/>
          <p:cNvSpPr/>
          <p:nvPr/>
        </p:nvSpPr>
        <p:spPr>
          <a:xfrm>
            <a:off x="5476593" y="5621836"/>
            <a:ext cx="1008112" cy="292318"/>
          </a:xfrm>
          <a:prstGeom prst="rect">
            <a:avLst/>
          </a:prstGeom>
          <a:solidFill>
            <a:srgbClr val="0000CC"/>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Tipo cliente</a:t>
            </a:r>
            <a:endParaRPr lang="es-ES" sz="1100" dirty="0">
              <a:solidFill>
                <a:srgbClr val="FFFFFF"/>
              </a:solidFill>
              <a:latin typeface="+mj-lt"/>
            </a:endParaRPr>
          </a:p>
        </p:txBody>
      </p:sp>
      <p:sp>
        <p:nvSpPr>
          <p:cNvPr id="24" name="23 Rectángulo"/>
          <p:cNvSpPr/>
          <p:nvPr/>
        </p:nvSpPr>
        <p:spPr>
          <a:xfrm>
            <a:off x="7270349" y="5621836"/>
            <a:ext cx="1008112" cy="292318"/>
          </a:xfrm>
          <a:prstGeom prst="rect">
            <a:avLst/>
          </a:prstGeom>
          <a:solidFill>
            <a:srgbClr val="0000CC"/>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Cargo</a:t>
            </a:r>
            <a:endParaRPr lang="es-ES" sz="1100" dirty="0">
              <a:solidFill>
                <a:srgbClr val="FFFFFF"/>
              </a:solidFill>
              <a:latin typeface="+mj-lt"/>
            </a:endParaRPr>
          </a:p>
        </p:txBody>
      </p:sp>
      <p:sp>
        <p:nvSpPr>
          <p:cNvPr id="17" name="16 Rectángulo redondeado"/>
          <p:cNvSpPr/>
          <p:nvPr/>
        </p:nvSpPr>
        <p:spPr>
          <a:xfrm>
            <a:off x="107504" y="6485894"/>
            <a:ext cx="2235888" cy="299657"/>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a:solidFill>
                  <a:srgbClr val="000000"/>
                </a:solidFill>
                <a:latin typeface="+mj-lt"/>
              </a:rPr>
              <a:t>Base:  </a:t>
            </a:r>
            <a:r>
              <a:rPr lang="es-ES" sz="1000" dirty="0" smtClean="0">
                <a:solidFill>
                  <a:srgbClr val="000000"/>
                </a:solidFill>
                <a:latin typeface="+mj-lt"/>
              </a:rPr>
              <a:t>Total de los que aún no han desplegado IPv6 (168)</a:t>
            </a:r>
            <a:endParaRPr lang="es-ES" sz="1000" dirty="0">
              <a:solidFill>
                <a:srgbClr val="000000"/>
              </a:solidFill>
              <a:latin typeface="+mj-lt"/>
            </a:endParaRPr>
          </a:p>
        </p:txBody>
      </p:sp>
      <p:graphicFrame>
        <p:nvGraphicFramePr>
          <p:cNvPr id="20" name="19 Tabla"/>
          <p:cNvGraphicFramePr>
            <a:graphicFrameLocks noGrp="1"/>
          </p:cNvGraphicFramePr>
          <p:nvPr>
            <p:extLst>
              <p:ext uri="{D42A27DB-BD31-4B8C-83A1-F6EECF244321}">
                <p14:modId xmlns:p14="http://schemas.microsoft.com/office/powerpoint/2010/main" val="2824316929"/>
              </p:ext>
            </p:extLst>
          </p:nvPr>
        </p:nvGraphicFramePr>
        <p:xfrm>
          <a:off x="2123733" y="5976000"/>
          <a:ext cx="6534220" cy="251150"/>
        </p:xfrm>
        <a:graphic>
          <a:graphicData uri="http://schemas.openxmlformats.org/drawingml/2006/table">
            <a:tbl>
              <a:tblPr firstRow="1" bandRow="1">
                <a:tableStyleId>{5C22544A-7EE6-4342-B048-85BDC9FD1C3A}</a:tableStyleId>
              </a:tblPr>
              <a:tblGrid>
                <a:gridCol w="594020"/>
                <a:gridCol w="594020"/>
                <a:gridCol w="594020"/>
                <a:gridCol w="594020"/>
                <a:gridCol w="594020"/>
                <a:gridCol w="594020"/>
                <a:gridCol w="594020"/>
                <a:gridCol w="594020"/>
                <a:gridCol w="594020"/>
                <a:gridCol w="594020"/>
                <a:gridCol w="594020"/>
              </a:tblGrid>
              <a:tr h="251150">
                <a:tc>
                  <a:txBody>
                    <a:bodyPr/>
                    <a:lstStyle/>
                    <a:p>
                      <a:pPr algn="ctr"/>
                      <a:r>
                        <a:rPr lang="es-ES" sz="1000" b="0" i="1" dirty="0" smtClean="0">
                          <a:solidFill>
                            <a:schemeClr val="tx1"/>
                          </a:solidFill>
                        </a:rPr>
                        <a:t>Base</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168</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11</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29</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128</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42</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112</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13</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133</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52</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104</a:t>
                      </a:r>
                      <a:endParaRPr lang="es-ES" sz="1000" b="0" i="1" dirty="0">
                        <a:solidFill>
                          <a:schemeClr val="tx1"/>
                        </a:solidFill>
                      </a:endParaRPr>
                    </a:p>
                  </a:txBody>
                  <a:tcPr>
                    <a:solidFill>
                      <a:schemeClr val="accent5">
                        <a:lumMod val="40000"/>
                        <a:lumOff val="60000"/>
                      </a:schemeClr>
                    </a:solidFill>
                  </a:tcPr>
                </a:tc>
              </a:tr>
            </a:tbl>
          </a:graphicData>
        </a:graphic>
      </p:graphicFrame>
    </p:spTree>
    <p:extLst>
      <p:ext uri="{BB962C8B-B14F-4D97-AF65-F5344CB8AC3E}">
        <p14:creationId xmlns:p14="http://schemas.microsoft.com/office/powerpoint/2010/main" val="401394247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Graphic spid="25" grpId="0">
        <p:bldAsOne/>
      </p:bldGraphic>
      <p:bldP spid="16" grpId="0" animBg="1"/>
      <p:bldP spid="18" grpId="0" animBg="1"/>
      <p:bldP spid="19" grpId="0" animBg="1"/>
      <p:bldP spid="21" grpId="0" animBg="1"/>
      <p:bldP spid="22" grpId="0" animBg="1"/>
      <p:bldP spid="23"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9"/>
          <p:cNvSpPr>
            <a:spLocks noGrp="1" noChangeArrowheads="1"/>
          </p:cNvSpPr>
          <p:nvPr>
            <p:ph type="title" idx="4294967295"/>
          </p:nvPr>
        </p:nvSpPr>
        <p:spPr bwMode="auto">
          <a:xfrm>
            <a:off x="417513" y="3271838"/>
            <a:ext cx="7467600" cy="9953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s-ES_tradnl" sz="2800" dirty="0" smtClean="0">
                <a:solidFill>
                  <a:srgbClr val="993300"/>
                </a:solidFill>
                <a:latin typeface="Trebuchet MS" pitchFamily="34" charset="0"/>
              </a:rPr>
              <a:t>III</a:t>
            </a:r>
            <a:r>
              <a:rPr lang="es-ES" sz="2800" dirty="0" smtClean="0">
                <a:solidFill>
                  <a:srgbClr val="993300"/>
                </a:solidFill>
                <a:latin typeface="Trebuchet MS" pitchFamily="34" charset="0"/>
              </a:rPr>
              <a:t>. Análisis de la información</a:t>
            </a:r>
          </a:p>
        </p:txBody>
      </p:sp>
    </p:spTree>
  </p:cSld>
  <p:clrMapOvr>
    <a:masterClrMapping/>
  </p:clrMapOvr>
  <p:transition xmlns:p14="http://schemas.microsoft.com/office/powerpoint/2010/main" spd="med">
    <p:cover dir="r"/>
  </p:transition>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290885" y="1080016"/>
            <a:ext cx="7716232" cy="5174063"/>
          </a:xfrm>
          <a:prstGeom prst="roundRect">
            <a:avLst>
              <a:gd name="adj" fmla="val 12160"/>
            </a:avLst>
          </a:prstGeom>
          <a:solidFill>
            <a:schemeClr val="bg1"/>
          </a:solidFill>
          <a:ln>
            <a:solidFill>
              <a:srgbClr val="0070C0"/>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graphicFrame>
        <p:nvGraphicFramePr>
          <p:cNvPr id="29" name="28 Tabla"/>
          <p:cNvGraphicFramePr>
            <a:graphicFrameLocks noGrp="1"/>
          </p:cNvGraphicFramePr>
          <p:nvPr>
            <p:extLst>
              <p:ext uri="{D42A27DB-BD31-4B8C-83A1-F6EECF244321}">
                <p14:modId xmlns:p14="http://schemas.microsoft.com/office/powerpoint/2010/main" val="156842927"/>
              </p:ext>
            </p:extLst>
          </p:nvPr>
        </p:nvGraphicFramePr>
        <p:xfrm>
          <a:off x="2627788" y="1884721"/>
          <a:ext cx="5976660" cy="558165"/>
        </p:xfrm>
        <a:graphic>
          <a:graphicData uri="http://schemas.openxmlformats.org/drawingml/2006/table">
            <a:tbl>
              <a:tblPr firstRow="1" bandRow="1">
                <a:effectLst>
                  <a:outerShdw blurRad="50800" dist="38100" dir="18900000" algn="bl" rotWithShape="0">
                    <a:prstClr val="black">
                      <a:alpha val="40000"/>
                    </a:prstClr>
                  </a:outerShdw>
                </a:effectLst>
                <a:tableStyleId>{5C22544A-7EE6-4342-B048-85BDC9FD1C3A}</a:tableStyleId>
              </a:tblPr>
              <a:tblGrid>
                <a:gridCol w="597666"/>
                <a:gridCol w="597666"/>
                <a:gridCol w="597666"/>
                <a:gridCol w="597666"/>
                <a:gridCol w="597666"/>
                <a:gridCol w="597666"/>
                <a:gridCol w="597666"/>
                <a:gridCol w="597666"/>
                <a:gridCol w="597666"/>
                <a:gridCol w="597666"/>
              </a:tblGrid>
              <a:tr h="436976">
                <a:tc>
                  <a:txBody>
                    <a:bodyPr/>
                    <a:lstStyle/>
                    <a:p>
                      <a:pPr algn="ctr" fontAlgn="b"/>
                      <a:r>
                        <a:rPr lang="es-ES" sz="1200" b="0" i="0" u="none" strike="noStrike" dirty="0">
                          <a:solidFill>
                            <a:srgbClr val="000000"/>
                          </a:solidFill>
                          <a:effectLst/>
                          <a:latin typeface="Trebuchet MS"/>
                        </a:rPr>
                        <a:t>81%</a:t>
                      </a:r>
                    </a:p>
                  </a:txBody>
                  <a:tcPr marL="9525" marR="9525" marT="9525" marB="0" anchor="ctr">
                    <a:solidFill>
                      <a:srgbClr val="CCECFF"/>
                    </a:solidFill>
                  </a:tcPr>
                </a:tc>
                <a:tc>
                  <a:txBody>
                    <a:bodyPr/>
                    <a:lstStyle/>
                    <a:p>
                      <a:pPr algn="ctr" fontAlgn="b"/>
                      <a:r>
                        <a:rPr lang="es-ES" sz="1200" b="0" i="0" u="none" strike="noStrike" dirty="0">
                          <a:solidFill>
                            <a:srgbClr val="000000"/>
                          </a:solidFill>
                          <a:effectLst/>
                          <a:latin typeface="Trebuchet MS"/>
                        </a:rPr>
                        <a:t>77%</a:t>
                      </a:r>
                    </a:p>
                  </a:txBody>
                  <a:tcPr marL="9525" marR="9525" marT="9525" marB="0" anchor="ctr">
                    <a:solidFill>
                      <a:srgbClr val="CCECFF"/>
                    </a:solidFill>
                  </a:tcPr>
                </a:tc>
                <a:tc>
                  <a:txBody>
                    <a:bodyPr/>
                    <a:lstStyle/>
                    <a:p>
                      <a:pPr algn="ctr" fontAlgn="b"/>
                      <a:r>
                        <a:rPr lang="es-ES" sz="1200" b="0" i="0" u="none" strike="noStrike" dirty="0">
                          <a:solidFill>
                            <a:srgbClr val="000000"/>
                          </a:solidFill>
                          <a:effectLst/>
                          <a:latin typeface="Trebuchet MS"/>
                        </a:rPr>
                        <a:t>76%</a:t>
                      </a:r>
                    </a:p>
                  </a:txBody>
                  <a:tcPr marL="9525" marR="9525" marT="9525" marB="0" anchor="ctr">
                    <a:solidFill>
                      <a:srgbClr val="CCECFF"/>
                    </a:solidFill>
                  </a:tcPr>
                </a:tc>
                <a:tc>
                  <a:txBody>
                    <a:bodyPr/>
                    <a:lstStyle/>
                    <a:p>
                      <a:pPr algn="ctr" fontAlgn="b"/>
                      <a:r>
                        <a:rPr lang="es-ES" sz="1200" b="0" i="0" u="none" strike="noStrike" dirty="0">
                          <a:solidFill>
                            <a:srgbClr val="000000"/>
                          </a:solidFill>
                          <a:effectLst/>
                          <a:latin typeface="Trebuchet MS"/>
                        </a:rPr>
                        <a:t>82%</a:t>
                      </a:r>
                    </a:p>
                  </a:txBody>
                  <a:tcPr marL="9525" marR="9525" marT="9525" marB="0" anchor="ctr">
                    <a:solidFill>
                      <a:srgbClr val="CCECFF"/>
                    </a:solidFill>
                  </a:tcPr>
                </a:tc>
                <a:tc>
                  <a:txBody>
                    <a:bodyPr/>
                    <a:lstStyle/>
                    <a:p>
                      <a:pPr algn="ctr" fontAlgn="b"/>
                      <a:r>
                        <a:rPr lang="es-ES" sz="1200" b="0" i="0" u="none" strike="noStrike" dirty="0">
                          <a:solidFill>
                            <a:srgbClr val="000000"/>
                          </a:solidFill>
                          <a:effectLst/>
                          <a:latin typeface="Trebuchet MS"/>
                        </a:rPr>
                        <a:t>55%</a:t>
                      </a:r>
                    </a:p>
                  </a:txBody>
                  <a:tcPr marL="9525" marR="9525" marT="9525" marB="0" anchor="ctr">
                    <a:solidFill>
                      <a:srgbClr val="CCECFF"/>
                    </a:solidFill>
                  </a:tcPr>
                </a:tc>
                <a:tc>
                  <a:txBody>
                    <a:bodyPr/>
                    <a:lstStyle/>
                    <a:p>
                      <a:pPr algn="ctr" fontAlgn="b"/>
                      <a:r>
                        <a:rPr lang="es-ES" sz="1200" b="0" i="0" u="none" strike="noStrike" dirty="0">
                          <a:solidFill>
                            <a:srgbClr val="000000"/>
                          </a:solidFill>
                          <a:effectLst/>
                          <a:latin typeface="Trebuchet MS"/>
                        </a:rPr>
                        <a:t>89%</a:t>
                      </a:r>
                    </a:p>
                  </a:txBody>
                  <a:tcPr marL="9525" marR="9525" marT="9525" marB="0" anchor="ctr">
                    <a:solidFill>
                      <a:srgbClr val="CCECFF"/>
                    </a:solidFill>
                  </a:tcPr>
                </a:tc>
                <a:tc>
                  <a:txBody>
                    <a:bodyPr/>
                    <a:lstStyle/>
                    <a:p>
                      <a:pPr algn="ctr" fontAlgn="b"/>
                      <a:r>
                        <a:rPr lang="es-ES" sz="1200" b="0" i="0" u="none" strike="noStrike" dirty="0">
                          <a:solidFill>
                            <a:srgbClr val="000000"/>
                          </a:solidFill>
                          <a:effectLst/>
                          <a:latin typeface="Trebuchet MS"/>
                        </a:rPr>
                        <a:t>100%</a:t>
                      </a:r>
                    </a:p>
                  </a:txBody>
                  <a:tcPr marL="9525" marR="9525" marT="9525" marB="0" anchor="ctr">
                    <a:solidFill>
                      <a:srgbClr val="CCECFF"/>
                    </a:solidFill>
                  </a:tcPr>
                </a:tc>
                <a:tc>
                  <a:txBody>
                    <a:bodyPr/>
                    <a:lstStyle/>
                    <a:p>
                      <a:pPr algn="ctr" fontAlgn="b"/>
                      <a:r>
                        <a:rPr lang="es-ES" sz="1200" b="0" i="0" u="none" strike="noStrike" dirty="0">
                          <a:solidFill>
                            <a:srgbClr val="000000"/>
                          </a:solidFill>
                          <a:effectLst/>
                          <a:latin typeface="Trebuchet MS"/>
                        </a:rPr>
                        <a:t>85%</a:t>
                      </a:r>
                    </a:p>
                  </a:txBody>
                  <a:tcPr marL="9525" marR="9525" marT="9525" marB="0" anchor="ctr">
                    <a:solidFill>
                      <a:srgbClr val="CCECFF"/>
                    </a:solidFill>
                  </a:tcPr>
                </a:tc>
                <a:tc>
                  <a:txBody>
                    <a:bodyPr/>
                    <a:lstStyle/>
                    <a:p>
                      <a:pPr algn="ctr" fontAlgn="b"/>
                      <a:r>
                        <a:rPr lang="es-ES" sz="1200" b="0" i="0" u="none" strike="noStrike" dirty="0">
                          <a:solidFill>
                            <a:srgbClr val="000000"/>
                          </a:solidFill>
                          <a:effectLst/>
                          <a:latin typeface="Trebuchet MS"/>
                        </a:rPr>
                        <a:t>84%</a:t>
                      </a:r>
                    </a:p>
                  </a:txBody>
                  <a:tcPr marL="9525" marR="9525" marT="9525" marB="0" anchor="ctr">
                    <a:solidFill>
                      <a:srgbClr val="CCECFF"/>
                    </a:solidFill>
                  </a:tcPr>
                </a:tc>
                <a:tc>
                  <a:txBody>
                    <a:bodyPr/>
                    <a:lstStyle/>
                    <a:p>
                      <a:pPr algn="ctr" fontAlgn="b"/>
                      <a:endParaRPr lang="es-ES" sz="1200" b="0" i="0" u="none" strike="noStrike" dirty="0" smtClean="0">
                        <a:solidFill>
                          <a:srgbClr val="000000"/>
                        </a:solidFill>
                        <a:effectLst/>
                        <a:latin typeface="Trebuchet MS"/>
                      </a:endParaRPr>
                    </a:p>
                    <a:p>
                      <a:pPr algn="ctr" fontAlgn="b"/>
                      <a:r>
                        <a:rPr lang="es-ES" sz="1200" b="0" i="0" u="none" strike="noStrike" dirty="0" smtClean="0">
                          <a:solidFill>
                            <a:srgbClr val="000000"/>
                          </a:solidFill>
                          <a:effectLst/>
                          <a:latin typeface="Trebuchet MS"/>
                        </a:rPr>
                        <a:t>84%</a:t>
                      </a:r>
                    </a:p>
                    <a:p>
                      <a:pPr algn="ctr" fontAlgn="b"/>
                      <a:endParaRPr lang="es-ES" sz="1200" b="0" i="0" u="none" strike="noStrike" dirty="0">
                        <a:solidFill>
                          <a:srgbClr val="000000"/>
                        </a:solidFill>
                        <a:effectLst/>
                        <a:latin typeface="Trebuchet MS"/>
                      </a:endParaRPr>
                    </a:p>
                  </a:txBody>
                  <a:tcPr marL="9525" marR="9525" marT="9525" marB="0" anchor="ctr">
                    <a:solidFill>
                      <a:srgbClr val="CCECFF"/>
                    </a:solidFill>
                  </a:tcPr>
                </a:tc>
              </a:tr>
            </a:tbl>
          </a:graphicData>
        </a:graphic>
      </p:graphicFrame>
      <p:graphicFrame>
        <p:nvGraphicFramePr>
          <p:cNvPr id="32" name="6 Gráfico"/>
          <p:cNvGraphicFramePr>
            <a:graphicFrameLocks/>
          </p:cNvGraphicFramePr>
          <p:nvPr>
            <p:extLst>
              <p:ext uri="{D42A27DB-BD31-4B8C-83A1-F6EECF244321}">
                <p14:modId xmlns:p14="http://schemas.microsoft.com/office/powerpoint/2010/main" val="2282656320"/>
              </p:ext>
            </p:extLst>
          </p:nvPr>
        </p:nvGraphicFramePr>
        <p:xfrm>
          <a:off x="1045333" y="1916832"/>
          <a:ext cx="7847148" cy="373105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4 Tabla"/>
          <p:cNvGraphicFramePr>
            <a:graphicFrameLocks noGrp="1"/>
          </p:cNvGraphicFramePr>
          <p:nvPr>
            <p:extLst>
              <p:ext uri="{D42A27DB-BD31-4B8C-83A1-F6EECF244321}">
                <p14:modId xmlns:p14="http://schemas.microsoft.com/office/powerpoint/2010/main" val="4270628311"/>
              </p:ext>
            </p:extLst>
          </p:nvPr>
        </p:nvGraphicFramePr>
        <p:xfrm>
          <a:off x="2627788" y="1225856"/>
          <a:ext cx="5976660" cy="436976"/>
        </p:xfrm>
        <a:graphic>
          <a:graphicData uri="http://schemas.openxmlformats.org/drawingml/2006/table">
            <a:tbl>
              <a:tblPr firstRow="1" bandRow="1">
                <a:effectLst>
                  <a:outerShdw blurRad="50800" dist="38100" dir="18900000" algn="bl" rotWithShape="0">
                    <a:prstClr val="black">
                      <a:alpha val="40000"/>
                    </a:prstClr>
                  </a:outerShdw>
                </a:effectLst>
                <a:tableStyleId>{5C22544A-7EE6-4342-B048-85BDC9FD1C3A}</a:tableStyleId>
              </a:tblPr>
              <a:tblGrid>
                <a:gridCol w="597666"/>
                <a:gridCol w="597666"/>
                <a:gridCol w="597666"/>
                <a:gridCol w="597666"/>
                <a:gridCol w="597666"/>
                <a:gridCol w="597666"/>
                <a:gridCol w="597666"/>
                <a:gridCol w="597666"/>
                <a:gridCol w="597666"/>
                <a:gridCol w="597666"/>
              </a:tblGrid>
              <a:tr h="436976">
                <a:tc>
                  <a:txBody>
                    <a:bodyPr/>
                    <a:lstStyle/>
                    <a:p>
                      <a:pPr algn="ctr" fontAlgn="b"/>
                      <a:r>
                        <a:rPr lang="es-ES" sz="1200" b="0" i="0" u="none" strike="noStrike" dirty="0">
                          <a:solidFill>
                            <a:srgbClr val="000000"/>
                          </a:solidFill>
                          <a:effectLst/>
                          <a:latin typeface="Trebuchet MS"/>
                        </a:rPr>
                        <a:t>73%</a:t>
                      </a:r>
                    </a:p>
                  </a:txBody>
                  <a:tcPr marL="9525" marR="9525" marT="9525" marB="0" anchor="ctr">
                    <a:solidFill>
                      <a:schemeClr val="accent1">
                        <a:lumMod val="20000"/>
                        <a:lumOff val="80000"/>
                      </a:schemeClr>
                    </a:solidFill>
                  </a:tcPr>
                </a:tc>
                <a:tc>
                  <a:txBody>
                    <a:bodyPr/>
                    <a:lstStyle/>
                    <a:p>
                      <a:pPr algn="ctr" fontAlgn="b"/>
                      <a:r>
                        <a:rPr lang="es-ES" sz="1200" b="0" i="0" u="none" strike="noStrike" dirty="0">
                          <a:solidFill>
                            <a:srgbClr val="000000"/>
                          </a:solidFill>
                          <a:effectLst/>
                          <a:latin typeface="Trebuchet MS"/>
                        </a:rPr>
                        <a:t>56%</a:t>
                      </a:r>
                    </a:p>
                  </a:txBody>
                  <a:tcPr marL="9525" marR="9525" marT="9525" marB="0" anchor="ctr">
                    <a:solidFill>
                      <a:schemeClr val="accent1">
                        <a:lumMod val="20000"/>
                        <a:lumOff val="80000"/>
                      </a:schemeClr>
                    </a:solidFill>
                  </a:tcPr>
                </a:tc>
                <a:tc>
                  <a:txBody>
                    <a:bodyPr/>
                    <a:lstStyle/>
                    <a:p>
                      <a:pPr algn="ctr" fontAlgn="b"/>
                      <a:r>
                        <a:rPr lang="es-ES" sz="1200" b="0" i="0" u="none" strike="noStrike" dirty="0">
                          <a:solidFill>
                            <a:srgbClr val="000000"/>
                          </a:solidFill>
                          <a:effectLst/>
                          <a:latin typeface="Trebuchet MS"/>
                        </a:rPr>
                        <a:t>64%</a:t>
                      </a:r>
                    </a:p>
                  </a:txBody>
                  <a:tcPr marL="9525" marR="9525" marT="9525" marB="0" anchor="ctr">
                    <a:solidFill>
                      <a:schemeClr val="accent1">
                        <a:lumMod val="20000"/>
                        <a:lumOff val="80000"/>
                      </a:schemeClr>
                    </a:solidFill>
                  </a:tcPr>
                </a:tc>
                <a:tc>
                  <a:txBody>
                    <a:bodyPr/>
                    <a:lstStyle/>
                    <a:p>
                      <a:pPr algn="ctr" fontAlgn="b"/>
                      <a:r>
                        <a:rPr lang="es-ES" sz="1200" b="0" i="0" u="none" strike="noStrike" dirty="0">
                          <a:solidFill>
                            <a:srgbClr val="000000"/>
                          </a:solidFill>
                          <a:effectLst/>
                          <a:latin typeface="Trebuchet MS"/>
                        </a:rPr>
                        <a:t>78%</a:t>
                      </a:r>
                    </a:p>
                  </a:txBody>
                  <a:tcPr marL="9525" marR="9525" marT="9525" marB="0" anchor="ctr">
                    <a:solidFill>
                      <a:schemeClr val="accent1">
                        <a:lumMod val="20000"/>
                        <a:lumOff val="80000"/>
                      </a:schemeClr>
                    </a:solidFill>
                  </a:tcPr>
                </a:tc>
                <a:tc>
                  <a:txBody>
                    <a:bodyPr/>
                    <a:lstStyle/>
                    <a:p>
                      <a:pPr algn="ctr" fontAlgn="b"/>
                      <a:r>
                        <a:rPr lang="es-ES" sz="1200" b="0" i="0" u="none" strike="noStrike" dirty="0">
                          <a:solidFill>
                            <a:srgbClr val="000000"/>
                          </a:solidFill>
                          <a:effectLst/>
                          <a:latin typeface="Trebuchet MS"/>
                        </a:rPr>
                        <a:t>72%</a:t>
                      </a:r>
                    </a:p>
                  </a:txBody>
                  <a:tcPr marL="9525" marR="9525" marT="9525" marB="0" anchor="ctr">
                    <a:solidFill>
                      <a:schemeClr val="accent1">
                        <a:lumMod val="20000"/>
                        <a:lumOff val="80000"/>
                      </a:schemeClr>
                    </a:solidFill>
                  </a:tcPr>
                </a:tc>
                <a:tc>
                  <a:txBody>
                    <a:bodyPr/>
                    <a:lstStyle/>
                    <a:p>
                      <a:pPr algn="ctr" fontAlgn="b"/>
                      <a:r>
                        <a:rPr lang="es-ES" sz="1200" b="0" i="0" u="none" strike="noStrike" dirty="0">
                          <a:solidFill>
                            <a:srgbClr val="000000"/>
                          </a:solidFill>
                          <a:effectLst/>
                          <a:latin typeface="Trebuchet MS"/>
                        </a:rPr>
                        <a:t>76%</a:t>
                      </a:r>
                    </a:p>
                  </a:txBody>
                  <a:tcPr marL="9525" marR="9525" marT="9525" marB="0" anchor="ctr">
                    <a:solidFill>
                      <a:schemeClr val="accent1">
                        <a:lumMod val="20000"/>
                        <a:lumOff val="80000"/>
                      </a:schemeClr>
                    </a:solidFill>
                  </a:tcPr>
                </a:tc>
                <a:tc>
                  <a:txBody>
                    <a:bodyPr/>
                    <a:lstStyle/>
                    <a:p>
                      <a:pPr algn="ctr" fontAlgn="b"/>
                      <a:r>
                        <a:rPr lang="es-ES" sz="1200" b="0" i="0" u="none" strike="noStrike" dirty="0">
                          <a:solidFill>
                            <a:srgbClr val="000000"/>
                          </a:solidFill>
                          <a:effectLst/>
                          <a:latin typeface="Trebuchet MS"/>
                        </a:rPr>
                        <a:t>59%</a:t>
                      </a:r>
                    </a:p>
                  </a:txBody>
                  <a:tcPr marL="9525" marR="9525" marT="9525" marB="0" anchor="ctr">
                    <a:solidFill>
                      <a:schemeClr val="accent1">
                        <a:lumMod val="20000"/>
                        <a:lumOff val="80000"/>
                      </a:schemeClr>
                    </a:solidFill>
                  </a:tcPr>
                </a:tc>
                <a:tc>
                  <a:txBody>
                    <a:bodyPr/>
                    <a:lstStyle/>
                    <a:p>
                      <a:pPr algn="ctr" fontAlgn="b"/>
                      <a:r>
                        <a:rPr lang="es-ES" sz="1200" b="0" i="0" u="none" strike="noStrike" dirty="0">
                          <a:solidFill>
                            <a:srgbClr val="000000"/>
                          </a:solidFill>
                          <a:effectLst/>
                          <a:latin typeface="Trebuchet MS"/>
                        </a:rPr>
                        <a:t>73%</a:t>
                      </a:r>
                    </a:p>
                  </a:txBody>
                  <a:tcPr marL="9525" marR="9525" marT="9525" marB="0" anchor="ctr">
                    <a:solidFill>
                      <a:schemeClr val="accent1">
                        <a:lumMod val="20000"/>
                        <a:lumOff val="80000"/>
                      </a:schemeClr>
                    </a:solidFill>
                  </a:tcPr>
                </a:tc>
                <a:tc>
                  <a:txBody>
                    <a:bodyPr/>
                    <a:lstStyle/>
                    <a:p>
                      <a:pPr algn="ctr" fontAlgn="b"/>
                      <a:r>
                        <a:rPr lang="es-ES" sz="1200" b="0" i="0" u="none" strike="noStrike" dirty="0">
                          <a:solidFill>
                            <a:srgbClr val="000000"/>
                          </a:solidFill>
                          <a:effectLst/>
                          <a:latin typeface="Trebuchet MS"/>
                        </a:rPr>
                        <a:t>71%</a:t>
                      </a:r>
                    </a:p>
                  </a:txBody>
                  <a:tcPr marL="9525" marR="9525" marT="9525" marB="0" anchor="ctr">
                    <a:solidFill>
                      <a:schemeClr val="accent1">
                        <a:lumMod val="20000"/>
                        <a:lumOff val="80000"/>
                      </a:schemeClr>
                    </a:solidFill>
                  </a:tcPr>
                </a:tc>
                <a:tc>
                  <a:txBody>
                    <a:bodyPr/>
                    <a:lstStyle/>
                    <a:p>
                      <a:pPr algn="ctr" fontAlgn="b"/>
                      <a:r>
                        <a:rPr lang="es-ES" sz="1200" b="0" i="0" u="none" strike="noStrike" dirty="0">
                          <a:solidFill>
                            <a:srgbClr val="000000"/>
                          </a:solidFill>
                          <a:effectLst/>
                          <a:latin typeface="Trebuchet MS"/>
                        </a:rPr>
                        <a:t>69%</a:t>
                      </a:r>
                    </a:p>
                  </a:txBody>
                  <a:tcPr marL="9525" marR="9525" marT="9525" marB="0" anchor="ctr">
                    <a:solidFill>
                      <a:schemeClr val="accent1">
                        <a:lumMod val="20000"/>
                        <a:lumOff val="80000"/>
                      </a:schemeClr>
                    </a:solidFill>
                  </a:tcPr>
                </a:tc>
              </a:tr>
            </a:tbl>
          </a:graphicData>
        </a:graphic>
      </p:graphicFrame>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70</a:t>
            </a:fld>
            <a:endParaRPr lang="es-ES" dirty="0">
              <a:solidFill>
                <a:srgbClr val="000000"/>
              </a:solidFill>
              <a:latin typeface="+mj-lt"/>
            </a:endParaRPr>
          </a:p>
        </p:txBody>
      </p:sp>
      <p:sp>
        <p:nvSpPr>
          <p:cNvPr id="65543" name="Rectangle 10"/>
          <p:cNvSpPr>
            <a:spLocks noGrp="1" noChangeArrowheads="1"/>
          </p:cNvSpPr>
          <p:nvPr>
            <p:ph type="title"/>
          </p:nvPr>
        </p:nvSpPr>
        <p:spPr>
          <a:xfrm>
            <a:off x="611188" y="33525"/>
            <a:ext cx="8229600" cy="490537"/>
          </a:xfrm>
        </p:spPr>
        <p:txBody>
          <a:bodyPr/>
          <a:lstStyle/>
          <a:p>
            <a:pPr eaLnBrk="1" hangingPunct="1"/>
            <a:r>
              <a:rPr lang="es-ES" dirty="0" smtClean="0"/>
              <a:t>DESPLEGADO DE IPv6 (2) </a:t>
            </a:r>
          </a:p>
        </p:txBody>
      </p:sp>
      <p:sp>
        <p:nvSpPr>
          <p:cNvPr id="65544" name="10 CuadroTexto"/>
          <p:cNvSpPr txBox="1">
            <a:spLocks noChangeArrowheads="1"/>
          </p:cNvSpPr>
          <p:nvPr/>
        </p:nvSpPr>
        <p:spPr bwMode="auto">
          <a:xfrm>
            <a:off x="2271762" y="433685"/>
            <a:ext cx="633268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r" eaLnBrk="1" hangingPunct="1"/>
            <a:r>
              <a:rPr lang="es-ES" sz="1200" b="1" i="1" dirty="0" smtClean="0">
                <a:solidFill>
                  <a:srgbClr val="CC3300"/>
                </a:solidFill>
                <a:latin typeface="+mj-lt"/>
              </a:rPr>
              <a:t>¿Su empresa ya ha desplegado IPv6?</a:t>
            </a:r>
            <a:r>
              <a:rPr lang="es-UY" sz="1200" b="1" i="1" dirty="0">
                <a:solidFill>
                  <a:srgbClr val="C00000"/>
                </a:solidFill>
                <a:latin typeface="+mj-lt"/>
              </a:rPr>
              <a:t> [RU-GUI]</a:t>
            </a:r>
            <a:r>
              <a:rPr lang="es-ES" sz="1200" b="1" i="1" dirty="0" smtClean="0">
                <a:solidFill>
                  <a:srgbClr val="CC3300"/>
                </a:solidFill>
                <a:latin typeface="+mj-lt"/>
              </a:rPr>
              <a:t> </a:t>
            </a:r>
            <a:endParaRPr lang="es-ES" sz="1200" b="1" i="1" dirty="0">
              <a:solidFill>
                <a:srgbClr val="CC3300"/>
              </a:solidFill>
              <a:latin typeface="+mj-lt"/>
            </a:endParaRPr>
          </a:p>
          <a:p>
            <a:pPr algn="r" eaLnBrk="1" hangingPunct="1"/>
            <a:r>
              <a:rPr lang="es-ES" sz="1200" b="1" i="1" dirty="0" smtClean="0">
                <a:solidFill>
                  <a:srgbClr val="CC3300"/>
                </a:solidFill>
                <a:latin typeface="+mj-lt"/>
              </a:rPr>
              <a:t>Y  diría que la empresa en la que trabaja …</a:t>
            </a:r>
          </a:p>
          <a:p>
            <a:pPr algn="r" eaLnBrk="1" hangingPunct="1"/>
            <a:r>
              <a:rPr lang="es-ES" sz="1200" b="1" i="1" dirty="0" smtClean="0">
                <a:solidFill>
                  <a:srgbClr val="CC3300"/>
                </a:solidFill>
                <a:latin typeface="+mj-lt"/>
              </a:rPr>
              <a:t>¿En cuánto tiempo tienen planeado comenzar a desplegar IPv6?</a:t>
            </a:r>
            <a:r>
              <a:rPr lang="es-UY" sz="1200" b="1" i="1" dirty="0">
                <a:solidFill>
                  <a:srgbClr val="C00000"/>
                </a:solidFill>
                <a:latin typeface="+mj-lt"/>
              </a:rPr>
              <a:t> [RU-GUI]</a:t>
            </a:r>
            <a:endParaRPr lang="es-ES" sz="1200" b="1" i="1" dirty="0" smtClean="0">
              <a:solidFill>
                <a:srgbClr val="CC3300"/>
              </a:solidFill>
              <a:latin typeface="+mj-lt"/>
            </a:endParaRPr>
          </a:p>
        </p:txBody>
      </p:sp>
      <p:sp>
        <p:nvSpPr>
          <p:cNvPr id="12" name="11 Rectángulo redondeado"/>
          <p:cNvSpPr/>
          <p:nvPr/>
        </p:nvSpPr>
        <p:spPr>
          <a:xfrm>
            <a:off x="80610" y="6525344"/>
            <a:ext cx="3214053" cy="24765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dirty="0">
                <a:solidFill>
                  <a:srgbClr val="000000"/>
                </a:solidFill>
                <a:latin typeface="+mj-lt"/>
              </a:rPr>
              <a:t>Base:  </a:t>
            </a:r>
            <a:r>
              <a:rPr lang="es-ES" sz="1000" dirty="0" smtClean="0">
                <a:solidFill>
                  <a:srgbClr val="000000"/>
                </a:solidFill>
                <a:latin typeface="+mj-lt"/>
              </a:rPr>
              <a:t>Total de los  que aún no han desplegado IPv6, pero que desarrollarán algún mecanismo (136)</a:t>
            </a:r>
            <a:endParaRPr lang="es-ES" sz="1000" dirty="0">
              <a:solidFill>
                <a:srgbClr val="000000"/>
              </a:solidFill>
              <a:latin typeface="+mj-lt"/>
            </a:endParaRPr>
          </a:p>
        </p:txBody>
      </p:sp>
      <p:sp>
        <p:nvSpPr>
          <p:cNvPr id="18" name="17 Rectángulo redondeado"/>
          <p:cNvSpPr/>
          <p:nvPr/>
        </p:nvSpPr>
        <p:spPr>
          <a:xfrm>
            <a:off x="3245398" y="1225856"/>
            <a:ext cx="1758466" cy="4544162"/>
          </a:xfrm>
          <a:prstGeom prst="roundRect">
            <a:avLst>
              <a:gd name="adj" fmla="val 9108"/>
            </a:avLst>
          </a:prstGeom>
          <a:noFill/>
          <a:ln w="28575">
            <a:solidFill>
              <a:srgbClr val="0070C0"/>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19" name="18 Rectángulo redondeado"/>
          <p:cNvSpPr/>
          <p:nvPr/>
        </p:nvSpPr>
        <p:spPr>
          <a:xfrm>
            <a:off x="5076000" y="1225856"/>
            <a:ext cx="1728000" cy="4544162"/>
          </a:xfrm>
          <a:prstGeom prst="roundRect">
            <a:avLst>
              <a:gd name="adj" fmla="val 9108"/>
            </a:avLst>
          </a:prstGeom>
          <a:noFill/>
          <a:ln w="28575">
            <a:solidFill>
              <a:srgbClr val="0070C0"/>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1" name="20 Rectángulo redondeado"/>
          <p:cNvSpPr/>
          <p:nvPr/>
        </p:nvSpPr>
        <p:spPr>
          <a:xfrm>
            <a:off x="6890857" y="1225856"/>
            <a:ext cx="1767097" cy="4544162"/>
          </a:xfrm>
          <a:prstGeom prst="roundRect">
            <a:avLst>
              <a:gd name="adj" fmla="val 9108"/>
            </a:avLst>
          </a:prstGeom>
          <a:noFill/>
          <a:ln w="28575">
            <a:solidFill>
              <a:srgbClr val="0070C0"/>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22" name="21 Rectángulo"/>
          <p:cNvSpPr/>
          <p:nvPr/>
        </p:nvSpPr>
        <p:spPr>
          <a:xfrm>
            <a:off x="3707904" y="5623859"/>
            <a:ext cx="1008112" cy="292318"/>
          </a:xfrm>
          <a:prstGeom prst="rect">
            <a:avLst/>
          </a:prstGeom>
          <a:solidFill>
            <a:schemeClr val="accent5">
              <a:lumMod val="5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Región</a:t>
            </a:r>
            <a:endParaRPr lang="es-ES" sz="1100" dirty="0">
              <a:solidFill>
                <a:srgbClr val="FFFFFF"/>
              </a:solidFill>
              <a:latin typeface="+mj-lt"/>
            </a:endParaRPr>
          </a:p>
        </p:txBody>
      </p:sp>
      <p:sp>
        <p:nvSpPr>
          <p:cNvPr id="23" name="22 Rectángulo"/>
          <p:cNvSpPr/>
          <p:nvPr/>
        </p:nvSpPr>
        <p:spPr>
          <a:xfrm>
            <a:off x="5476593" y="5621836"/>
            <a:ext cx="1008112" cy="292318"/>
          </a:xfrm>
          <a:prstGeom prst="rect">
            <a:avLst/>
          </a:prstGeom>
          <a:solidFill>
            <a:schemeClr val="accent5">
              <a:lumMod val="5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Tipo cliente</a:t>
            </a:r>
            <a:endParaRPr lang="es-ES" sz="1100" dirty="0">
              <a:solidFill>
                <a:srgbClr val="FFFFFF"/>
              </a:solidFill>
              <a:latin typeface="+mj-lt"/>
            </a:endParaRPr>
          </a:p>
        </p:txBody>
      </p:sp>
      <p:sp>
        <p:nvSpPr>
          <p:cNvPr id="24" name="23 Rectángulo"/>
          <p:cNvSpPr/>
          <p:nvPr/>
        </p:nvSpPr>
        <p:spPr>
          <a:xfrm>
            <a:off x="7270349" y="5621836"/>
            <a:ext cx="1008112" cy="292318"/>
          </a:xfrm>
          <a:prstGeom prst="rect">
            <a:avLst/>
          </a:prstGeom>
          <a:solidFill>
            <a:schemeClr val="accent5">
              <a:lumMod val="5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rgbClr val="FFFFFF"/>
                </a:solidFill>
                <a:latin typeface="+mj-lt"/>
              </a:rPr>
              <a:t>Cargo</a:t>
            </a:r>
            <a:endParaRPr lang="es-ES" sz="1100" dirty="0">
              <a:solidFill>
                <a:srgbClr val="FFFFFF"/>
              </a:solidFill>
              <a:latin typeface="+mj-lt"/>
            </a:endParaRPr>
          </a:p>
        </p:txBody>
      </p:sp>
      <p:sp>
        <p:nvSpPr>
          <p:cNvPr id="28" name="27 Pentágono"/>
          <p:cNvSpPr/>
          <p:nvPr/>
        </p:nvSpPr>
        <p:spPr>
          <a:xfrm>
            <a:off x="1585467" y="1894020"/>
            <a:ext cx="1114324" cy="541006"/>
          </a:xfrm>
          <a:prstGeom prst="homePlate">
            <a:avLst>
              <a:gd name="adj" fmla="val 16350"/>
            </a:avLst>
          </a:prstGeom>
          <a:solidFill>
            <a:srgbClr val="0000CC"/>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050" b="1" dirty="0" smtClean="0">
                <a:solidFill>
                  <a:srgbClr val="FFFFFF"/>
                </a:solidFill>
                <a:latin typeface="+mj-lt"/>
              </a:rPr>
              <a:t>Desarrollará algún mecanismo</a:t>
            </a:r>
            <a:endParaRPr lang="es-ES" sz="1050" b="1" dirty="0">
              <a:solidFill>
                <a:srgbClr val="FFFFFF"/>
              </a:solidFill>
              <a:latin typeface="+mj-lt"/>
            </a:endParaRPr>
          </a:p>
        </p:txBody>
      </p:sp>
      <p:sp>
        <p:nvSpPr>
          <p:cNvPr id="20" name="19 Pentágono"/>
          <p:cNvSpPr/>
          <p:nvPr/>
        </p:nvSpPr>
        <p:spPr>
          <a:xfrm>
            <a:off x="1585467" y="1197028"/>
            <a:ext cx="1042317" cy="504056"/>
          </a:xfrm>
          <a:prstGeom prst="homePlate">
            <a:avLst>
              <a:gd name="adj" fmla="val 37174"/>
            </a:avLst>
          </a:prstGeom>
          <a:solidFill>
            <a:schemeClr val="tx2">
              <a:lumMod val="60000"/>
              <a:lumOff val="40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050" b="1" dirty="0" smtClean="0">
                <a:solidFill>
                  <a:srgbClr val="FFFFFF"/>
                </a:solidFill>
                <a:latin typeface="+mj-lt"/>
              </a:rPr>
              <a:t>No ha desplegado IPv6</a:t>
            </a:r>
            <a:endParaRPr lang="es-ES" sz="1050" b="1" dirty="0">
              <a:solidFill>
                <a:srgbClr val="FFFFFF"/>
              </a:solidFill>
              <a:latin typeface="+mj-lt"/>
            </a:endParaRPr>
          </a:p>
        </p:txBody>
      </p:sp>
      <p:graphicFrame>
        <p:nvGraphicFramePr>
          <p:cNvPr id="25" name="24 Tabla"/>
          <p:cNvGraphicFramePr>
            <a:graphicFrameLocks noGrp="1"/>
          </p:cNvGraphicFramePr>
          <p:nvPr>
            <p:extLst>
              <p:ext uri="{D42A27DB-BD31-4B8C-83A1-F6EECF244321}">
                <p14:modId xmlns:p14="http://schemas.microsoft.com/office/powerpoint/2010/main" val="3752317442"/>
              </p:ext>
            </p:extLst>
          </p:nvPr>
        </p:nvGraphicFramePr>
        <p:xfrm>
          <a:off x="2123733" y="5976000"/>
          <a:ext cx="6534220" cy="251150"/>
        </p:xfrm>
        <a:graphic>
          <a:graphicData uri="http://schemas.openxmlformats.org/drawingml/2006/table">
            <a:tbl>
              <a:tblPr firstRow="1" bandRow="1">
                <a:tableStyleId>{5C22544A-7EE6-4342-B048-85BDC9FD1C3A}</a:tableStyleId>
              </a:tblPr>
              <a:tblGrid>
                <a:gridCol w="594020"/>
                <a:gridCol w="594020"/>
                <a:gridCol w="594020"/>
                <a:gridCol w="594020"/>
                <a:gridCol w="594020"/>
                <a:gridCol w="594020"/>
                <a:gridCol w="594020"/>
                <a:gridCol w="594020"/>
                <a:gridCol w="594020"/>
                <a:gridCol w="594020"/>
                <a:gridCol w="594020"/>
              </a:tblGrid>
              <a:tr h="251150">
                <a:tc>
                  <a:txBody>
                    <a:bodyPr/>
                    <a:lstStyle/>
                    <a:p>
                      <a:pPr algn="ctr"/>
                      <a:r>
                        <a:rPr lang="es-ES" sz="1000" b="0" i="1" dirty="0" smtClean="0">
                          <a:solidFill>
                            <a:schemeClr val="tx1"/>
                          </a:solidFill>
                        </a:rPr>
                        <a:t>Base</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136</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9</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22</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105</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23</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100</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13</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112</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44</a:t>
                      </a:r>
                      <a:endParaRPr lang="es-ES" sz="1000" b="0" i="1" dirty="0">
                        <a:solidFill>
                          <a:schemeClr val="tx1"/>
                        </a:solidFill>
                      </a:endParaRPr>
                    </a:p>
                  </a:txBody>
                  <a:tcPr>
                    <a:solidFill>
                      <a:schemeClr val="accent5">
                        <a:lumMod val="40000"/>
                        <a:lumOff val="60000"/>
                      </a:schemeClr>
                    </a:solidFill>
                  </a:tcPr>
                </a:tc>
                <a:tc>
                  <a:txBody>
                    <a:bodyPr/>
                    <a:lstStyle/>
                    <a:p>
                      <a:pPr algn="ctr"/>
                      <a:r>
                        <a:rPr lang="es-ES" sz="1000" b="0" i="1" dirty="0" smtClean="0">
                          <a:solidFill>
                            <a:schemeClr val="tx1"/>
                          </a:solidFill>
                        </a:rPr>
                        <a:t>87</a:t>
                      </a:r>
                      <a:endParaRPr lang="es-ES" sz="1000" b="0" i="1" dirty="0">
                        <a:solidFill>
                          <a:schemeClr val="tx1"/>
                        </a:solidFill>
                      </a:endParaRPr>
                    </a:p>
                  </a:txBody>
                  <a:tcPr>
                    <a:solidFill>
                      <a:schemeClr val="accent5">
                        <a:lumMod val="40000"/>
                        <a:lumOff val="60000"/>
                      </a:schemeClr>
                    </a:solidFill>
                  </a:tcPr>
                </a:tc>
              </a:tr>
            </a:tbl>
          </a:graphicData>
        </a:graphic>
      </p:graphicFrame>
      <p:graphicFrame>
        <p:nvGraphicFramePr>
          <p:cNvPr id="2" name="1 Tabla"/>
          <p:cNvGraphicFramePr>
            <a:graphicFrameLocks noGrp="1"/>
          </p:cNvGraphicFramePr>
          <p:nvPr>
            <p:extLst>
              <p:ext uri="{D42A27DB-BD31-4B8C-83A1-F6EECF244321}">
                <p14:modId xmlns:p14="http://schemas.microsoft.com/office/powerpoint/2010/main" val="3906340596"/>
              </p:ext>
            </p:extLst>
          </p:nvPr>
        </p:nvGraphicFramePr>
        <p:xfrm>
          <a:off x="179512" y="2132856"/>
          <a:ext cx="1031776" cy="4032450"/>
        </p:xfrm>
        <a:graphic>
          <a:graphicData uri="http://schemas.openxmlformats.org/drawingml/2006/table">
            <a:tbl>
              <a:tblPr firstRow="1" bandRow="1">
                <a:tableStyleId>{5C22544A-7EE6-4342-B048-85BDC9FD1C3A}</a:tableStyleId>
              </a:tblPr>
              <a:tblGrid>
                <a:gridCol w="1031776"/>
              </a:tblGrid>
              <a:tr h="672075">
                <a:tc>
                  <a:txBody>
                    <a:bodyPr/>
                    <a:lstStyle/>
                    <a:p>
                      <a:pPr algn="ctr"/>
                      <a:r>
                        <a:rPr lang="es-ES" sz="1200" u="sng" dirty="0" smtClean="0">
                          <a:solidFill>
                            <a:schemeClr val="tx1"/>
                          </a:solidFill>
                        </a:rPr>
                        <a:t>Desplegará IPv6</a:t>
                      </a:r>
                      <a:endParaRPr lang="es-ES" sz="1200" u="sng" dirty="0">
                        <a:solidFill>
                          <a:schemeClr val="tx1"/>
                        </a:solidFill>
                      </a:endParaRPr>
                    </a:p>
                  </a:txBody>
                  <a:tcPr>
                    <a:noFill/>
                  </a:tcPr>
                </a:tc>
              </a:tr>
              <a:tr h="672075">
                <a:tc>
                  <a:txBody>
                    <a:bodyPr/>
                    <a:lstStyle/>
                    <a:p>
                      <a:pPr algn="ctr"/>
                      <a:r>
                        <a:rPr lang="es-ES" sz="1200" dirty="0" smtClean="0">
                          <a:solidFill>
                            <a:schemeClr val="tx1"/>
                          </a:solidFill>
                        </a:rPr>
                        <a:t>34%</a:t>
                      </a:r>
                      <a:endParaRPr lang="es-ES" sz="1200" dirty="0">
                        <a:solidFill>
                          <a:schemeClr val="tx1"/>
                        </a:solidFill>
                      </a:endParaRPr>
                    </a:p>
                  </a:txBody>
                  <a:tcPr>
                    <a:noFill/>
                  </a:tcPr>
                </a:tc>
              </a:tr>
              <a:tr h="672075">
                <a:tc>
                  <a:txBody>
                    <a:bodyPr/>
                    <a:lstStyle/>
                    <a:p>
                      <a:pPr algn="ctr"/>
                      <a:r>
                        <a:rPr lang="es-ES" sz="1200" dirty="0" smtClean="0">
                          <a:solidFill>
                            <a:schemeClr val="tx1"/>
                          </a:solidFill>
                        </a:rPr>
                        <a:t>17%</a:t>
                      </a:r>
                      <a:endParaRPr lang="es-ES" sz="1200" dirty="0">
                        <a:solidFill>
                          <a:schemeClr val="tx1"/>
                        </a:solidFill>
                      </a:endParaRPr>
                    </a:p>
                  </a:txBody>
                  <a:tcPr>
                    <a:noFill/>
                  </a:tcPr>
                </a:tc>
              </a:tr>
              <a:tr h="672075">
                <a:tc>
                  <a:txBody>
                    <a:bodyPr/>
                    <a:lstStyle/>
                    <a:p>
                      <a:pPr algn="ctr"/>
                      <a:r>
                        <a:rPr lang="es-ES" sz="1200" dirty="0" smtClean="0">
                          <a:solidFill>
                            <a:schemeClr val="tx1"/>
                          </a:solidFill>
                        </a:rPr>
                        <a:t>31%</a:t>
                      </a:r>
                      <a:endParaRPr lang="es-ES" sz="1200" dirty="0">
                        <a:solidFill>
                          <a:schemeClr val="tx1"/>
                        </a:solidFill>
                      </a:endParaRPr>
                    </a:p>
                  </a:txBody>
                  <a:tcPr>
                    <a:noFill/>
                  </a:tcPr>
                </a:tc>
              </a:tr>
              <a:tr h="672075">
                <a:tc>
                  <a:txBody>
                    <a:bodyPr/>
                    <a:lstStyle/>
                    <a:p>
                      <a:pPr algn="ctr"/>
                      <a:r>
                        <a:rPr lang="es-ES" sz="1200" dirty="0" smtClean="0">
                          <a:solidFill>
                            <a:schemeClr val="tx1"/>
                          </a:solidFill>
                        </a:rPr>
                        <a:t>18%</a:t>
                      </a:r>
                      <a:endParaRPr lang="es-ES" sz="1200" dirty="0">
                        <a:solidFill>
                          <a:schemeClr val="tx1"/>
                        </a:solidFill>
                      </a:endParaRPr>
                    </a:p>
                  </a:txBody>
                  <a:tcPr>
                    <a:noFill/>
                  </a:tcPr>
                </a:tc>
              </a:tr>
              <a:tr h="672075">
                <a:tc>
                  <a:txBody>
                    <a:bodyPr/>
                    <a:lstStyle/>
                    <a:p>
                      <a:pPr algn="ctr"/>
                      <a:r>
                        <a:rPr lang="es-ES" sz="1200" dirty="0" smtClean="0">
                          <a:solidFill>
                            <a:schemeClr val="tx1"/>
                          </a:solidFill>
                        </a:rPr>
                        <a:t>(Base=121)</a:t>
                      </a:r>
                      <a:endParaRPr lang="es-ES" sz="1200" dirty="0">
                        <a:solidFill>
                          <a:schemeClr val="tx1"/>
                        </a:solidFill>
                      </a:endParaRPr>
                    </a:p>
                  </a:txBody>
                  <a:tcPr>
                    <a:noFill/>
                  </a:tcPr>
                </a:tc>
              </a:tr>
            </a:tbl>
          </a:graphicData>
        </a:graphic>
      </p:graphicFrame>
      <p:sp>
        <p:nvSpPr>
          <p:cNvPr id="26" name="25 Rectángulo redondeado"/>
          <p:cNvSpPr/>
          <p:nvPr/>
        </p:nvSpPr>
        <p:spPr>
          <a:xfrm>
            <a:off x="220960" y="2060847"/>
            <a:ext cx="879233" cy="3888029"/>
          </a:xfrm>
          <a:prstGeom prst="roundRect">
            <a:avLst>
              <a:gd name="adj" fmla="val 9108"/>
            </a:avLst>
          </a:prstGeom>
          <a:noFill/>
          <a:ln w="28575">
            <a:solidFill>
              <a:srgbClr val="0070C0"/>
            </a:solidFill>
            <a:prstDash val="sysDot"/>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Tree>
    <p:extLst>
      <p:ext uri="{BB962C8B-B14F-4D97-AF65-F5344CB8AC3E}">
        <p14:creationId xmlns:p14="http://schemas.microsoft.com/office/powerpoint/2010/main" val="240975882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Graphic spid="32" grpId="0">
        <p:bldAsOne/>
      </p:bldGraphic>
      <p:bldP spid="4" grpId="0"/>
      <p:bldP spid="12" grpId="0" animBg="1"/>
      <p:bldP spid="18" grpId="0" animBg="1"/>
      <p:bldP spid="19" grpId="0" animBg="1"/>
      <p:bldP spid="21" grpId="0" animBg="1"/>
      <p:bldP spid="22" grpId="0" animBg="1"/>
      <p:bldP spid="23" grpId="0" animBg="1"/>
      <p:bldP spid="24" grpId="0" animBg="1"/>
      <p:bldP spid="28" grpId="0" animBg="1"/>
      <p:bldP spid="20" grpId="0" animBg="1"/>
      <p:bldP spid="26"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4"/>
          <p:cNvSpPr>
            <a:spLocks noChangeArrowheads="1"/>
          </p:cNvSpPr>
          <p:nvPr/>
        </p:nvSpPr>
        <p:spPr bwMode="auto">
          <a:xfrm>
            <a:off x="1085850" y="4106862"/>
            <a:ext cx="6942534" cy="834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s-ES_tradnl" sz="2800" dirty="0" smtClean="0">
                <a:solidFill>
                  <a:srgbClr val="993300"/>
                </a:solidFill>
              </a:rPr>
              <a:t>III</a:t>
            </a:r>
            <a:r>
              <a:rPr lang="es-ES" sz="2800" dirty="0" smtClean="0">
                <a:solidFill>
                  <a:srgbClr val="993300"/>
                </a:solidFill>
              </a:rPr>
              <a:t>.8</a:t>
            </a:r>
            <a:r>
              <a:rPr lang="es-ES" sz="2800" dirty="0" smtClean="0">
                <a:solidFill>
                  <a:srgbClr val="000000"/>
                </a:solidFill>
              </a:rPr>
              <a:t> Sugerencias y comentarios de mejora</a:t>
            </a:r>
            <a:endParaRPr lang="es-ES" sz="2800" dirty="0">
              <a:solidFill>
                <a:srgbClr val="000000"/>
              </a:solidFill>
            </a:endParaRPr>
          </a:p>
        </p:txBody>
      </p:sp>
    </p:spTree>
    <p:extLst>
      <p:ext uri="{BB962C8B-B14F-4D97-AF65-F5344CB8AC3E}">
        <p14:creationId xmlns:p14="http://schemas.microsoft.com/office/powerpoint/2010/main" val="315581627"/>
      </p:ext>
    </p:extLst>
  </p:cSld>
  <p:clrMapOvr>
    <a:masterClrMapping/>
  </p:clrMapOvr>
  <p:transition xmlns:p14="http://schemas.microsoft.com/office/powerpoint/2010/main" spd="med">
    <p:cover dir="r"/>
  </p:transition>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290885" y="1196752"/>
            <a:ext cx="7716232" cy="5174063"/>
          </a:xfrm>
          <a:prstGeom prst="roundRect">
            <a:avLst>
              <a:gd name="adj" fmla="val 12160"/>
            </a:avLst>
          </a:prstGeom>
          <a:solidFill>
            <a:schemeClr val="bg1"/>
          </a:solidFill>
          <a:ln>
            <a:solidFill>
              <a:srgbClr val="C00000"/>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72</a:t>
            </a:fld>
            <a:endParaRPr lang="es-ES" dirty="0">
              <a:solidFill>
                <a:srgbClr val="000000"/>
              </a:solidFill>
              <a:latin typeface="+mj-lt"/>
            </a:endParaRPr>
          </a:p>
        </p:txBody>
      </p:sp>
      <p:sp>
        <p:nvSpPr>
          <p:cNvPr id="65543" name="Rectangle 10"/>
          <p:cNvSpPr>
            <a:spLocks noGrp="1" noChangeArrowheads="1"/>
          </p:cNvSpPr>
          <p:nvPr>
            <p:ph type="title" idx="4294967295"/>
          </p:nvPr>
        </p:nvSpPr>
        <p:spPr>
          <a:xfrm>
            <a:off x="590872" y="33525"/>
            <a:ext cx="8229600" cy="490537"/>
          </a:xfrm>
        </p:spPr>
        <p:txBody>
          <a:bodyPr/>
          <a:lstStyle/>
          <a:p>
            <a:pPr eaLnBrk="1" hangingPunct="1"/>
            <a:r>
              <a:rPr lang="es-ES" dirty="0" smtClean="0"/>
              <a:t>OTROS SERVICIOS INEXISTENTES EN LACNIC </a:t>
            </a:r>
          </a:p>
        </p:txBody>
      </p:sp>
      <p:sp>
        <p:nvSpPr>
          <p:cNvPr id="65544" name="10 CuadroTexto"/>
          <p:cNvSpPr txBox="1">
            <a:spLocks noChangeArrowheads="1"/>
          </p:cNvSpPr>
          <p:nvPr/>
        </p:nvSpPr>
        <p:spPr bwMode="auto">
          <a:xfrm>
            <a:off x="2338588" y="703729"/>
            <a:ext cx="63326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r" eaLnBrk="1" hangingPunct="1"/>
            <a:r>
              <a:rPr lang="es-ES" sz="1200" b="1" i="1" dirty="0" smtClean="0">
                <a:solidFill>
                  <a:srgbClr val="CC3300"/>
                </a:solidFill>
                <a:latin typeface="+mj-lt"/>
              </a:rPr>
              <a:t>¿Qué otros servicios aún no brinda LACNIC y serían importantes para Ud.? [RM-ESP]</a:t>
            </a:r>
          </a:p>
        </p:txBody>
      </p:sp>
      <p:graphicFrame>
        <p:nvGraphicFramePr>
          <p:cNvPr id="2" name="1 Tabla"/>
          <p:cNvGraphicFramePr>
            <a:graphicFrameLocks noGrp="1"/>
          </p:cNvGraphicFramePr>
          <p:nvPr>
            <p:extLst>
              <p:ext uri="{D42A27DB-BD31-4B8C-83A1-F6EECF244321}">
                <p14:modId xmlns:p14="http://schemas.microsoft.com/office/powerpoint/2010/main" val="4112232586"/>
              </p:ext>
            </p:extLst>
          </p:nvPr>
        </p:nvGraphicFramePr>
        <p:xfrm>
          <a:off x="1575364" y="1484784"/>
          <a:ext cx="7147274" cy="4320482"/>
        </p:xfrm>
        <a:graphic>
          <a:graphicData uri="http://schemas.openxmlformats.org/drawingml/2006/table">
            <a:tbl>
              <a:tblPr firstRow="1" bandRow="1">
                <a:tableStyleId>{5C22544A-7EE6-4342-B048-85BDC9FD1C3A}</a:tableStyleId>
              </a:tblPr>
              <a:tblGrid>
                <a:gridCol w="6216352"/>
                <a:gridCol w="930922"/>
              </a:tblGrid>
              <a:tr h="1189697">
                <a:tc gridSpan="2">
                  <a:txBody>
                    <a:bodyPr/>
                    <a:lstStyle/>
                    <a:p>
                      <a:pPr algn="ctr"/>
                      <a:r>
                        <a:rPr lang="es-ES" baseline="0" dirty="0" smtClean="0"/>
                        <a:t>El 32% de los entrevistados manifestó algún servicio </a:t>
                      </a:r>
                    </a:p>
                    <a:p>
                      <a:pPr algn="ctr"/>
                      <a:r>
                        <a:rPr lang="es-ES" sz="1400" baseline="0" dirty="0" smtClean="0"/>
                        <a:t>(se presentan sólo los servicios que tuvieron más de 3 menciones)</a:t>
                      </a:r>
                      <a:endParaRPr lang="es-ES" sz="1400" dirty="0"/>
                    </a:p>
                  </a:txBody>
                  <a:tcPr anchor="ctr"/>
                </a:tc>
                <a:tc hMerge="1">
                  <a:txBody>
                    <a:bodyPr/>
                    <a:lstStyle/>
                    <a:p>
                      <a:endParaRPr lang="es-ES" dirty="0"/>
                    </a:p>
                  </a:txBody>
                  <a:tcPr/>
                </a:tc>
              </a:tr>
              <a:tr h="626157">
                <a:tc>
                  <a:txBody>
                    <a:bodyPr/>
                    <a:lstStyle/>
                    <a:p>
                      <a:r>
                        <a:rPr lang="es-ES" sz="1400" dirty="0" smtClean="0">
                          <a:solidFill>
                            <a:srgbClr val="000000"/>
                          </a:solidFill>
                        </a:rPr>
                        <a:t>CURSOS/ TALLERES/ METODOLOGÍAS (online/offline/gratuitos)</a:t>
                      </a:r>
                      <a:endParaRPr lang="es-ES" sz="1400" dirty="0">
                        <a:solidFill>
                          <a:srgbClr val="000000"/>
                        </a:solidFill>
                      </a:endParaRPr>
                    </a:p>
                  </a:txBody>
                  <a:tcPr anchor="ctr"/>
                </a:tc>
                <a:tc>
                  <a:txBody>
                    <a:bodyPr/>
                    <a:lstStyle/>
                    <a:p>
                      <a:pPr algn="ctr"/>
                      <a:r>
                        <a:rPr lang="es-ES" sz="1400" dirty="0" smtClean="0">
                          <a:solidFill>
                            <a:srgbClr val="000000"/>
                          </a:solidFill>
                        </a:rPr>
                        <a:t>15*</a:t>
                      </a:r>
                      <a:endParaRPr lang="es-ES" sz="1400" dirty="0">
                        <a:solidFill>
                          <a:srgbClr val="000000"/>
                        </a:solidFill>
                      </a:endParaRPr>
                    </a:p>
                  </a:txBody>
                  <a:tcPr anchor="ctr"/>
                </a:tc>
              </a:tr>
              <a:tr h="626157">
                <a:tc>
                  <a:txBody>
                    <a:bodyPr/>
                    <a:lstStyle/>
                    <a:p>
                      <a:r>
                        <a:rPr lang="es-ES" sz="1400" dirty="0" smtClean="0">
                          <a:solidFill>
                            <a:srgbClr val="000000"/>
                          </a:solidFill>
                        </a:rPr>
                        <a:t>CAPACITACIONES</a:t>
                      </a:r>
                    </a:p>
                  </a:txBody>
                  <a:tcPr anchor="ctr"/>
                </a:tc>
                <a:tc>
                  <a:txBody>
                    <a:bodyPr/>
                    <a:lstStyle/>
                    <a:p>
                      <a:pPr algn="ctr"/>
                      <a:r>
                        <a:rPr lang="es-ES" sz="1400" dirty="0" smtClean="0">
                          <a:solidFill>
                            <a:srgbClr val="000000"/>
                          </a:solidFill>
                        </a:rPr>
                        <a:t>7*</a:t>
                      </a:r>
                      <a:endParaRPr lang="es-ES" sz="1400" dirty="0">
                        <a:solidFill>
                          <a:srgbClr val="000000"/>
                        </a:solidFill>
                      </a:endParaRPr>
                    </a:p>
                  </a:txBody>
                  <a:tcPr anchor="ctr"/>
                </a:tc>
              </a:tr>
              <a:tr h="626157">
                <a:tc>
                  <a:txBody>
                    <a:bodyPr/>
                    <a:lstStyle/>
                    <a:p>
                      <a:r>
                        <a:rPr lang="es-ES" sz="1400" dirty="0" smtClean="0">
                          <a:solidFill>
                            <a:srgbClr val="000000"/>
                          </a:solidFill>
                        </a:rPr>
                        <a:t>PROGRAMAS DE CERTIFICACIÓN</a:t>
                      </a:r>
                    </a:p>
                  </a:txBody>
                  <a:tcPr anchor="ctr"/>
                </a:tc>
                <a:tc>
                  <a:txBody>
                    <a:bodyPr/>
                    <a:lstStyle/>
                    <a:p>
                      <a:pPr algn="ctr"/>
                      <a:r>
                        <a:rPr lang="es-ES" sz="1400" dirty="0" smtClean="0">
                          <a:solidFill>
                            <a:srgbClr val="000000"/>
                          </a:solidFill>
                        </a:rPr>
                        <a:t>6*</a:t>
                      </a:r>
                      <a:endParaRPr lang="es-ES" sz="1400" dirty="0">
                        <a:solidFill>
                          <a:srgbClr val="000000"/>
                        </a:solidFill>
                      </a:endParaRPr>
                    </a:p>
                  </a:txBody>
                  <a:tcPr anchor="ctr"/>
                </a:tc>
              </a:tr>
              <a:tr h="626157">
                <a:tc>
                  <a:txBody>
                    <a:bodyPr/>
                    <a:lstStyle/>
                    <a:p>
                      <a:r>
                        <a:rPr lang="es-ES" sz="1400" dirty="0" smtClean="0">
                          <a:solidFill>
                            <a:srgbClr val="000000"/>
                          </a:solidFill>
                        </a:rPr>
                        <a:t>EDUCACIÓN Y BECAS</a:t>
                      </a:r>
                    </a:p>
                  </a:txBody>
                  <a:tcPr anchor="ctr"/>
                </a:tc>
                <a:tc>
                  <a:txBody>
                    <a:bodyPr/>
                    <a:lstStyle/>
                    <a:p>
                      <a:pPr algn="ctr"/>
                      <a:r>
                        <a:rPr lang="es-ES" sz="1400" dirty="0" smtClean="0">
                          <a:solidFill>
                            <a:srgbClr val="000000"/>
                          </a:solidFill>
                        </a:rPr>
                        <a:t>5*</a:t>
                      </a:r>
                      <a:endParaRPr lang="es-ES" sz="1400" dirty="0">
                        <a:solidFill>
                          <a:srgbClr val="000000"/>
                        </a:solidFill>
                      </a:endParaRPr>
                    </a:p>
                  </a:txBody>
                  <a:tcPr anchor="ctr"/>
                </a:tc>
              </a:tr>
              <a:tr h="626157">
                <a:tc>
                  <a:txBody>
                    <a:bodyPr/>
                    <a:lstStyle/>
                    <a:p>
                      <a:r>
                        <a:rPr lang="es-ES" sz="1400" dirty="0" smtClean="0">
                          <a:solidFill>
                            <a:srgbClr val="000000"/>
                          </a:solidFill>
                        </a:rPr>
                        <a:t>MONITOREO (calidad, crecimiento, reputación)</a:t>
                      </a:r>
                    </a:p>
                  </a:txBody>
                  <a:tcPr anchor="ctr"/>
                </a:tc>
                <a:tc>
                  <a:txBody>
                    <a:bodyPr/>
                    <a:lstStyle/>
                    <a:p>
                      <a:pPr algn="ctr"/>
                      <a:r>
                        <a:rPr lang="es-ES" sz="1400" dirty="0" smtClean="0">
                          <a:solidFill>
                            <a:srgbClr val="000000"/>
                          </a:solidFill>
                        </a:rPr>
                        <a:t>4*</a:t>
                      </a:r>
                      <a:endParaRPr lang="es-ES" sz="1400" dirty="0">
                        <a:solidFill>
                          <a:srgbClr val="000000"/>
                        </a:solidFill>
                      </a:endParaRPr>
                    </a:p>
                  </a:txBody>
                  <a:tcPr anchor="ctr"/>
                </a:tc>
              </a:tr>
            </a:tbl>
          </a:graphicData>
        </a:graphic>
      </p:graphicFrame>
      <p:sp>
        <p:nvSpPr>
          <p:cNvPr id="5" name="4 Rectángulo"/>
          <p:cNvSpPr/>
          <p:nvPr/>
        </p:nvSpPr>
        <p:spPr bwMode="auto">
          <a:xfrm>
            <a:off x="7723557" y="5949280"/>
            <a:ext cx="1194757" cy="648072"/>
          </a:xfrm>
          <a:prstGeom prst="rect">
            <a:avLst/>
          </a:prstGeom>
          <a:solidFill>
            <a:schemeClr val="bg1">
              <a:lumMod val="95000"/>
            </a:schemeClr>
          </a:solidFill>
          <a:ln w="9525"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tx1"/>
                </a:solidFill>
                <a:effectLst/>
                <a:latin typeface="+mj-lt"/>
              </a:rPr>
              <a:t>* Se presenta el dato en valores absolutos</a:t>
            </a:r>
          </a:p>
        </p:txBody>
      </p:sp>
    </p:spTree>
    <p:extLst>
      <p:ext uri="{BB962C8B-B14F-4D97-AF65-F5344CB8AC3E}">
        <p14:creationId xmlns:p14="http://schemas.microsoft.com/office/powerpoint/2010/main" val="87201985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9"/>
          <p:cNvSpPr>
            <a:spLocks noGrp="1" noChangeArrowheads="1"/>
          </p:cNvSpPr>
          <p:nvPr>
            <p:ph type="title" idx="4294967295"/>
          </p:nvPr>
        </p:nvSpPr>
        <p:spPr bwMode="auto">
          <a:xfrm>
            <a:off x="417513" y="3271838"/>
            <a:ext cx="7467600" cy="9953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s-ES_tradnl" sz="2800" dirty="0" smtClean="0">
                <a:solidFill>
                  <a:srgbClr val="993300"/>
                </a:solidFill>
                <a:latin typeface="Trebuchet MS" pitchFamily="34" charset="0"/>
              </a:rPr>
              <a:t>IV</a:t>
            </a:r>
            <a:r>
              <a:rPr lang="es-ES" sz="2800" dirty="0" smtClean="0">
                <a:solidFill>
                  <a:srgbClr val="993300"/>
                </a:solidFill>
                <a:latin typeface="Trebuchet MS" pitchFamily="34" charset="0"/>
              </a:rPr>
              <a:t>. Conclusiones</a:t>
            </a:r>
          </a:p>
        </p:txBody>
      </p:sp>
    </p:spTree>
  </p:cSld>
  <p:clrMapOvr>
    <a:masterClrMapping/>
  </p:clrMapOvr>
  <p:transition xmlns:p14="http://schemas.microsoft.com/office/powerpoint/2010/main" spd="med">
    <p:cover dir="r"/>
  </p:transition>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5"/>
          <p:cNvSpPr txBox="1">
            <a:spLocks noChangeArrowheads="1"/>
          </p:cNvSpPr>
          <p:nvPr/>
        </p:nvSpPr>
        <p:spPr bwMode="auto">
          <a:xfrm>
            <a:off x="1895475" y="82550"/>
            <a:ext cx="6937375"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r" eaLnBrk="1" hangingPunct="1"/>
            <a:r>
              <a:rPr lang="es-ES" b="1" dirty="0" smtClean="0">
                <a:solidFill>
                  <a:srgbClr val="CC3300"/>
                </a:solidFill>
              </a:rPr>
              <a:t>CONCLUSIONES</a:t>
            </a:r>
            <a:endParaRPr lang="es-ES" b="1" dirty="0">
              <a:solidFill>
                <a:srgbClr val="CC3300"/>
              </a:solidFill>
            </a:endParaRPr>
          </a:p>
        </p:txBody>
      </p:sp>
      <p:sp>
        <p:nvSpPr>
          <p:cNvPr id="3" name="2 Rectángulo redondeado"/>
          <p:cNvSpPr/>
          <p:nvPr/>
        </p:nvSpPr>
        <p:spPr>
          <a:xfrm>
            <a:off x="971600" y="2091258"/>
            <a:ext cx="7938520" cy="747665"/>
          </a:xfrm>
          <a:prstGeom prst="roundRect">
            <a:avLst/>
          </a:prstGeom>
          <a:solidFill>
            <a:srgbClr val="CC99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tIns="108000" rIns="36000" bIns="108000" anchor="ctr"/>
          <a:lstStyle/>
          <a:p>
            <a:pPr algn="ctr">
              <a:lnSpc>
                <a:spcPct val="150000"/>
              </a:lnSpc>
            </a:pPr>
            <a:r>
              <a:rPr lang="es-UY" sz="1300" dirty="0">
                <a:solidFill>
                  <a:srgbClr val="000000"/>
                </a:solidFill>
              </a:rPr>
              <a:t> </a:t>
            </a:r>
            <a:r>
              <a:rPr lang="es-UY" sz="1300" dirty="0" smtClean="0">
                <a:solidFill>
                  <a:srgbClr val="000000"/>
                </a:solidFill>
              </a:rPr>
              <a:t>Este nivel de satisfacción se manifiesta en todos los tipos de asociados y en las diferentes regiones analizadas; sin embargo, son las </a:t>
            </a:r>
            <a:r>
              <a:rPr lang="es-UY" sz="1300" b="1" u="sng" dirty="0" smtClean="0">
                <a:solidFill>
                  <a:srgbClr val="000000"/>
                </a:solidFill>
              </a:rPr>
              <a:t>grandes empresas</a:t>
            </a:r>
            <a:r>
              <a:rPr lang="es-UY" sz="1300" dirty="0" smtClean="0">
                <a:solidFill>
                  <a:srgbClr val="000000"/>
                </a:solidFill>
              </a:rPr>
              <a:t> las que se muestran más conformes </a:t>
            </a:r>
            <a:endParaRPr lang="es-ES" sz="1300" b="1" u="sng" dirty="0">
              <a:solidFill>
                <a:srgbClr val="000000"/>
              </a:solidFill>
            </a:endParaRPr>
          </a:p>
        </p:txBody>
      </p:sp>
      <p:sp>
        <p:nvSpPr>
          <p:cNvPr id="4" name="3 Rectángulo redondeado"/>
          <p:cNvSpPr/>
          <p:nvPr/>
        </p:nvSpPr>
        <p:spPr>
          <a:xfrm>
            <a:off x="971600" y="951774"/>
            <a:ext cx="7545982" cy="938769"/>
          </a:xfrm>
          <a:prstGeom prst="roundRect">
            <a:avLst/>
          </a:prstGeom>
          <a:solidFill>
            <a:srgbClr val="CC9900"/>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lstStyle/>
          <a:p>
            <a:pPr algn="ctr">
              <a:lnSpc>
                <a:spcPct val="150000"/>
              </a:lnSpc>
              <a:defRPr/>
            </a:pPr>
            <a:r>
              <a:rPr lang="es-ES" b="1" i="1" dirty="0">
                <a:solidFill>
                  <a:srgbClr val="FFFFFF"/>
                </a:solidFill>
              </a:rPr>
              <a:t>Se identifica </a:t>
            </a:r>
            <a:r>
              <a:rPr lang="es-ES" b="1" i="1" dirty="0" smtClean="0">
                <a:solidFill>
                  <a:srgbClr val="FFFFFF"/>
                </a:solidFill>
              </a:rPr>
              <a:t>un </a:t>
            </a:r>
            <a:r>
              <a:rPr lang="es-ES" b="1" i="1" u="sng" dirty="0" smtClean="0">
                <a:solidFill>
                  <a:srgbClr val="FFFFFF"/>
                </a:solidFill>
              </a:rPr>
              <a:t>buen nivel de satisfacción general con LACNIC</a:t>
            </a:r>
            <a:r>
              <a:rPr lang="es-ES" i="1" dirty="0" smtClean="0">
                <a:solidFill>
                  <a:srgbClr val="FFFFFF"/>
                </a:solidFill>
              </a:rPr>
              <a:t>, </a:t>
            </a:r>
            <a:r>
              <a:rPr lang="es-ES" dirty="0">
                <a:solidFill>
                  <a:srgbClr val="FFFFFF"/>
                </a:solidFill>
              </a:rPr>
              <a:t>que se ha mantenido relativamente estable en relación a mediciones </a:t>
            </a:r>
            <a:r>
              <a:rPr lang="es-ES" dirty="0" smtClean="0">
                <a:solidFill>
                  <a:srgbClr val="FFFFFF"/>
                </a:solidFill>
              </a:rPr>
              <a:t>anteriores, y se ve acompañado por una alta recomendación</a:t>
            </a:r>
            <a:endParaRPr lang="es-ES" b="1" i="1" dirty="0">
              <a:solidFill>
                <a:srgbClr val="FFFFFF"/>
              </a:solidFill>
            </a:endParaRPr>
          </a:p>
        </p:txBody>
      </p:sp>
      <p:sp>
        <p:nvSpPr>
          <p:cNvPr id="6" name="5 Rectángulo redondeado"/>
          <p:cNvSpPr/>
          <p:nvPr/>
        </p:nvSpPr>
        <p:spPr>
          <a:xfrm>
            <a:off x="467544" y="3140968"/>
            <a:ext cx="8496944" cy="1048448"/>
          </a:xfrm>
          <a:prstGeom prst="round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108000" rIns="36000" bIns="108000" anchor="ctr"/>
          <a:lstStyle/>
          <a:p>
            <a:pPr algn="ctr">
              <a:lnSpc>
                <a:spcPct val="150000"/>
              </a:lnSpc>
            </a:pPr>
            <a:r>
              <a:rPr lang="es-ES" sz="1300" dirty="0" smtClean="0">
                <a:solidFill>
                  <a:srgbClr val="FFFFFF"/>
                </a:solidFill>
              </a:rPr>
              <a:t>Se identifica además una buena evaluación en relación a la «</a:t>
            </a:r>
            <a:r>
              <a:rPr lang="es-ES" sz="1300" b="1" u="sng" dirty="0" smtClean="0">
                <a:solidFill>
                  <a:srgbClr val="FFFFFF"/>
                </a:solidFill>
              </a:rPr>
              <a:t>Asignación de Recursos</a:t>
            </a:r>
            <a:r>
              <a:rPr lang="es-ES" sz="1300" b="1" dirty="0" smtClean="0">
                <a:solidFill>
                  <a:srgbClr val="FFFFFF"/>
                </a:solidFill>
              </a:rPr>
              <a:t> </a:t>
            </a:r>
            <a:r>
              <a:rPr lang="es-ES" sz="1300" dirty="0" smtClean="0">
                <a:solidFill>
                  <a:srgbClr val="FFFFFF"/>
                </a:solidFill>
              </a:rPr>
              <a:t>(IPv4, IPv6, ASN)», tanto a nivel general como en dimensiones más específicas. Este es un punto relevante teniendo en cuenta que se trata del servicio más conocido y utilizado por las empresas miembro de LACNIC</a:t>
            </a:r>
            <a:endParaRPr lang="es-UY" sz="1300" b="1" dirty="0">
              <a:solidFill>
                <a:srgbClr val="FFFFFF"/>
              </a:solidFill>
            </a:endParaRPr>
          </a:p>
        </p:txBody>
      </p:sp>
      <p:sp>
        <p:nvSpPr>
          <p:cNvPr id="10" name="4 Marcador de número de diapositiva"/>
          <p:cNvSpPr>
            <a:spLocks noGrp="1"/>
          </p:cNvSpPr>
          <p:nvPr>
            <p:ph type="sldNum" sz="quarter" idx="10"/>
          </p:nvPr>
        </p:nvSpPr>
        <p:spPr>
          <a:xfrm>
            <a:off x="3492500" y="6453188"/>
            <a:ext cx="1512888"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6B43D6E9-6A34-4B47-B6AB-3E2DDF70214A}" type="slidenum">
              <a:rPr lang="es-ES" smtClean="0">
                <a:solidFill>
                  <a:srgbClr val="000000"/>
                </a:solidFill>
              </a:rPr>
              <a:pPr eaLnBrk="1" hangingPunct="1"/>
              <a:t>74</a:t>
            </a:fld>
            <a:endParaRPr lang="es-ES" dirty="0" smtClean="0">
              <a:solidFill>
                <a:srgbClr val="000000"/>
              </a:solidFill>
            </a:endParaRPr>
          </a:p>
        </p:txBody>
      </p:sp>
      <p:pic>
        <p:nvPicPr>
          <p:cNvPr id="11" name="Picture 10"/>
          <p:cNvPicPr>
            <a:picLocks noChangeAspect="1" noChangeArrowheads="1"/>
          </p:cNvPicPr>
          <p:nvPr/>
        </p:nvPicPr>
        <p:blipFill>
          <a:blip r:embed="rId2" cstate="print">
            <a:clrChange>
              <a:clrFrom>
                <a:srgbClr val="FFFFFF"/>
              </a:clrFrom>
              <a:clrTo>
                <a:srgbClr val="FFFFFF">
                  <a:alpha val="0"/>
                </a:srgbClr>
              </a:clrTo>
            </a:clrChange>
            <a:extLst>
              <a:ext uri="{BEBA8EAE-BF5A-486C-A8C5-ECC9F3942E4B}">
                <a14:imgProps xmlns:a14="http://schemas.microsoft.com/office/drawing/2010/main">
                  <a14:imgLayer r:embed="rId3">
                    <a14:imgEffect>
                      <a14:colorTemperature colorTemp="5900"/>
                    </a14:imgEffect>
                  </a14:imgLayer>
                </a14:imgProps>
              </a:ext>
              <a:ext uri="{28A0092B-C50C-407E-A947-70E740481C1C}">
                <a14:useLocalDpi xmlns:a14="http://schemas.microsoft.com/office/drawing/2010/main" val="0"/>
              </a:ext>
            </a:extLst>
          </a:blip>
          <a:srcRect/>
          <a:stretch>
            <a:fillRect/>
          </a:stretch>
        </p:blipFill>
        <p:spPr bwMode="auto">
          <a:xfrm>
            <a:off x="7327736" y="1554915"/>
            <a:ext cx="1080120" cy="57794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14 Pentágono"/>
          <p:cNvSpPr/>
          <p:nvPr/>
        </p:nvSpPr>
        <p:spPr>
          <a:xfrm>
            <a:off x="3183787" y="4685390"/>
            <a:ext cx="5852709" cy="1335898"/>
          </a:xfrm>
          <a:prstGeom prst="homePlate">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108000" anchor="ctr"/>
          <a:lstStyle/>
          <a:p>
            <a:pPr algn="ctr">
              <a:lnSpc>
                <a:spcPct val="150000"/>
              </a:lnSpc>
            </a:pPr>
            <a:r>
              <a:rPr lang="es-UY" sz="1300" dirty="0" smtClean="0">
                <a:solidFill>
                  <a:srgbClr val="FFFFFF"/>
                </a:solidFill>
              </a:rPr>
              <a:t>En este contexto de satisfacción general, se identifican algunos </a:t>
            </a:r>
            <a:r>
              <a:rPr lang="es-UY" sz="1300" b="1" u="sng" dirty="0" smtClean="0">
                <a:solidFill>
                  <a:srgbClr val="FFFFFF"/>
                </a:solidFill>
              </a:rPr>
              <a:t>focos de atención u oportunidades de mejora</a:t>
            </a:r>
            <a:r>
              <a:rPr lang="es-UY" sz="1300" dirty="0" smtClean="0">
                <a:solidFill>
                  <a:srgbClr val="FFFFFF"/>
                </a:solidFill>
              </a:rPr>
              <a:t> para continuar potenciando  las diferentes dimensiones específicas desde «niveles positivos y mejorables» a «niveles positivos y elevados» de satisfacción</a:t>
            </a:r>
            <a:endParaRPr lang="es-ES" sz="1300" b="1" u="sng" dirty="0">
              <a:solidFill>
                <a:srgbClr val="FFFFFF"/>
              </a:solidFill>
            </a:endParaRPr>
          </a:p>
        </p:txBody>
      </p:sp>
      <p:pic>
        <p:nvPicPr>
          <p:cNvPr id="1026" name="Picture 2"/>
          <p:cNvPicPr>
            <a:picLocks noChangeAspect="1" noChangeArrowheads="1"/>
          </p:cNvPicPr>
          <p:nvPr/>
        </p:nvPicPr>
        <p:blipFill>
          <a:blip r:embed="rId4">
            <a:extLst>
              <a:ext uri="{BEBA8EAE-BF5A-486C-A8C5-ECC9F3942E4B}">
                <a14:imgProps xmlns:a14="http://schemas.microsoft.com/office/drawing/2010/main">
                  <a14:imgLayer r:embed="rId5">
                    <a14:imgEffect>
                      <a14:artisticTexturizer/>
                    </a14:imgEffect>
                  </a14:imgLayer>
                </a14:imgProps>
              </a:ext>
              <a:ext uri="{28A0092B-C50C-407E-A947-70E740481C1C}">
                <a14:useLocalDpi xmlns:a14="http://schemas.microsoft.com/office/drawing/2010/main" val="0"/>
              </a:ext>
            </a:extLst>
          </a:blip>
          <a:srcRect/>
          <a:stretch>
            <a:fillRect/>
          </a:stretch>
        </p:blipFill>
        <p:spPr bwMode="auto">
          <a:xfrm>
            <a:off x="308764" y="2465090"/>
            <a:ext cx="1196658" cy="79777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447257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15"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2348880"/>
            <a:ext cx="1728192" cy="41044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s-ES" sz="1800" dirty="0">
              <a:solidFill>
                <a:srgbClr val="FFFFFF"/>
              </a:solidFill>
            </a:endParaRPr>
          </a:p>
        </p:txBody>
      </p:sp>
      <p:sp>
        <p:nvSpPr>
          <p:cNvPr id="15" name="14 Pentágono"/>
          <p:cNvSpPr/>
          <p:nvPr/>
        </p:nvSpPr>
        <p:spPr>
          <a:xfrm>
            <a:off x="76332" y="971384"/>
            <a:ext cx="2047396" cy="1335898"/>
          </a:xfrm>
          <a:prstGeom prst="homePlate">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108000" anchor="ctr"/>
          <a:lstStyle/>
          <a:p>
            <a:pPr>
              <a:lnSpc>
                <a:spcPct val="150000"/>
              </a:lnSpc>
            </a:pPr>
            <a:r>
              <a:rPr lang="es-UY" sz="1600" b="1" i="1" dirty="0" smtClean="0">
                <a:solidFill>
                  <a:srgbClr val="FFFFFF"/>
                </a:solidFill>
              </a:rPr>
              <a:t>¿Cuáles son </a:t>
            </a:r>
          </a:p>
          <a:p>
            <a:pPr>
              <a:lnSpc>
                <a:spcPct val="150000"/>
              </a:lnSpc>
            </a:pPr>
            <a:r>
              <a:rPr lang="es-UY" sz="1600" b="1" i="1" dirty="0" smtClean="0">
                <a:solidFill>
                  <a:srgbClr val="FFFFFF"/>
                </a:solidFill>
              </a:rPr>
              <a:t>los llamados </a:t>
            </a:r>
          </a:p>
          <a:p>
            <a:pPr>
              <a:lnSpc>
                <a:spcPct val="150000"/>
              </a:lnSpc>
            </a:pPr>
            <a:r>
              <a:rPr lang="es-UY" sz="1600" b="1" i="1" dirty="0" smtClean="0">
                <a:solidFill>
                  <a:srgbClr val="FFFFFF"/>
                </a:solidFill>
              </a:rPr>
              <a:t>de atención?</a:t>
            </a:r>
            <a:endParaRPr lang="es-ES" sz="1600" b="1" i="1" u="sng" dirty="0">
              <a:solidFill>
                <a:srgbClr val="FFFFFF"/>
              </a:solidFill>
            </a:endParaRPr>
          </a:p>
        </p:txBody>
      </p:sp>
      <p:sp>
        <p:nvSpPr>
          <p:cNvPr id="53250" name="Rectangle 5"/>
          <p:cNvSpPr txBox="1">
            <a:spLocks noChangeArrowheads="1"/>
          </p:cNvSpPr>
          <p:nvPr/>
        </p:nvSpPr>
        <p:spPr bwMode="auto">
          <a:xfrm>
            <a:off x="1895475" y="82550"/>
            <a:ext cx="6937375"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r" eaLnBrk="1" hangingPunct="1"/>
            <a:r>
              <a:rPr lang="es-ES" b="1" dirty="0" smtClean="0">
                <a:solidFill>
                  <a:srgbClr val="CC3300"/>
                </a:solidFill>
              </a:rPr>
              <a:t>CONCLUSIONES</a:t>
            </a:r>
            <a:endParaRPr lang="es-ES" b="1" dirty="0">
              <a:solidFill>
                <a:srgbClr val="CC3300"/>
              </a:solidFill>
            </a:endParaRPr>
          </a:p>
        </p:txBody>
      </p:sp>
      <p:sp>
        <p:nvSpPr>
          <p:cNvPr id="4" name="3 Rectángulo redondeado"/>
          <p:cNvSpPr/>
          <p:nvPr/>
        </p:nvSpPr>
        <p:spPr>
          <a:xfrm>
            <a:off x="2184306" y="1885116"/>
            <a:ext cx="6637114" cy="849430"/>
          </a:xfrm>
          <a:prstGeom prst="roundRect">
            <a:avLst/>
          </a:prstGeom>
          <a:solidFill>
            <a:srgbClr val="CC9900"/>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marL="182563" indent="-182563" algn="ctr">
              <a:lnSpc>
                <a:spcPct val="150000"/>
              </a:lnSpc>
              <a:buFont typeface="Arial" pitchFamily="34" charset="0"/>
              <a:buChar char="•"/>
              <a:defRPr/>
            </a:pPr>
            <a:r>
              <a:rPr lang="es-ES" sz="1300" dirty="0" smtClean="0">
                <a:solidFill>
                  <a:srgbClr val="FFFFFF"/>
                </a:solidFill>
              </a:rPr>
              <a:t>Mayoría de </a:t>
            </a:r>
            <a:r>
              <a:rPr lang="es-ES" sz="1300" b="1" u="sng" dirty="0">
                <a:solidFill>
                  <a:srgbClr val="FFFFFF"/>
                </a:solidFill>
              </a:rPr>
              <a:t>productos y </a:t>
            </a:r>
            <a:r>
              <a:rPr lang="es-ES" sz="1300" b="1" u="sng" dirty="0" smtClean="0">
                <a:solidFill>
                  <a:srgbClr val="FFFFFF"/>
                </a:solidFill>
              </a:rPr>
              <a:t>servicios con bajo nivel de conocimiento por parte de los encuestados</a:t>
            </a:r>
            <a:r>
              <a:rPr lang="es-ES" sz="1300" dirty="0" smtClean="0">
                <a:solidFill>
                  <a:srgbClr val="FFFFFF"/>
                </a:solidFill>
              </a:rPr>
              <a:t>, lo que </a:t>
            </a:r>
            <a:r>
              <a:rPr lang="es-ES" sz="1300" dirty="0">
                <a:solidFill>
                  <a:srgbClr val="FFFFFF"/>
                </a:solidFill>
              </a:rPr>
              <a:t>va de la mano de </a:t>
            </a:r>
            <a:r>
              <a:rPr lang="es-ES" sz="1300" dirty="0" smtClean="0">
                <a:solidFill>
                  <a:srgbClr val="FFFFFF"/>
                </a:solidFill>
              </a:rPr>
              <a:t>su baja intensidad de uso</a:t>
            </a:r>
            <a:endParaRPr lang="es-ES" sz="1300" b="1" i="1" dirty="0">
              <a:solidFill>
                <a:srgbClr val="FFFFFF"/>
              </a:solidFill>
            </a:endParaRPr>
          </a:p>
        </p:txBody>
      </p:sp>
      <p:sp>
        <p:nvSpPr>
          <p:cNvPr id="6" name="5 Rectángulo redondeado"/>
          <p:cNvSpPr/>
          <p:nvPr/>
        </p:nvSpPr>
        <p:spPr>
          <a:xfrm>
            <a:off x="2184306" y="2855702"/>
            <a:ext cx="6637114" cy="1048448"/>
          </a:xfrm>
          <a:prstGeom prst="round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108000" rIns="36000" bIns="108000" anchor="ctr"/>
          <a:lstStyle/>
          <a:p>
            <a:pPr marL="182563" indent="-182563" algn="ctr">
              <a:lnSpc>
                <a:spcPct val="150000"/>
              </a:lnSpc>
              <a:buFont typeface="Arial" pitchFamily="34" charset="0"/>
              <a:buChar char="•"/>
              <a:tabLst>
                <a:tab pos="182563" algn="l"/>
              </a:tabLst>
            </a:pPr>
            <a:r>
              <a:rPr lang="es-ES" sz="1300" dirty="0" smtClean="0">
                <a:solidFill>
                  <a:srgbClr val="FFFFFF"/>
                </a:solidFill>
              </a:rPr>
              <a:t>Menor nivel de satisfacción con la </a:t>
            </a:r>
            <a:r>
              <a:rPr lang="es-ES" sz="1300" b="1" u="sng" dirty="0" smtClean="0">
                <a:solidFill>
                  <a:srgbClr val="FFFFFF"/>
                </a:solidFill>
              </a:rPr>
              <a:t>claridad de la factura</a:t>
            </a:r>
            <a:r>
              <a:rPr lang="es-ES" sz="1300" dirty="0" smtClean="0">
                <a:solidFill>
                  <a:srgbClr val="FFFFFF"/>
                </a:solidFill>
              </a:rPr>
              <a:t> y el </a:t>
            </a:r>
            <a:r>
              <a:rPr lang="es-ES" sz="1300" b="1" u="sng" dirty="0" smtClean="0">
                <a:solidFill>
                  <a:srgbClr val="FFFFFF"/>
                </a:solidFill>
              </a:rPr>
              <a:t>procedimiento de pago</a:t>
            </a:r>
            <a:r>
              <a:rPr lang="es-ES" sz="1300" dirty="0" smtClean="0">
                <a:solidFill>
                  <a:srgbClr val="FFFFFF"/>
                </a:solidFill>
              </a:rPr>
              <a:t>, aspectos que demuestran un nivel de asociación nada desestimable en relación a la satisfacción general</a:t>
            </a:r>
            <a:endParaRPr lang="es-UY" sz="1300" dirty="0">
              <a:solidFill>
                <a:srgbClr val="FFFFFF"/>
              </a:solidFill>
            </a:endParaRPr>
          </a:p>
        </p:txBody>
      </p:sp>
      <p:sp>
        <p:nvSpPr>
          <p:cNvPr id="10" name="4 Marcador de número de diapositiva"/>
          <p:cNvSpPr>
            <a:spLocks noGrp="1"/>
          </p:cNvSpPr>
          <p:nvPr>
            <p:ph type="sldNum" sz="quarter" idx="10"/>
          </p:nvPr>
        </p:nvSpPr>
        <p:spPr>
          <a:xfrm>
            <a:off x="3492500" y="6453188"/>
            <a:ext cx="1512888"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6B43D6E9-6A34-4B47-B6AB-3E2DDF70214A}" type="slidenum">
              <a:rPr lang="es-ES" smtClean="0">
                <a:solidFill>
                  <a:srgbClr val="000000"/>
                </a:solidFill>
              </a:rPr>
              <a:pPr eaLnBrk="1" hangingPunct="1"/>
              <a:t>75</a:t>
            </a:fld>
            <a:endParaRPr lang="es-ES" dirty="0" smtClean="0">
              <a:solidFill>
                <a:srgbClr val="000000"/>
              </a:solidFill>
            </a:endParaRPr>
          </a:p>
        </p:txBody>
      </p:sp>
      <p:sp>
        <p:nvSpPr>
          <p:cNvPr id="12" name="11 Rectángulo redondeado"/>
          <p:cNvSpPr/>
          <p:nvPr/>
        </p:nvSpPr>
        <p:spPr>
          <a:xfrm>
            <a:off x="2195736" y="4042590"/>
            <a:ext cx="6637114" cy="849430"/>
          </a:xfrm>
          <a:prstGeom prst="roundRect">
            <a:avLst/>
          </a:prstGeom>
          <a:solidFill>
            <a:srgbClr val="CC9900"/>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marL="182563" indent="-182563" algn="ctr">
              <a:lnSpc>
                <a:spcPct val="150000"/>
              </a:lnSpc>
              <a:buFont typeface="Arial" pitchFamily="34" charset="0"/>
              <a:buChar char="•"/>
              <a:defRPr/>
            </a:pPr>
            <a:r>
              <a:rPr lang="es-ES" sz="1300" dirty="0" smtClean="0">
                <a:solidFill>
                  <a:srgbClr val="FFFFFF"/>
                </a:solidFill>
              </a:rPr>
              <a:t>Comunicación frecuente pero de carácter más bien «operativa», orientada fundamentalmente al </a:t>
            </a:r>
            <a:r>
              <a:rPr lang="es-ES" sz="1300" b="1" u="sng" dirty="0" smtClean="0">
                <a:solidFill>
                  <a:srgbClr val="FFFFFF"/>
                </a:solidFill>
              </a:rPr>
              <a:t>pago de la membresía</a:t>
            </a:r>
            <a:r>
              <a:rPr lang="es-ES" sz="1300" dirty="0" smtClean="0">
                <a:solidFill>
                  <a:srgbClr val="FFFFFF"/>
                </a:solidFill>
              </a:rPr>
              <a:t> y la </a:t>
            </a:r>
            <a:r>
              <a:rPr lang="es-ES" sz="1300" b="1" u="sng" dirty="0" smtClean="0">
                <a:solidFill>
                  <a:srgbClr val="FFFFFF"/>
                </a:solidFill>
              </a:rPr>
              <a:t>solicitud de recursos</a:t>
            </a:r>
            <a:r>
              <a:rPr lang="es-ES" sz="1300" dirty="0" smtClean="0">
                <a:solidFill>
                  <a:srgbClr val="FFFFFF"/>
                </a:solidFill>
              </a:rPr>
              <a:t> </a:t>
            </a:r>
            <a:endParaRPr lang="es-ES" sz="1300" b="1" i="1" dirty="0">
              <a:solidFill>
                <a:srgbClr val="FFFFFF"/>
              </a:solidFill>
            </a:endParaRPr>
          </a:p>
        </p:txBody>
      </p:sp>
      <p:sp>
        <p:nvSpPr>
          <p:cNvPr id="13" name="12 Rectángulo redondeado"/>
          <p:cNvSpPr/>
          <p:nvPr/>
        </p:nvSpPr>
        <p:spPr>
          <a:xfrm>
            <a:off x="2195736" y="5013176"/>
            <a:ext cx="6637114" cy="1048448"/>
          </a:xfrm>
          <a:prstGeom prst="round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108000" rIns="36000" bIns="108000" anchor="ctr"/>
          <a:lstStyle/>
          <a:p>
            <a:pPr marL="182563" indent="-182563" algn="ctr">
              <a:lnSpc>
                <a:spcPct val="150000"/>
              </a:lnSpc>
              <a:buFont typeface="Arial" pitchFamily="34" charset="0"/>
              <a:buChar char="•"/>
              <a:tabLst>
                <a:tab pos="182563" algn="l"/>
              </a:tabLst>
            </a:pPr>
            <a:r>
              <a:rPr lang="es-ES" sz="1300" dirty="0" smtClean="0">
                <a:solidFill>
                  <a:srgbClr val="FFFFFF"/>
                </a:solidFill>
              </a:rPr>
              <a:t>Conformidad relativa respecto al plan de </a:t>
            </a:r>
            <a:r>
              <a:rPr lang="es-ES" sz="1300" b="1" u="sng" dirty="0" smtClean="0">
                <a:solidFill>
                  <a:srgbClr val="FFFFFF"/>
                </a:solidFill>
              </a:rPr>
              <a:t>agotamiento de la tecnología IPv4</a:t>
            </a:r>
            <a:r>
              <a:rPr lang="es-ES" sz="1300" dirty="0" smtClean="0">
                <a:solidFill>
                  <a:srgbClr val="FFFFFF"/>
                </a:solidFill>
              </a:rPr>
              <a:t> y </a:t>
            </a:r>
            <a:r>
              <a:rPr lang="es-ES" sz="1300" b="1" u="sng" dirty="0" smtClean="0">
                <a:solidFill>
                  <a:srgbClr val="FFFFFF"/>
                </a:solidFill>
              </a:rPr>
              <a:t>actitud pasiva</a:t>
            </a:r>
            <a:r>
              <a:rPr lang="es-ES" sz="1300" dirty="0" smtClean="0">
                <a:solidFill>
                  <a:srgbClr val="FFFFFF"/>
                </a:solidFill>
              </a:rPr>
              <a:t> en relación al desarrollo de nuevas estrategias por parte de la gran mayoría de las empresas asociadas </a:t>
            </a:r>
            <a:endParaRPr lang="es-UY" sz="1300" dirty="0">
              <a:solidFill>
                <a:srgbClr val="FFFFFF"/>
              </a:solidFill>
            </a:endParaRPr>
          </a:p>
        </p:txBody>
      </p:sp>
      <p:sp>
        <p:nvSpPr>
          <p:cNvPr id="16" name="15 Rectángulo redondeado"/>
          <p:cNvSpPr/>
          <p:nvPr/>
        </p:nvSpPr>
        <p:spPr>
          <a:xfrm>
            <a:off x="2195736" y="787564"/>
            <a:ext cx="6637114" cy="934373"/>
          </a:xfrm>
          <a:prstGeom prst="roundRect">
            <a:avLst/>
          </a:prstGeom>
          <a:solidFill>
            <a:srgbClr val="009999"/>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marL="182563" indent="-182563" algn="ctr">
              <a:lnSpc>
                <a:spcPct val="150000"/>
              </a:lnSpc>
              <a:buFont typeface="Arial" pitchFamily="34" charset="0"/>
              <a:buChar char="•"/>
              <a:defRPr/>
            </a:pPr>
            <a:r>
              <a:rPr lang="es-ES" sz="1300" dirty="0" smtClean="0">
                <a:solidFill>
                  <a:srgbClr val="FFFFFF"/>
                </a:solidFill>
              </a:rPr>
              <a:t>Menor nivel de satisfacción entre referentes de empresas instaladas en la zona del Caribe, y las de pequeño y mediano porte, tanto a nivel general como en aspectos específicos</a:t>
            </a:r>
            <a:endParaRPr lang="es-ES" sz="1300" b="1" i="1" dirty="0">
              <a:solidFill>
                <a:srgbClr val="FFFFFF"/>
              </a:solidFill>
            </a:endParaRPr>
          </a:p>
        </p:txBody>
      </p:sp>
    </p:spTree>
    <p:extLst>
      <p:ext uri="{BB962C8B-B14F-4D97-AF65-F5344CB8AC3E}">
        <p14:creationId xmlns:p14="http://schemas.microsoft.com/office/powerpoint/2010/main" val="23379888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animBg="1"/>
      <p:bldP spid="6" grpId="0" animBg="1"/>
      <p:bldP spid="12" grpId="0" animBg="1"/>
      <p:bldP spid="13" grpId="0" animBg="1"/>
      <p:bldP spid="16"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5"/>
          <p:cNvSpPr txBox="1">
            <a:spLocks noChangeArrowheads="1"/>
          </p:cNvSpPr>
          <p:nvPr/>
        </p:nvSpPr>
        <p:spPr bwMode="auto">
          <a:xfrm>
            <a:off x="1895475" y="82550"/>
            <a:ext cx="6937375"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r" eaLnBrk="1" hangingPunct="1"/>
            <a:r>
              <a:rPr lang="es-ES" b="1" dirty="0" smtClean="0">
                <a:solidFill>
                  <a:srgbClr val="CC3300"/>
                </a:solidFill>
              </a:rPr>
              <a:t>CONCLUSIONES</a:t>
            </a:r>
            <a:endParaRPr lang="es-ES" b="1" dirty="0">
              <a:solidFill>
                <a:srgbClr val="CC3300"/>
              </a:solidFill>
            </a:endParaRPr>
          </a:p>
        </p:txBody>
      </p:sp>
      <p:sp>
        <p:nvSpPr>
          <p:cNvPr id="4" name="3 Rectángulo redondeado"/>
          <p:cNvSpPr/>
          <p:nvPr/>
        </p:nvSpPr>
        <p:spPr>
          <a:xfrm>
            <a:off x="1775118" y="1790888"/>
            <a:ext cx="7057732" cy="1422088"/>
          </a:xfrm>
          <a:prstGeom prst="roundRect">
            <a:avLst/>
          </a:prstGeom>
          <a:solidFill>
            <a:srgbClr val="CC9900"/>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marL="182563" indent="-182563" algn="ctr">
              <a:lnSpc>
                <a:spcPct val="150000"/>
              </a:lnSpc>
              <a:buFont typeface="Arial" pitchFamily="34" charset="0"/>
              <a:buChar char="•"/>
              <a:defRPr/>
            </a:pPr>
            <a:r>
              <a:rPr lang="es-ES" dirty="0" smtClean="0">
                <a:solidFill>
                  <a:srgbClr val="FFFFFF"/>
                </a:solidFill>
              </a:rPr>
              <a:t>Casi ¾ partes de las empresas </a:t>
            </a:r>
            <a:r>
              <a:rPr lang="es-ES" dirty="0">
                <a:solidFill>
                  <a:srgbClr val="FFFFFF"/>
                </a:solidFill>
              </a:rPr>
              <a:t>asociadas </a:t>
            </a:r>
            <a:r>
              <a:rPr lang="es-ES" dirty="0" smtClean="0">
                <a:solidFill>
                  <a:srgbClr val="FFFFFF"/>
                </a:solidFill>
              </a:rPr>
              <a:t>-sobre </a:t>
            </a:r>
            <a:r>
              <a:rPr lang="es-ES" dirty="0">
                <a:solidFill>
                  <a:srgbClr val="FFFFFF"/>
                </a:solidFill>
              </a:rPr>
              <a:t>todo </a:t>
            </a:r>
            <a:r>
              <a:rPr lang="es-ES" dirty="0" smtClean="0">
                <a:solidFill>
                  <a:srgbClr val="FFFFFF"/>
                </a:solidFill>
              </a:rPr>
              <a:t>pequeñas </a:t>
            </a:r>
            <a:r>
              <a:rPr lang="es-ES" dirty="0">
                <a:solidFill>
                  <a:srgbClr val="FFFFFF"/>
                </a:solidFill>
              </a:rPr>
              <a:t>y </a:t>
            </a:r>
            <a:r>
              <a:rPr lang="es-ES" dirty="0" smtClean="0">
                <a:solidFill>
                  <a:srgbClr val="FFFFFF"/>
                </a:solidFill>
              </a:rPr>
              <a:t>medianas- </a:t>
            </a:r>
            <a:r>
              <a:rPr lang="es-ES" dirty="0">
                <a:solidFill>
                  <a:srgbClr val="FFFFFF"/>
                </a:solidFill>
              </a:rPr>
              <a:t>no </a:t>
            </a:r>
            <a:r>
              <a:rPr lang="es-ES" dirty="0" smtClean="0">
                <a:solidFill>
                  <a:srgbClr val="FFFFFF"/>
                </a:solidFill>
              </a:rPr>
              <a:t>han desarrollado estrategias en relación a este proceso. De estas…</a:t>
            </a:r>
          </a:p>
          <a:p>
            <a:pPr marL="182563" indent="-182563" algn="ctr">
              <a:lnSpc>
                <a:spcPct val="150000"/>
              </a:lnSpc>
              <a:buFont typeface="Arial" pitchFamily="34" charset="0"/>
              <a:buChar char="•"/>
              <a:defRPr/>
            </a:pPr>
            <a:r>
              <a:rPr lang="es-ES" dirty="0" smtClean="0">
                <a:solidFill>
                  <a:srgbClr val="FFFFFF"/>
                </a:solidFill>
              </a:rPr>
              <a:t>… </a:t>
            </a:r>
            <a:r>
              <a:rPr lang="es-ES" dirty="0">
                <a:solidFill>
                  <a:srgbClr val="FFFFFF"/>
                </a:solidFill>
              </a:rPr>
              <a:t>la gran </a:t>
            </a:r>
            <a:r>
              <a:rPr lang="es-ES" dirty="0" smtClean="0">
                <a:solidFill>
                  <a:srgbClr val="FFFFFF"/>
                </a:solidFill>
              </a:rPr>
              <a:t>mayoría piensa tomar alguna acción, fundamentalmente desplegar IPv6</a:t>
            </a:r>
          </a:p>
          <a:p>
            <a:pPr marL="182563" indent="-182563" algn="ctr">
              <a:lnSpc>
                <a:spcPct val="150000"/>
              </a:lnSpc>
              <a:buFont typeface="Arial" pitchFamily="34" charset="0"/>
              <a:buChar char="•"/>
              <a:defRPr/>
            </a:pPr>
            <a:r>
              <a:rPr lang="es-ES" dirty="0" smtClean="0">
                <a:solidFill>
                  <a:srgbClr val="FFFFFF"/>
                </a:solidFill>
              </a:rPr>
              <a:t>… la mitad piensa implementar esta tecnología en un lapso de 12 meses</a:t>
            </a:r>
            <a:endParaRPr lang="es-ES" dirty="0">
              <a:solidFill>
                <a:srgbClr val="FFFFFF"/>
              </a:solidFill>
            </a:endParaRPr>
          </a:p>
        </p:txBody>
      </p:sp>
      <p:sp>
        <p:nvSpPr>
          <p:cNvPr id="10" name="4 Marcador de número de diapositiva"/>
          <p:cNvSpPr>
            <a:spLocks noGrp="1"/>
          </p:cNvSpPr>
          <p:nvPr>
            <p:ph type="sldNum" sz="quarter" idx="10"/>
          </p:nvPr>
        </p:nvSpPr>
        <p:spPr>
          <a:xfrm>
            <a:off x="3492500" y="6453188"/>
            <a:ext cx="1512888"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fld id="{6B43D6E9-6A34-4B47-B6AB-3E2DDF70214A}" type="slidenum">
              <a:rPr lang="es-ES" smtClean="0">
                <a:solidFill>
                  <a:srgbClr val="000000"/>
                </a:solidFill>
              </a:rPr>
              <a:pPr eaLnBrk="1" hangingPunct="1"/>
              <a:t>76</a:t>
            </a:fld>
            <a:endParaRPr lang="es-ES" dirty="0" smtClean="0">
              <a:solidFill>
                <a:srgbClr val="000000"/>
              </a:solidFill>
            </a:endParaRPr>
          </a:p>
        </p:txBody>
      </p:sp>
      <p:sp>
        <p:nvSpPr>
          <p:cNvPr id="16" name="15 Rectángulo redondeado"/>
          <p:cNvSpPr/>
          <p:nvPr/>
        </p:nvSpPr>
        <p:spPr>
          <a:xfrm>
            <a:off x="1775118" y="787564"/>
            <a:ext cx="7057732" cy="934373"/>
          </a:xfrm>
          <a:prstGeom prst="roundRect">
            <a:avLst/>
          </a:prstGeom>
          <a:solidFill>
            <a:srgbClr val="FF5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108000" anchor="ctr"/>
          <a:lstStyle/>
          <a:p>
            <a:pPr algn="ctr">
              <a:lnSpc>
                <a:spcPct val="150000"/>
              </a:lnSpc>
            </a:pPr>
            <a:r>
              <a:rPr lang="es-ES" sz="1600" b="1" i="1" dirty="0" smtClean="0">
                <a:solidFill>
                  <a:srgbClr val="FFFFFF"/>
                </a:solidFill>
              </a:rPr>
              <a:t>El plan de agotamiento de IPv4 se presenta como una oportunidad para tomar acciones…</a:t>
            </a:r>
            <a:endParaRPr lang="es-ES" sz="1600" b="1" i="1" dirty="0">
              <a:solidFill>
                <a:srgbClr val="FFFFFF"/>
              </a:solidFill>
            </a:endParaRPr>
          </a:p>
        </p:txBody>
      </p:sp>
      <p:sp>
        <p:nvSpPr>
          <p:cNvPr id="14" name="13 Rectángulo redondeado"/>
          <p:cNvSpPr/>
          <p:nvPr/>
        </p:nvSpPr>
        <p:spPr>
          <a:xfrm>
            <a:off x="1762740" y="3356992"/>
            <a:ext cx="7069162" cy="2952328"/>
          </a:xfrm>
          <a:prstGeom prst="roundRect">
            <a:avLst>
              <a:gd name="adj" fmla="val 10473"/>
            </a:avLst>
          </a:prstGeom>
          <a:solidFill>
            <a:srgbClr val="009999"/>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lstStyle/>
          <a:p>
            <a:pPr algn="ctr">
              <a:lnSpc>
                <a:spcPct val="150000"/>
              </a:lnSpc>
              <a:defRPr/>
            </a:pPr>
            <a:r>
              <a:rPr lang="es-ES" b="1" i="1" dirty="0" smtClean="0">
                <a:solidFill>
                  <a:srgbClr val="FFFFFF"/>
                </a:solidFill>
              </a:rPr>
              <a:t>Continuar con el desarrollo de tal proceso demandará un mayor y más fluido contacto con LACNIC</a:t>
            </a:r>
            <a:r>
              <a:rPr lang="es-ES" b="1" i="1" dirty="0">
                <a:solidFill>
                  <a:srgbClr val="FFFFFF"/>
                </a:solidFill>
              </a:rPr>
              <a:t>, abriendo espacios </a:t>
            </a:r>
            <a:r>
              <a:rPr lang="es-ES" b="1" i="1" dirty="0" smtClean="0">
                <a:solidFill>
                  <a:srgbClr val="FFFFFF"/>
                </a:solidFill>
              </a:rPr>
              <a:t>para: </a:t>
            </a:r>
          </a:p>
          <a:p>
            <a:pPr marL="285750" indent="-285750">
              <a:lnSpc>
                <a:spcPct val="150000"/>
              </a:lnSpc>
              <a:buFont typeface="Arial" pitchFamily="34" charset="0"/>
              <a:buChar char="•"/>
              <a:defRPr/>
            </a:pPr>
            <a:r>
              <a:rPr lang="es-ES" b="1" i="1" dirty="0" smtClean="0">
                <a:solidFill>
                  <a:srgbClr val="FFFFFF"/>
                </a:solidFill>
              </a:rPr>
              <a:t>brindar </a:t>
            </a:r>
            <a:r>
              <a:rPr lang="es-ES" b="1" i="1" dirty="0">
                <a:solidFill>
                  <a:srgbClr val="FFFFFF"/>
                </a:solidFill>
              </a:rPr>
              <a:t>un asesoramiento más adaptado a las necesidades de las diferentes empresas asociadas, </a:t>
            </a:r>
            <a:endParaRPr lang="es-ES" b="1" i="1" dirty="0" smtClean="0">
              <a:solidFill>
                <a:srgbClr val="FFFFFF"/>
              </a:solidFill>
            </a:endParaRPr>
          </a:p>
          <a:p>
            <a:pPr marL="285750" indent="-285750">
              <a:lnSpc>
                <a:spcPct val="150000"/>
              </a:lnSpc>
              <a:buFont typeface="Arial" pitchFamily="34" charset="0"/>
              <a:buChar char="•"/>
              <a:defRPr/>
            </a:pPr>
            <a:r>
              <a:rPr lang="es-ES" b="1" i="1" dirty="0" smtClean="0">
                <a:solidFill>
                  <a:srgbClr val="FFFFFF"/>
                </a:solidFill>
              </a:rPr>
              <a:t>mejorar y ampliar la comunicación de los productos y servicios ofrecidos,</a:t>
            </a:r>
          </a:p>
          <a:p>
            <a:pPr marL="285750" indent="-285750">
              <a:lnSpc>
                <a:spcPct val="150000"/>
              </a:lnSpc>
              <a:buFont typeface="Arial" pitchFamily="34" charset="0"/>
              <a:buChar char="•"/>
              <a:defRPr/>
            </a:pPr>
            <a:r>
              <a:rPr lang="es-ES" b="1" i="1" dirty="0" smtClean="0">
                <a:solidFill>
                  <a:srgbClr val="FFFFFF"/>
                </a:solidFill>
              </a:rPr>
              <a:t>generar nuevas dinámicas de relacionamiento y participación, que aporten valor agregado y contribuyan a fortalecer la identidad de la organización y las empresas asociadas</a:t>
            </a:r>
            <a:endParaRPr lang="es-ES" b="1" i="1" dirty="0">
              <a:solidFill>
                <a:srgbClr val="FFFFFF"/>
              </a:solidFill>
            </a:endParaRPr>
          </a:p>
        </p:txBody>
      </p:sp>
    </p:spTree>
    <p:extLst>
      <p:ext uri="{BB962C8B-B14F-4D97-AF65-F5344CB8AC3E}">
        <p14:creationId xmlns:p14="http://schemas.microsoft.com/office/powerpoint/2010/main" val="2112399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6" grpId="0" animBg="1"/>
      <p:bldP spid="14"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RECOMENDACIONES</a:t>
            </a:r>
            <a:endParaRPr lang="es-MX" dirty="0"/>
          </a:p>
        </p:txBody>
      </p:sp>
      <p:sp>
        <p:nvSpPr>
          <p:cNvPr id="3" name="2 Marcador de número de diapositiva"/>
          <p:cNvSpPr>
            <a:spLocks noGrp="1"/>
          </p:cNvSpPr>
          <p:nvPr>
            <p:ph type="sldNum" sz="quarter" idx="10"/>
          </p:nvPr>
        </p:nvSpPr>
        <p:spPr/>
        <p:txBody>
          <a:bodyPr/>
          <a:lstStyle/>
          <a:p>
            <a:pPr>
              <a:defRPr/>
            </a:pPr>
            <a:fld id="{CA666A83-8692-4B2F-B1F7-659067179954}" type="slidenum">
              <a:rPr lang="es-ES" smtClean="0"/>
              <a:pPr>
                <a:defRPr/>
              </a:pPr>
              <a:t>77</a:t>
            </a:fld>
            <a:endParaRPr lang="es-ES" dirty="0"/>
          </a:p>
        </p:txBody>
      </p:sp>
      <p:sp>
        <p:nvSpPr>
          <p:cNvPr id="4" name="3 CuadroTexto"/>
          <p:cNvSpPr txBox="1"/>
          <p:nvPr/>
        </p:nvSpPr>
        <p:spPr>
          <a:xfrm>
            <a:off x="2555776" y="2564904"/>
            <a:ext cx="6336704" cy="738664"/>
          </a:xfrm>
          <a:prstGeom prst="rect">
            <a:avLst/>
          </a:prstGeom>
          <a:noFill/>
        </p:spPr>
        <p:txBody>
          <a:bodyPr wrap="square" rtlCol="0">
            <a:spAutoFit/>
          </a:bodyPr>
          <a:lstStyle/>
          <a:p>
            <a:endParaRPr lang="es-MX" dirty="0" smtClean="0"/>
          </a:p>
          <a:p>
            <a:endParaRPr lang="es-MX" dirty="0" smtClean="0"/>
          </a:p>
          <a:p>
            <a:endParaRPr lang="es-MX" b="1" dirty="0" smtClean="0"/>
          </a:p>
        </p:txBody>
      </p:sp>
      <p:sp>
        <p:nvSpPr>
          <p:cNvPr id="7" name="6 Rectángulo redondeado"/>
          <p:cNvSpPr/>
          <p:nvPr/>
        </p:nvSpPr>
        <p:spPr>
          <a:xfrm>
            <a:off x="1938389" y="774576"/>
            <a:ext cx="6810075" cy="998240"/>
          </a:xfrm>
          <a:prstGeom prst="roundRect">
            <a:avLst/>
          </a:prstGeom>
          <a:solidFill>
            <a:srgbClr val="004F8A"/>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lnSpc>
                <a:spcPct val="150000"/>
              </a:lnSpc>
              <a:defRPr/>
            </a:pPr>
            <a:r>
              <a:rPr lang="es-MX" b="1" i="1" dirty="0"/>
              <a:t>El </a:t>
            </a:r>
            <a:r>
              <a:rPr lang="es-MX" b="1" i="1" dirty="0" smtClean="0"/>
              <a:t>presente informe </a:t>
            </a:r>
            <a:r>
              <a:rPr lang="es-MX" b="1" i="1" dirty="0"/>
              <a:t>nos muestra que podemos encontrar puntos a </a:t>
            </a:r>
            <a:r>
              <a:rPr lang="es-MX" b="1" i="1" dirty="0" smtClean="0"/>
              <a:t>trabajar para no descuidar los buenos niveles de satisfacción y potenciar los servicios brindados respondiendo así a las necesidades de los asociados</a:t>
            </a:r>
            <a:endParaRPr lang="es-MX" b="1" i="1" dirty="0"/>
          </a:p>
        </p:txBody>
      </p:sp>
      <p:sp>
        <p:nvSpPr>
          <p:cNvPr id="8" name="7 Rectángulo redondeado"/>
          <p:cNvSpPr/>
          <p:nvPr/>
        </p:nvSpPr>
        <p:spPr>
          <a:xfrm>
            <a:off x="1907704" y="2002022"/>
            <a:ext cx="6984776" cy="4163282"/>
          </a:xfrm>
          <a:prstGeom prst="roundRect">
            <a:avLst/>
          </a:prstGeom>
          <a:solidFill>
            <a:srgbClr val="695ADC"/>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es-MX" b="1" dirty="0" smtClean="0"/>
              <a:t>CONOCIMIENTO DE LOS PRODUCTOS Y CAPACITACION</a:t>
            </a:r>
          </a:p>
          <a:p>
            <a:pPr algn="ctr"/>
            <a:endParaRPr lang="es-MX" dirty="0" smtClean="0"/>
          </a:p>
          <a:p>
            <a:pPr algn="ctr"/>
            <a:r>
              <a:rPr lang="es-MX" i="1" dirty="0" smtClean="0"/>
              <a:t>La frecuencia de contacto del socio integrante con </a:t>
            </a:r>
            <a:r>
              <a:rPr lang="es-MX" b="1" i="1" dirty="0" smtClean="0"/>
              <a:t>LACNIC</a:t>
            </a:r>
            <a:r>
              <a:rPr lang="es-MX" i="1" dirty="0" smtClean="0"/>
              <a:t> es interesante (según los criterios proporcionados por LACNIC) y los medios son muy bien evaluados, esto le permite a </a:t>
            </a:r>
            <a:r>
              <a:rPr lang="es-MX" b="1" i="1" dirty="0" smtClean="0"/>
              <a:t>LACNIC</a:t>
            </a:r>
            <a:r>
              <a:rPr lang="es-MX" i="1" dirty="0" smtClean="0"/>
              <a:t> utilizar estos medios para comunicar más y mejor sus productos</a:t>
            </a:r>
          </a:p>
          <a:p>
            <a:pPr algn="ctr"/>
            <a:endParaRPr lang="es-MX" i="1" dirty="0" smtClean="0"/>
          </a:p>
          <a:p>
            <a:pPr algn="ctr"/>
            <a:r>
              <a:rPr lang="es-MX" i="1" dirty="0" smtClean="0"/>
              <a:t>Teniendo en cuenta algunos hallazgos del estudio </a:t>
            </a:r>
            <a:r>
              <a:rPr lang="es-MX" b="1" i="1" dirty="0" smtClean="0"/>
              <a:t>cualitativo</a:t>
            </a:r>
            <a:r>
              <a:rPr lang="es-MX" i="1" dirty="0" smtClean="0"/>
              <a:t> realizado recientemente, donde veíamos que el socio integrante busca y necesita más información y capacitación que le permita tener seguridades para tomar decisiones respecto a cambios tecnológicos, encontramos que </a:t>
            </a:r>
            <a:r>
              <a:rPr lang="es-MX" b="1" i="1" dirty="0" smtClean="0"/>
              <a:t>LACNIC</a:t>
            </a:r>
            <a:r>
              <a:rPr lang="es-MX" i="1" dirty="0" smtClean="0"/>
              <a:t> cuenta con sistemas de comunicación muy efectivos que debe potenciarlos  para informar y capacitar, así como también convertirse en un HUB de referencia</a:t>
            </a:r>
          </a:p>
          <a:p>
            <a:pPr algn="ctr"/>
            <a:endParaRPr lang="es-MX" i="1" dirty="0"/>
          </a:p>
          <a:p>
            <a:pPr algn="ctr"/>
            <a:r>
              <a:rPr lang="es-MX" i="1" dirty="0" smtClean="0"/>
              <a:t>Será importante tomar en cuenta también otro de los hallazgos encontrados  en el estudio cualitativo (ABM), respecto a comunicar y promover productos y servicios  utilizando casos de </a:t>
            </a:r>
            <a:r>
              <a:rPr lang="es-MX" i="1" dirty="0"/>
              <a:t>é</a:t>
            </a:r>
            <a:r>
              <a:rPr lang="es-MX" i="1" dirty="0" smtClean="0"/>
              <a:t>xito vivenciales de los socios en la región a través de los actuales medios que cuenta LACNIC</a:t>
            </a:r>
            <a:endParaRPr lang="es-MX" i="1" dirty="0" smtClean="0">
              <a:solidFill>
                <a:srgbClr val="FF0000"/>
              </a:solidFill>
            </a:endParaRPr>
          </a:p>
        </p:txBody>
      </p:sp>
    </p:spTree>
    <p:extLst>
      <p:ext uri="{BB962C8B-B14F-4D97-AF65-F5344CB8AC3E}">
        <p14:creationId xmlns:p14="http://schemas.microsoft.com/office/powerpoint/2010/main" val="3420064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RECOMENDACIONES</a:t>
            </a:r>
            <a:endParaRPr lang="es-MX" dirty="0"/>
          </a:p>
        </p:txBody>
      </p:sp>
      <p:sp>
        <p:nvSpPr>
          <p:cNvPr id="3" name="2 Marcador de número de diapositiva"/>
          <p:cNvSpPr>
            <a:spLocks noGrp="1"/>
          </p:cNvSpPr>
          <p:nvPr>
            <p:ph type="sldNum" sz="quarter" idx="10"/>
          </p:nvPr>
        </p:nvSpPr>
        <p:spPr/>
        <p:txBody>
          <a:bodyPr/>
          <a:lstStyle/>
          <a:p>
            <a:pPr>
              <a:defRPr/>
            </a:pPr>
            <a:fld id="{4C59A1FA-EC93-4353-9808-213AC624542C}" type="slidenum">
              <a:rPr lang="es-ES" smtClean="0">
                <a:solidFill>
                  <a:srgbClr val="003300"/>
                </a:solidFill>
              </a:rPr>
              <a:pPr>
                <a:defRPr/>
              </a:pPr>
              <a:t>78</a:t>
            </a:fld>
            <a:endParaRPr lang="es-ES" dirty="0">
              <a:solidFill>
                <a:srgbClr val="003300"/>
              </a:solidFill>
            </a:endParaRPr>
          </a:p>
        </p:txBody>
      </p:sp>
      <p:sp>
        <p:nvSpPr>
          <p:cNvPr id="6" name="5 Rectángulo redondeado"/>
          <p:cNvSpPr/>
          <p:nvPr/>
        </p:nvSpPr>
        <p:spPr>
          <a:xfrm>
            <a:off x="1800200" y="3573016"/>
            <a:ext cx="7020272" cy="2304256"/>
          </a:xfrm>
          <a:prstGeom prst="roundRect">
            <a:avLst/>
          </a:prstGeom>
          <a:solidFill>
            <a:srgbClr val="7C6EE0"/>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r>
              <a:rPr lang="es-MX" b="1" dirty="0" smtClean="0"/>
              <a:t>NECESIDADES INSATISFECHAS RESPECTO A LA FACTURACION:</a:t>
            </a:r>
            <a:endParaRPr lang="es-MX" b="1" dirty="0"/>
          </a:p>
          <a:p>
            <a:endParaRPr lang="es-MX" dirty="0"/>
          </a:p>
          <a:p>
            <a:r>
              <a:rPr lang="es-MX" i="1" dirty="0"/>
              <a:t>Recomendamos poder trabajar en puntos donde los socios tienen necesidades insatisfechas y comunicar esos </a:t>
            </a:r>
            <a:r>
              <a:rPr lang="es-MX" i="1" dirty="0" smtClean="0"/>
              <a:t>cambios.</a:t>
            </a:r>
            <a:endParaRPr lang="es-MX" i="1" dirty="0"/>
          </a:p>
          <a:p>
            <a:endParaRPr lang="es-MX" i="1" dirty="0"/>
          </a:p>
          <a:p>
            <a:r>
              <a:rPr lang="es-MX" i="1" dirty="0"/>
              <a:t>Un punto destacable a trabajar son los medios de </a:t>
            </a:r>
            <a:r>
              <a:rPr lang="es-MX" i="1" dirty="0" smtClean="0"/>
              <a:t>pago </a:t>
            </a:r>
            <a:r>
              <a:rPr lang="es-MX" i="1" dirty="0"/>
              <a:t>y la claridad en aspectos de facturación, especialmente en nuevos medios de </a:t>
            </a:r>
            <a:r>
              <a:rPr lang="es-MX" i="1" dirty="0" smtClean="0"/>
              <a:t>pagos. Sobre </a:t>
            </a:r>
            <a:r>
              <a:rPr lang="es-MX" i="1" dirty="0"/>
              <a:t>todo en aquellas empresas de menor porte donde sus sistemas administrativos son menos </a:t>
            </a:r>
            <a:r>
              <a:rPr lang="es-MX" i="1" dirty="0" smtClean="0"/>
              <a:t>automáticos.</a:t>
            </a:r>
            <a:endParaRPr lang="es-MX" i="1" dirty="0"/>
          </a:p>
        </p:txBody>
      </p:sp>
      <p:sp>
        <p:nvSpPr>
          <p:cNvPr id="7" name="6 Rectángulo redondeado"/>
          <p:cNvSpPr/>
          <p:nvPr/>
        </p:nvSpPr>
        <p:spPr>
          <a:xfrm>
            <a:off x="1800200" y="908720"/>
            <a:ext cx="7020272" cy="2304256"/>
          </a:xfrm>
          <a:prstGeom prst="roundRect">
            <a:avLst/>
          </a:prstGeom>
          <a:solidFill>
            <a:srgbClr val="CC9900"/>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r>
              <a:rPr lang="es-MX" b="1" dirty="0" smtClean="0"/>
              <a:t>CONTACTO FRECUENTE POR NECESIDADES </a:t>
            </a:r>
            <a:r>
              <a:rPr lang="es-MX" b="1" dirty="0"/>
              <a:t> </a:t>
            </a:r>
            <a:r>
              <a:rPr lang="es-MX" b="1" dirty="0" smtClean="0"/>
              <a:t>OPERATIVAS:</a:t>
            </a:r>
            <a:endParaRPr lang="es-MX" b="1" dirty="0"/>
          </a:p>
          <a:p>
            <a:endParaRPr lang="es-MX" b="1" dirty="0"/>
          </a:p>
          <a:p>
            <a:r>
              <a:rPr lang="es-MX" i="1" dirty="0"/>
              <a:t>El contacto por asignación de recursos, membresías y facturación son frecuentes  y LACNIC debe poder potenciar estos contactos con el fin de tener una vía de comunicación </a:t>
            </a:r>
            <a:r>
              <a:rPr lang="es-MX" i="1" dirty="0" smtClean="0"/>
              <a:t>más potente para informar </a:t>
            </a:r>
            <a:r>
              <a:rPr lang="es-MX" i="1" dirty="0"/>
              <a:t>sobre nuevos productos, acciones que realiza LACNIC, mejoras en el servicio de </a:t>
            </a:r>
            <a:r>
              <a:rPr lang="es-MX" i="1" dirty="0" smtClean="0"/>
              <a:t>facturación, </a:t>
            </a:r>
            <a:r>
              <a:rPr lang="es-MX" i="1" dirty="0"/>
              <a:t>cambios </a:t>
            </a:r>
            <a:r>
              <a:rPr lang="es-MX" i="1" dirty="0" smtClean="0"/>
              <a:t>tecnológicos </a:t>
            </a:r>
            <a:r>
              <a:rPr lang="es-MX" i="1" dirty="0"/>
              <a:t>y nuevas capacitaciones. </a:t>
            </a:r>
          </a:p>
        </p:txBody>
      </p:sp>
    </p:spTree>
    <p:extLst>
      <p:ext uri="{BB962C8B-B14F-4D97-AF65-F5344CB8AC3E}">
        <p14:creationId xmlns:p14="http://schemas.microsoft.com/office/powerpoint/2010/main" val="11139155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9"/>
          <p:cNvSpPr txBox="1">
            <a:spLocks noChangeArrowheads="1"/>
          </p:cNvSpPr>
          <p:nvPr/>
        </p:nvSpPr>
        <p:spPr bwMode="auto">
          <a:xfrm>
            <a:off x="417513" y="3271838"/>
            <a:ext cx="7467600" cy="9953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l" eaLnBrk="1" hangingPunct="1"/>
            <a:r>
              <a:rPr lang="es-ES_tradnl" sz="2800" dirty="0" smtClean="0">
                <a:solidFill>
                  <a:srgbClr val="993300"/>
                </a:solidFill>
                <a:latin typeface="Trebuchet MS" pitchFamily="34" charset="0"/>
              </a:rPr>
              <a:t>V</a:t>
            </a:r>
            <a:r>
              <a:rPr lang="es-ES" sz="2800" dirty="0" smtClean="0">
                <a:solidFill>
                  <a:srgbClr val="993300"/>
                </a:solidFill>
                <a:latin typeface="Trebuchet MS" pitchFamily="34" charset="0"/>
              </a:rPr>
              <a:t>. Anexo</a:t>
            </a:r>
          </a:p>
        </p:txBody>
      </p:sp>
    </p:spTree>
    <p:extLst>
      <p:ext uri="{BB962C8B-B14F-4D97-AF65-F5344CB8AC3E}">
        <p14:creationId xmlns:p14="http://schemas.microsoft.com/office/powerpoint/2010/main" val="3939929937"/>
      </p:ext>
    </p:extLst>
  </p:cSld>
  <p:clrMapOvr>
    <a:masterClrMapping/>
  </p:clrMapOvr>
  <p:transition xmlns:p14="http://schemas.microsoft.com/office/powerpoint/2010/main" spd="med">
    <p:cover dir="r"/>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4"/>
          <p:cNvSpPr>
            <a:spLocks noChangeArrowheads="1"/>
          </p:cNvSpPr>
          <p:nvPr/>
        </p:nvSpPr>
        <p:spPr bwMode="auto">
          <a:xfrm>
            <a:off x="1085850" y="4106863"/>
            <a:ext cx="6942534"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s-ES_tradnl" sz="2800" dirty="0" smtClean="0">
                <a:solidFill>
                  <a:srgbClr val="993300"/>
                </a:solidFill>
              </a:rPr>
              <a:t>III</a:t>
            </a:r>
            <a:r>
              <a:rPr lang="es-ES" sz="2800" dirty="0" smtClean="0">
                <a:solidFill>
                  <a:srgbClr val="993300"/>
                </a:solidFill>
              </a:rPr>
              <a:t>.1</a:t>
            </a:r>
            <a:r>
              <a:rPr lang="es-ES" sz="2800" dirty="0" smtClean="0">
                <a:solidFill>
                  <a:srgbClr val="000000"/>
                </a:solidFill>
              </a:rPr>
              <a:t> Perfil de la muestra</a:t>
            </a:r>
            <a:endParaRPr lang="es-ES" sz="2800" dirty="0">
              <a:solidFill>
                <a:srgbClr val="000000"/>
              </a:solidFill>
            </a:endParaRPr>
          </a:p>
        </p:txBody>
      </p:sp>
    </p:spTree>
    <p:extLst>
      <p:ext uri="{BB962C8B-B14F-4D97-AF65-F5344CB8AC3E}">
        <p14:creationId xmlns:p14="http://schemas.microsoft.com/office/powerpoint/2010/main" val="3552728421"/>
      </p:ext>
    </p:extLst>
  </p:cSld>
  <p:clrMapOvr>
    <a:masterClrMapping/>
  </p:clrMapOvr>
  <p:transition xmlns:p14="http://schemas.microsoft.com/office/powerpoint/2010/main" spd="med">
    <p:cover dir="r"/>
  </p:transition>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0"/>
          </p:nvPr>
        </p:nvSpPr>
        <p:spPr/>
        <p:txBody>
          <a:bodyPr/>
          <a:lstStyle/>
          <a:p>
            <a:pPr>
              <a:defRPr/>
            </a:pPr>
            <a:fld id="{E0952F83-97E5-401B-BBA5-6A4BEB9262D8}" type="slidenum">
              <a:rPr lang="es-ES" smtClean="0">
                <a:latin typeface="+mj-lt"/>
              </a:rPr>
              <a:pPr>
                <a:defRPr/>
              </a:pPr>
              <a:t>80</a:t>
            </a:fld>
            <a:endParaRPr lang="es-ES" dirty="0">
              <a:latin typeface="+mj-lt"/>
            </a:endParaRPr>
          </a:p>
        </p:txBody>
      </p:sp>
      <p:sp>
        <p:nvSpPr>
          <p:cNvPr id="2" name="1 Título"/>
          <p:cNvSpPr>
            <a:spLocks noGrp="1"/>
          </p:cNvSpPr>
          <p:nvPr>
            <p:ph type="title" idx="4294967295"/>
          </p:nvPr>
        </p:nvSpPr>
        <p:spPr>
          <a:xfrm>
            <a:off x="524437" y="73025"/>
            <a:ext cx="8229600" cy="490538"/>
          </a:xfrm>
        </p:spPr>
        <p:txBody>
          <a:bodyPr/>
          <a:lstStyle/>
          <a:p>
            <a:pPr eaLnBrk="1" hangingPunct="1"/>
            <a:r>
              <a:rPr lang="es-ES" dirty="0" smtClean="0">
                <a:solidFill>
                  <a:srgbClr val="C00000"/>
                </a:solidFill>
              </a:rPr>
              <a:t> CONTACTO DE LACNIC CON LOS GOBIERNOS LOCALES</a:t>
            </a:r>
            <a:endParaRPr lang="es-ES" dirty="0">
              <a:solidFill>
                <a:srgbClr val="C00000"/>
              </a:solidFill>
            </a:endParaRPr>
          </a:p>
        </p:txBody>
      </p:sp>
      <p:sp>
        <p:nvSpPr>
          <p:cNvPr id="52" name="51 Rectángulo"/>
          <p:cNvSpPr/>
          <p:nvPr/>
        </p:nvSpPr>
        <p:spPr>
          <a:xfrm>
            <a:off x="1835696" y="1556849"/>
            <a:ext cx="5688632" cy="3987220"/>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64" name="63 Rectángulo redondeado"/>
          <p:cNvSpPr/>
          <p:nvPr/>
        </p:nvSpPr>
        <p:spPr bwMode="auto">
          <a:xfrm>
            <a:off x="107504" y="6437589"/>
            <a:ext cx="1995536" cy="328984"/>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 Total de quienes respondieron la pregunta (228)</a:t>
            </a:r>
            <a:endParaRPr lang="es-ES" sz="1000" dirty="0">
              <a:solidFill>
                <a:srgbClr val="000000"/>
              </a:solidFill>
              <a:latin typeface="+mj-lt"/>
            </a:endParaRPr>
          </a:p>
        </p:txBody>
      </p:sp>
      <p:sp>
        <p:nvSpPr>
          <p:cNvPr id="26" name="2 CuadroTexto"/>
          <p:cNvSpPr txBox="1">
            <a:spLocks noChangeArrowheads="1"/>
          </p:cNvSpPr>
          <p:nvPr/>
        </p:nvSpPr>
        <p:spPr bwMode="auto">
          <a:xfrm>
            <a:off x="2403610" y="827971"/>
            <a:ext cx="468867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UY" sz="1200" b="1" i="1" dirty="0">
                <a:solidFill>
                  <a:srgbClr val="C00000"/>
                </a:solidFill>
                <a:latin typeface="+mj-lt"/>
              </a:rPr>
              <a:t>¿Considera necesario el contacto de LACNIC con los gobiernos nacionales de cada país de la región para tratar temas diversos relacionados a Internet? [RU-GUI]</a:t>
            </a:r>
            <a:endParaRPr lang="es-ES" sz="1200" b="1" i="1" dirty="0">
              <a:solidFill>
                <a:srgbClr val="C00000"/>
              </a:solidFill>
              <a:latin typeface="+mj-lt"/>
            </a:endParaRPr>
          </a:p>
        </p:txBody>
      </p:sp>
      <p:graphicFrame>
        <p:nvGraphicFramePr>
          <p:cNvPr id="9" name="10 Gráfico"/>
          <p:cNvGraphicFramePr>
            <a:graphicFrameLocks/>
          </p:cNvGraphicFramePr>
          <p:nvPr>
            <p:extLst>
              <p:ext uri="{D42A27DB-BD31-4B8C-83A1-F6EECF244321}">
                <p14:modId xmlns:p14="http://schemas.microsoft.com/office/powerpoint/2010/main" val="1038126649"/>
              </p:ext>
            </p:extLst>
          </p:nvPr>
        </p:nvGraphicFramePr>
        <p:xfrm>
          <a:off x="2656345" y="1750459"/>
          <a:ext cx="4183200" cy="3600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99727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número de diapositiva"/>
          <p:cNvSpPr>
            <a:spLocks noGrp="1"/>
          </p:cNvSpPr>
          <p:nvPr>
            <p:ph type="sldNum" sz="quarter" idx="10"/>
          </p:nvPr>
        </p:nvSpPr>
        <p:spPr/>
        <p:txBody>
          <a:bodyPr/>
          <a:lstStyle/>
          <a:p>
            <a:pPr>
              <a:defRPr/>
            </a:pPr>
            <a:fld id="{5992C3BC-768D-47CC-A5CF-75307DE7110C}" type="slidenum">
              <a:rPr lang="es-ES">
                <a:solidFill>
                  <a:srgbClr val="003300"/>
                </a:solidFill>
              </a:rPr>
              <a:pPr>
                <a:defRPr/>
              </a:pPr>
              <a:t>81</a:t>
            </a:fld>
            <a:endParaRPr lang="es-ES" dirty="0">
              <a:solidFill>
                <a:srgbClr val="003300"/>
              </a:solidFill>
            </a:endParaRPr>
          </a:p>
        </p:txBody>
      </p:sp>
      <p:sp>
        <p:nvSpPr>
          <p:cNvPr id="17411" name="Rectangle 2"/>
          <p:cNvSpPr>
            <a:spLocks noChangeArrowheads="1"/>
          </p:cNvSpPr>
          <p:nvPr/>
        </p:nvSpPr>
        <p:spPr bwMode="auto">
          <a:xfrm>
            <a:off x="1907704" y="4879974"/>
            <a:ext cx="6696744" cy="709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nSpc>
                <a:spcPct val="130000"/>
              </a:lnSpc>
            </a:pPr>
            <a:r>
              <a:rPr lang="es-MX" sz="2000" dirty="0" smtClean="0">
                <a:solidFill>
                  <a:srgbClr val="993300"/>
                </a:solidFill>
              </a:rPr>
              <a:t>ANEXO: </a:t>
            </a:r>
            <a:r>
              <a:rPr lang="es-MX" sz="2000" dirty="0" smtClean="0">
                <a:solidFill>
                  <a:srgbClr val="000000"/>
                </a:solidFill>
              </a:rPr>
              <a:t>Comentarios sobre otros servicios inexistentes de LACNIC (1-8)</a:t>
            </a:r>
            <a:endParaRPr lang="es-ES" sz="2000" dirty="0">
              <a:solidFill>
                <a:srgbClr val="003300"/>
              </a:solidFill>
            </a:endParaRPr>
          </a:p>
        </p:txBody>
      </p:sp>
    </p:spTree>
    <p:extLst>
      <p:ext uri="{BB962C8B-B14F-4D97-AF65-F5344CB8AC3E}">
        <p14:creationId xmlns:p14="http://schemas.microsoft.com/office/powerpoint/2010/main" val="589629469"/>
      </p:ext>
    </p:extLst>
  </p:cSld>
  <p:clrMapOvr>
    <a:masterClrMapping/>
  </p:clrMapOvr>
  <p:transition xmlns:p14="http://schemas.microsoft.com/office/powerpoint/2010/main" spd="med">
    <p:cover dir="r"/>
  </p:transition>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76248" y="764704"/>
            <a:ext cx="7716232" cy="5544616"/>
          </a:xfrm>
          <a:prstGeom prst="roundRect">
            <a:avLst>
              <a:gd name="adj" fmla="val 12160"/>
            </a:avLst>
          </a:prstGeom>
          <a:solidFill>
            <a:schemeClr val="bg1"/>
          </a:solidFill>
          <a:ln>
            <a:solidFill>
              <a:srgbClr val="C00000"/>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82</a:t>
            </a:fld>
            <a:endParaRPr lang="es-ES" dirty="0">
              <a:solidFill>
                <a:srgbClr val="000000"/>
              </a:solidFill>
              <a:latin typeface="+mj-lt"/>
            </a:endParaRPr>
          </a:p>
        </p:txBody>
      </p:sp>
      <p:sp>
        <p:nvSpPr>
          <p:cNvPr id="65543" name="Rectangle 10"/>
          <p:cNvSpPr>
            <a:spLocks noGrp="1" noChangeArrowheads="1"/>
          </p:cNvSpPr>
          <p:nvPr>
            <p:ph type="title"/>
          </p:nvPr>
        </p:nvSpPr>
        <p:spPr>
          <a:xfrm>
            <a:off x="611188" y="87313"/>
            <a:ext cx="8229600" cy="490537"/>
          </a:xfrm>
        </p:spPr>
        <p:txBody>
          <a:bodyPr/>
          <a:lstStyle/>
          <a:p>
            <a:pPr eaLnBrk="1" hangingPunct="1"/>
            <a:r>
              <a:rPr lang="es-ES" dirty="0" smtClean="0"/>
              <a:t>COMENTARIOS</a:t>
            </a:r>
          </a:p>
        </p:txBody>
      </p:sp>
      <p:sp>
        <p:nvSpPr>
          <p:cNvPr id="3" name="2 CuadroTexto"/>
          <p:cNvSpPr txBox="1"/>
          <p:nvPr/>
        </p:nvSpPr>
        <p:spPr>
          <a:xfrm>
            <a:off x="1403648" y="908720"/>
            <a:ext cx="7272808" cy="5262979"/>
          </a:xfrm>
          <a:prstGeom prst="rect">
            <a:avLst/>
          </a:prstGeom>
          <a:noFill/>
        </p:spPr>
        <p:txBody>
          <a:bodyPr wrap="square" rtlCol="0">
            <a:spAutoFit/>
          </a:bodyPr>
          <a:lstStyle/>
          <a:p>
            <a:pPr marL="285750" indent="-285750" algn="just" fontAlgn="b">
              <a:buFont typeface="Courier New" panose="02070309020205020404" pitchFamily="49" charset="0"/>
              <a:buChar char="o"/>
            </a:pPr>
            <a:r>
              <a:rPr lang="es-ES" i="1" dirty="0">
                <a:solidFill>
                  <a:srgbClr val="000000"/>
                </a:solidFill>
                <a:latin typeface="+mj-lt"/>
              </a:rPr>
              <a:t>Acercamiento con proveedores, y alianzas estratégicas con estos que puedan ser aprovechadas por sus miembros.                                                                                                                                                                                                                                                                                                                                                                                                                                                                                                                                                                                                                                                                                                                                                                                                                                                                                                                                                                                                                                                                                                                                                                                                                                                                                                                                                                                                                                                                                                                                                                                                                                                                                                                                                                                                                                                                                                                                                                                                                                                                                                                                                                                                                                                                                                                                                                                                                                                                                                                                                                                                                                                                                                                                                                                                                                                                                                                                                                                                                                                                                                                                                                                                                                                                                                                                                                                                                                                                                                                                                                                                                                                                                                                                                                                                                                                                                                                                                                                                                                                                                                                                                                                                                                                                                                                                                                                                                                                                                                                                                                                                                                                                                                                                                                                                                                                                                                                                                                                                                                                                                           </a:t>
            </a:r>
          </a:p>
          <a:p>
            <a:pPr marL="285750" indent="-285750" algn="just" fontAlgn="b">
              <a:buFont typeface="Courier New" panose="02070309020205020404" pitchFamily="49" charset="0"/>
              <a:buChar char="o"/>
            </a:pPr>
            <a:r>
              <a:rPr lang="es-ES" i="1" dirty="0">
                <a:solidFill>
                  <a:srgbClr val="000000"/>
                </a:solidFill>
                <a:latin typeface="+mj-lt"/>
              </a:rPr>
              <a:t>Apoyar a los ISP con los usuarios para convencerlo al uso de IPv6.                                                                                                                                                                                                                                                                                                                                                                                                                                                                                                                                                                                                                                                                                                                                                                                                                                                                                                                                                                                                                                                                                                                                                                                                                                                                                                                                                                                                                                                                                                                                                                                                                                                                                                                                                                                                                                                                                                                                                                                                                                                                                                                                                                                                                                                                                                                                                                                                                                                                                                                                                                                                                                                                                                                                                                                                                                                                                                                                                                                                                                                                                                                                                                                                                                                                                                                                                                                                                                                                                                                                                                                                                                                                                                                                                                                                                                                                                                                                                                                                                                                                                                                                                                                                                                                                                                                                                                                                                                                                                                                                                                                                                                                                                                                                                                                                                                                                                                                                                                                                                                                                                                                                      </a:t>
            </a:r>
          </a:p>
          <a:p>
            <a:pPr marL="285750" indent="-285750" algn="just" fontAlgn="b">
              <a:buFont typeface="Courier New" panose="02070309020205020404" pitchFamily="49" charset="0"/>
              <a:buChar char="o"/>
            </a:pPr>
            <a:r>
              <a:rPr lang="es-ES" i="1" dirty="0">
                <a:solidFill>
                  <a:srgbClr val="000000"/>
                </a:solidFill>
                <a:latin typeface="+mj-lt"/>
              </a:rPr>
              <a:t>Asignar más recursos económicos al apoyo de las áreas </a:t>
            </a:r>
            <a:r>
              <a:rPr lang="es-ES" i="1" dirty="0" smtClean="0">
                <a:solidFill>
                  <a:srgbClr val="000000"/>
                </a:solidFill>
                <a:latin typeface="+mj-lt"/>
              </a:rPr>
              <a:t>académicas.</a:t>
            </a:r>
          </a:p>
          <a:p>
            <a:pPr marL="285750" indent="-285750" algn="just" fontAlgn="b">
              <a:buFont typeface="Courier New" panose="02070309020205020404" pitchFamily="49" charset="0"/>
              <a:buChar char="o"/>
            </a:pPr>
            <a:r>
              <a:rPr lang="es-ES" i="1" dirty="0">
                <a:solidFill>
                  <a:srgbClr val="000000"/>
                </a:solidFill>
                <a:latin typeface="+mj-lt"/>
              </a:rPr>
              <a:t>Backbone </a:t>
            </a:r>
            <a:r>
              <a:rPr lang="es-ES" i="1" dirty="0" smtClean="0">
                <a:solidFill>
                  <a:srgbClr val="000000"/>
                </a:solidFill>
                <a:latin typeface="+mj-lt"/>
              </a:rPr>
              <a:t>regional.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Buena </a:t>
            </a:r>
            <a:r>
              <a:rPr lang="es-ES" i="1" dirty="0" smtClean="0">
                <a:solidFill>
                  <a:srgbClr val="000000"/>
                </a:solidFill>
                <a:latin typeface="+mj-lt"/>
              </a:rPr>
              <a:t>gestión.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Capacitación a las entidades gubernamentales respectivas, en las mejores prácticas de migración a IPV6.                                                                                                                                                                                                                                                                                                                                                                                                                                                                                                                                                                                                                                                                                                                                                                                                                                                                                                                                                                                                                                                                                                                                                                                                                                                                                                                                                                                                                                                                                                                                                                                                                                                                                                                                                                                                                                                                                                                                                                                                                                                                                                                                                                                                                                                                                                                                                                                                                                                                                                                                                                                                                                                                                                                                                                                                                                                                                                                                                                                                                                                                                                                                                                                                                                                                                                                                                                                                                                                                                                                                                                                                                                                                                                                                                                                                                                                                                                                                                                                                                                                                                                                                                                                                                                                                                                                                                                                                                                                                                                                                                                                                                                                                                                                                                                                                                                                                                                                                                                                                                                                                                                 </a:t>
            </a:r>
          </a:p>
          <a:p>
            <a:pPr marL="285750" indent="-285750" algn="just" fontAlgn="b">
              <a:buFont typeface="Courier New" panose="02070309020205020404" pitchFamily="49" charset="0"/>
              <a:buChar char="o"/>
            </a:pPr>
            <a:r>
              <a:rPr lang="es-ES" i="1" dirty="0">
                <a:solidFill>
                  <a:srgbClr val="000000"/>
                </a:solidFill>
                <a:latin typeface="+mj-lt"/>
              </a:rPr>
              <a:t>Continuar con el buen </a:t>
            </a:r>
            <a:r>
              <a:rPr lang="es-ES" i="1" dirty="0" smtClean="0">
                <a:solidFill>
                  <a:srgbClr val="000000"/>
                </a:solidFill>
                <a:latin typeface="+mj-lt"/>
              </a:rPr>
              <a:t>servicio.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Cooperar a las empresas pequeñas a conseguir direcciones IPv4 que ayuden a mitigar cualquier problema de escasez hacia el cliente final mientras se despliega CGN e IPv6.                                                                                                                                                                                                                                                                                                                                                                                                                                                                                                                                                                                                                                                                                                                                                                                                                                                                                                                                                                                                                                                                                                                                                                                                                                                                                                                                                                                                                                                                                                                                                                                                                                                                                                                                                                                                                                                                                                                                                                                                                                                                                                                                                                                                                                                                                                                                                                                                                                                                                                                                                                                                                                                                                                                                                                                                                                                                                                                                                                                                                                                                                                                                                                                                                                                                                                                                                                                                                                                                                                                                                                                                                                                                                                                                                                                                                                                                                                                                                                                                                                                                                                                                                                                                                                                                                                                                                                                                                                                                                                                                                                                                                                                                                                                                                                                                                                                                                                                                                                                                                               </a:t>
            </a:r>
          </a:p>
          <a:p>
            <a:pPr marL="285750" indent="-285750" algn="just" fontAlgn="b">
              <a:buFont typeface="Courier New" panose="02070309020205020404" pitchFamily="49" charset="0"/>
              <a:buChar char="o"/>
            </a:pPr>
            <a:r>
              <a:rPr lang="es-ES" i="1" dirty="0">
                <a:solidFill>
                  <a:srgbClr val="000000"/>
                </a:solidFill>
                <a:latin typeface="+mj-lt"/>
              </a:rPr>
              <a:t>Cuando no hayan </a:t>
            </a:r>
            <a:r>
              <a:rPr lang="es-ES" i="1" dirty="0" smtClean="0">
                <a:solidFill>
                  <a:srgbClr val="000000"/>
                </a:solidFill>
                <a:latin typeface="+mj-lt"/>
              </a:rPr>
              <a:t>más </a:t>
            </a:r>
            <a:r>
              <a:rPr lang="es-ES" i="1" dirty="0">
                <a:solidFill>
                  <a:srgbClr val="000000"/>
                </a:solidFill>
                <a:latin typeface="+mj-lt"/>
              </a:rPr>
              <a:t>rangos de direcciones de IPv4 </a:t>
            </a:r>
            <a:r>
              <a:rPr lang="es-ES" i="1" dirty="0" smtClean="0">
                <a:solidFill>
                  <a:srgbClr val="000000"/>
                </a:solidFill>
                <a:latin typeface="+mj-lt"/>
              </a:rPr>
              <a:t>¿cual será </a:t>
            </a:r>
            <a:r>
              <a:rPr lang="es-ES" i="1" dirty="0">
                <a:solidFill>
                  <a:srgbClr val="000000"/>
                </a:solidFill>
                <a:latin typeface="+mj-lt"/>
              </a:rPr>
              <a:t>la </a:t>
            </a:r>
            <a:r>
              <a:rPr lang="es-ES" i="1" dirty="0" smtClean="0">
                <a:solidFill>
                  <a:srgbClr val="000000"/>
                </a:solidFill>
                <a:latin typeface="+mj-lt"/>
              </a:rPr>
              <a:t>política </a:t>
            </a:r>
            <a:r>
              <a:rPr lang="es-ES" i="1" dirty="0">
                <a:solidFill>
                  <a:srgbClr val="000000"/>
                </a:solidFill>
                <a:latin typeface="+mj-lt"/>
              </a:rPr>
              <a:t>de LACNIC respecto a las nuevas direcciones IP que </a:t>
            </a:r>
            <a:r>
              <a:rPr lang="es-ES" i="1" dirty="0" smtClean="0">
                <a:solidFill>
                  <a:srgbClr val="000000"/>
                </a:solidFill>
                <a:latin typeface="+mj-lt"/>
              </a:rPr>
              <a:t>entregará?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smtClean="0">
                <a:solidFill>
                  <a:srgbClr val="000000"/>
                </a:solidFill>
                <a:latin typeface="+mj-lt"/>
              </a:rPr>
              <a:t>Cursos.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Cursos o talleres de </a:t>
            </a:r>
            <a:r>
              <a:rPr lang="es-ES" i="1" dirty="0" smtClean="0">
                <a:solidFill>
                  <a:srgbClr val="000000"/>
                </a:solidFill>
                <a:latin typeface="+mj-lt"/>
              </a:rPr>
              <a:t>capacitación </a:t>
            </a:r>
            <a:r>
              <a:rPr lang="es-ES" i="1" dirty="0">
                <a:solidFill>
                  <a:srgbClr val="000000"/>
                </a:solidFill>
                <a:latin typeface="+mj-lt"/>
              </a:rPr>
              <a:t>a distancia libres, gratuitos y </a:t>
            </a:r>
            <a:r>
              <a:rPr lang="es-ES" i="1" dirty="0" smtClean="0">
                <a:solidFill>
                  <a:srgbClr val="000000"/>
                </a:solidFill>
                <a:latin typeface="+mj-lt"/>
              </a:rPr>
              <a:t>periódicos</a:t>
            </a:r>
            <a:r>
              <a:rPr lang="es-ES" i="1" dirty="0">
                <a:solidFill>
                  <a:srgbClr val="000000"/>
                </a:solidFill>
                <a:latin typeface="+mj-lt"/>
              </a:rPr>
              <a:t>.                                                                                                                                                                                                                                                                                                                                                                                                                                                                                                                                                                                                                                                                                                                                                                                                                                                                                                                                                                                                                                                                                                                                                                                                                                                                                                                                                                                                                                                                                                                                                                                                                                                                                                                                                                                                                                                                                                                                                                                                                                                                                                                                                                                                                                                                                                                                                                                                                                                                                                                                                                                                                                                                                                                                                                                                                                                                                                                                                                                                                                                                                                                                                                                                                                                                                                                                                                                                                                                                                                                                                                                                                                                                                                                                                                                                                                                                                                                                                                                                                                                                                                                                                                                                                                                                                                                                                                                                                                                                                                                                                                                                                                                                                                                                                                                                                                                                                                                                                                                                                                                                                                                         </a:t>
            </a:r>
          </a:p>
          <a:p>
            <a:pPr marL="285750" indent="-285750" algn="just" fontAlgn="b">
              <a:buFont typeface="Courier New" panose="02070309020205020404" pitchFamily="49" charset="0"/>
              <a:buChar char="o"/>
            </a:pPr>
            <a:r>
              <a:rPr lang="es-ES" i="1" dirty="0">
                <a:solidFill>
                  <a:srgbClr val="000000"/>
                </a:solidFill>
                <a:latin typeface="+mj-lt"/>
              </a:rPr>
              <a:t>Dado que brindan tantos servicios </a:t>
            </a:r>
            <a:r>
              <a:rPr lang="es-ES" i="1" dirty="0" smtClean="0">
                <a:solidFill>
                  <a:srgbClr val="000000"/>
                </a:solidFill>
                <a:latin typeface="+mj-lt"/>
              </a:rPr>
              <a:t>deberí­an </a:t>
            </a:r>
            <a:r>
              <a:rPr lang="es-ES" i="1" dirty="0">
                <a:solidFill>
                  <a:srgbClr val="000000"/>
                </a:solidFill>
                <a:latin typeface="+mj-lt"/>
              </a:rPr>
              <a:t>mejorar la </a:t>
            </a:r>
            <a:r>
              <a:rPr lang="es-ES" i="1" dirty="0" smtClean="0">
                <a:solidFill>
                  <a:srgbClr val="000000"/>
                </a:solidFill>
                <a:latin typeface="+mj-lt"/>
              </a:rPr>
              <a:t>comunicación </a:t>
            </a:r>
            <a:r>
              <a:rPr lang="es-ES" i="1" dirty="0">
                <a:solidFill>
                  <a:srgbClr val="000000"/>
                </a:solidFill>
                <a:latin typeface="+mj-lt"/>
              </a:rPr>
              <a:t>para saber de </a:t>
            </a:r>
            <a:r>
              <a:rPr lang="es-ES" i="1" dirty="0" smtClean="0">
                <a:solidFill>
                  <a:srgbClr val="000000"/>
                </a:solidFill>
                <a:latin typeface="+mj-lt"/>
              </a:rPr>
              <a:t>qué </a:t>
            </a:r>
            <a:r>
              <a:rPr lang="es-ES" i="1" dirty="0">
                <a:solidFill>
                  <a:srgbClr val="000000"/>
                </a:solidFill>
                <a:latin typeface="+mj-lt"/>
              </a:rPr>
              <a:t>se tratan y </a:t>
            </a:r>
            <a:r>
              <a:rPr lang="es-ES" i="1" dirty="0" smtClean="0">
                <a:solidFill>
                  <a:srgbClr val="000000"/>
                </a:solidFill>
                <a:latin typeface="+mj-lt"/>
              </a:rPr>
              <a:t>cómo </a:t>
            </a:r>
            <a:r>
              <a:rPr lang="es-ES" i="1" dirty="0">
                <a:solidFill>
                  <a:srgbClr val="000000"/>
                </a:solidFill>
                <a:latin typeface="+mj-lt"/>
              </a:rPr>
              <a:t>desarrollarlos.                                                                                                                                                                                                                                                                                                                                                                                                                                                                                                                                                                                                                                                                                                                                                                                                                                                                                                                                                                                                                                                                                                                                                                                                                                                                                                                                                                                                                                                                                                                                                                                                                                                                                                                                                                                                                                                                                                                                                                                                                                                                                                                                                                                                                                                                                                                                                                                                                                                                                                                                                                                                                                                                                                                                                                                                                                                                                                                                                                                                                                                                                                                                                                                                                                                                                                                                                                                                                                                                                                                                                                                                                                                                                                                                                                                                                                                                                                                                                                                                                                                                                                                                                                                                                                                                                                                                                                                                                                                                                                                                                                                                                                                                                                                                                                                                                                                                                                                                                                                                                                                                                 </a:t>
            </a:r>
          </a:p>
          <a:p>
            <a:pPr marL="285750" indent="-285750" algn="just" fontAlgn="b">
              <a:buFont typeface="Courier New" panose="02070309020205020404" pitchFamily="49" charset="0"/>
              <a:buChar char="o"/>
            </a:pPr>
            <a:r>
              <a:rPr lang="es-ES" i="1" dirty="0">
                <a:solidFill>
                  <a:srgbClr val="000000"/>
                </a:solidFill>
                <a:latin typeface="+mj-lt"/>
              </a:rPr>
              <a:t>De momento </a:t>
            </a:r>
            <a:r>
              <a:rPr lang="es-ES" i="1" dirty="0" smtClean="0">
                <a:solidFill>
                  <a:srgbClr val="000000"/>
                </a:solidFill>
                <a:latin typeface="+mj-lt"/>
              </a:rPr>
              <a:t>ninguno, </a:t>
            </a:r>
            <a:r>
              <a:rPr lang="es-ES" i="1" dirty="0">
                <a:solidFill>
                  <a:srgbClr val="000000"/>
                </a:solidFill>
                <a:latin typeface="+mj-lt"/>
              </a:rPr>
              <a:t>Backbone </a:t>
            </a:r>
            <a:r>
              <a:rPr lang="es-ES" i="1" dirty="0" smtClean="0">
                <a:solidFill>
                  <a:srgbClr val="000000"/>
                </a:solidFill>
                <a:latin typeface="+mj-lt"/>
              </a:rPr>
              <a:t>regional.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Buena </a:t>
            </a:r>
            <a:r>
              <a:rPr lang="es-ES" i="1" dirty="0" smtClean="0">
                <a:solidFill>
                  <a:srgbClr val="000000"/>
                </a:solidFill>
                <a:latin typeface="+mj-lt"/>
              </a:rPr>
              <a:t>gestión.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Capacitación a las entidades gubernamentales respectivas, en las mejores prácticas de migración a </a:t>
            </a:r>
            <a:r>
              <a:rPr lang="es-ES" i="1" dirty="0" smtClean="0">
                <a:solidFill>
                  <a:srgbClr val="000000"/>
                </a:solidFill>
                <a:latin typeface="+mj-lt"/>
              </a:rPr>
              <a:t>IPV6.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Continuar con el buen </a:t>
            </a:r>
            <a:r>
              <a:rPr lang="es-ES" i="1" dirty="0" smtClean="0">
                <a:solidFill>
                  <a:srgbClr val="000000"/>
                </a:solidFill>
                <a:latin typeface="+mj-lt"/>
              </a:rPr>
              <a:t>servicio</a:t>
            </a:r>
            <a:r>
              <a:rPr lang="es-ES" i="1" dirty="0">
                <a:solidFill>
                  <a:srgbClr val="000000"/>
                </a:solidFill>
                <a:latin typeface="+mj-lt"/>
              </a:rPr>
              <a:t>. Acercamiento con proveedores, y alianzas estratégicas con estos que puedan </a:t>
            </a:r>
          </a:p>
        </p:txBody>
      </p:sp>
    </p:spTree>
    <p:extLst>
      <p:ext uri="{BB962C8B-B14F-4D97-AF65-F5344CB8AC3E}">
        <p14:creationId xmlns:p14="http://schemas.microsoft.com/office/powerpoint/2010/main" val="142044123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04240" y="764704"/>
            <a:ext cx="7716232" cy="5544616"/>
          </a:xfrm>
          <a:prstGeom prst="roundRect">
            <a:avLst>
              <a:gd name="adj" fmla="val 12160"/>
            </a:avLst>
          </a:prstGeom>
          <a:solidFill>
            <a:schemeClr val="bg1"/>
          </a:solidFill>
          <a:ln>
            <a:solidFill>
              <a:srgbClr val="C00000"/>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83</a:t>
            </a:fld>
            <a:endParaRPr lang="es-ES" dirty="0">
              <a:solidFill>
                <a:srgbClr val="000000"/>
              </a:solidFill>
              <a:latin typeface="+mj-lt"/>
            </a:endParaRPr>
          </a:p>
        </p:txBody>
      </p:sp>
      <p:sp>
        <p:nvSpPr>
          <p:cNvPr id="65543" name="Rectangle 10"/>
          <p:cNvSpPr>
            <a:spLocks noGrp="1" noChangeArrowheads="1"/>
          </p:cNvSpPr>
          <p:nvPr>
            <p:ph type="title"/>
          </p:nvPr>
        </p:nvSpPr>
        <p:spPr>
          <a:xfrm>
            <a:off x="611188" y="87313"/>
            <a:ext cx="8229600" cy="490537"/>
          </a:xfrm>
        </p:spPr>
        <p:txBody>
          <a:bodyPr/>
          <a:lstStyle/>
          <a:p>
            <a:pPr eaLnBrk="1" hangingPunct="1"/>
            <a:r>
              <a:rPr lang="es-ES" b="0" dirty="0" smtClean="0"/>
              <a:t>COMENTARIOS</a:t>
            </a:r>
          </a:p>
        </p:txBody>
      </p:sp>
      <p:sp>
        <p:nvSpPr>
          <p:cNvPr id="3" name="2 CuadroTexto"/>
          <p:cNvSpPr txBox="1"/>
          <p:nvPr/>
        </p:nvSpPr>
        <p:spPr>
          <a:xfrm>
            <a:off x="1331640" y="774469"/>
            <a:ext cx="7272808" cy="5478423"/>
          </a:xfrm>
          <a:prstGeom prst="rect">
            <a:avLst/>
          </a:prstGeom>
          <a:noFill/>
        </p:spPr>
        <p:txBody>
          <a:bodyPr wrap="square" rtlCol="0">
            <a:spAutoFit/>
          </a:bodyPr>
          <a:lstStyle/>
          <a:p>
            <a:pPr algn="just" fontAlgn="b"/>
            <a:r>
              <a:rPr lang="es-ES" dirty="0" smtClean="0">
                <a:solidFill>
                  <a:srgbClr val="000000"/>
                </a:solidFill>
                <a:latin typeface="+mj-lt"/>
              </a:rPr>
              <a:t>                                                                                                                                                                                                                                                                                                                                                                                                                                                                                                                                                                                                                                                                                                                                                                                                                                                                                                                                                                                                                                                                                                                                                                                                                                                                                                                                                                                                                                                                                                                                                                                                                                                                                                                                                                                                                                                                                                                                                                                                                                                                                                                                                                                                                                                                                                                                                                                                                                                                                                                                                                                                                                                                                                                                                                                                                                                                                                                                                                                                                                                                                                                                                                                                                                                                                                                                                                                                                                                                                                                                                                                                                                                                                                                                                                                                                                                                                                                                                                                                                                                                                                                                                                                                                                                                                                                                                                                                                                                                                                                                                                                                                                                                                                                                                                                                                                                                                                                                                                                                                                                                                                                                                          </a:t>
            </a:r>
            <a:endParaRPr lang="es-ES"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Cooperar </a:t>
            </a:r>
            <a:r>
              <a:rPr lang="es-ES" i="1" dirty="0" smtClean="0">
                <a:solidFill>
                  <a:srgbClr val="000000"/>
                </a:solidFill>
                <a:latin typeface="+mj-lt"/>
              </a:rPr>
              <a:t>con </a:t>
            </a:r>
            <a:r>
              <a:rPr lang="es-ES" i="1" dirty="0">
                <a:solidFill>
                  <a:srgbClr val="000000"/>
                </a:solidFill>
                <a:latin typeface="+mj-lt"/>
              </a:rPr>
              <a:t>las empresas pequeñas a conseguir direcciones IPv4 que ayuden a mitigar cualquier problema de escasez hacia el cliente final mientras se despliega CGN e IPv6.                                                                                                                                                                                                                                                                                                                                                                                                                                                                                                                                                                                                                                                                                                                                                                                                                                                                                                                                                                                                                                                                                                                                                                                                                                                                                                                                                                                                                                                                                                                                                                                                                                                                                                                                                                                                                                                                                                                                                                                                                                                                                                                                                                                                                                                                                                                                                                                                                                                                                                                                                                                                                                                                                                                                                                                                                                                                                                                                                                                                                                                                                                                                                                                                                                                                                                                                                                                                                                                                                                                                                                                                                                                                                                                                                                                                                                                                                                                                                                                                                                                                                                                                                                                                                                                                                                                                                                                                                                                                                                                                                                                                                                                                                                                                                                                                                                                                                                                                                                                                                               </a:t>
            </a:r>
          </a:p>
          <a:p>
            <a:pPr marL="285750" indent="-285750" algn="just" fontAlgn="b">
              <a:buFont typeface="Courier New" panose="02070309020205020404" pitchFamily="49" charset="0"/>
              <a:buChar char="o"/>
            </a:pPr>
            <a:r>
              <a:rPr lang="es-ES" i="1" dirty="0">
                <a:solidFill>
                  <a:srgbClr val="000000"/>
                </a:solidFill>
                <a:latin typeface="+mj-lt"/>
              </a:rPr>
              <a:t>Cuando no hayan </a:t>
            </a:r>
            <a:r>
              <a:rPr lang="es-ES" i="1" dirty="0" smtClean="0">
                <a:solidFill>
                  <a:srgbClr val="000000"/>
                </a:solidFill>
                <a:latin typeface="+mj-lt"/>
              </a:rPr>
              <a:t>más </a:t>
            </a:r>
            <a:r>
              <a:rPr lang="es-ES" i="1" dirty="0">
                <a:solidFill>
                  <a:srgbClr val="000000"/>
                </a:solidFill>
                <a:latin typeface="+mj-lt"/>
              </a:rPr>
              <a:t>rangos de direcciones de IPv4 </a:t>
            </a:r>
            <a:r>
              <a:rPr lang="es-ES" i="1" dirty="0" smtClean="0">
                <a:solidFill>
                  <a:srgbClr val="000000"/>
                </a:solidFill>
                <a:latin typeface="+mj-lt"/>
              </a:rPr>
              <a:t>¿cual será </a:t>
            </a:r>
            <a:r>
              <a:rPr lang="es-ES" i="1" dirty="0">
                <a:solidFill>
                  <a:srgbClr val="000000"/>
                </a:solidFill>
                <a:latin typeface="+mj-lt"/>
              </a:rPr>
              <a:t>la </a:t>
            </a:r>
            <a:r>
              <a:rPr lang="es-ES" i="1" dirty="0" smtClean="0">
                <a:solidFill>
                  <a:srgbClr val="000000"/>
                </a:solidFill>
                <a:latin typeface="+mj-lt"/>
              </a:rPr>
              <a:t>política </a:t>
            </a:r>
            <a:r>
              <a:rPr lang="es-ES" i="1" dirty="0">
                <a:solidFill>
                  <a:srgbClr val="000000"/>
                </a:solidFill>
                <a:latin typeface="+mj-lt"/>
              </a:rPr>
              <a:t>de LACNIC respecto a las nuevas direcciones IP que </a:t>
            </a:r>
            <a:r>
              <a:rPr lang="es-ES" i="1" dirty="0" smtClean="0">
                <a:solidFill>
                  <a:srgbClr val="000000"/>
                </a:solidFill>
                <a:latin typeface="+mj-lt"/>
              </a:rPr>
              <a:t>entregará?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smtClean="0">
                <a:solidFill>
                  <a:srgbClr val="000000"/>
                </a:solidFill>
                <a:latin typeface="+mj-lt"/>
              </a:rPr>
              <a:t>Cursos.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Cursos o talleres de </a:t>
            </a:r>
            <a:r>
              <a:rPr lang="es-ES" i="1" dirty="0" smtClean="0">
                <a:solidFill>
                  <a:srgbClr val="000000"/>
                </a:solidFill>
                <a:latin typeface="+mj-lt"/>
              </a:rPr>
              <a:t>capacitación </a:t>
            </a:r>
            <a:r>
              <a:rPr lang="es-ES" i="1" dirty="0">
                <a:solidFill>
                  <a:srgbClr val="000000"/>
                </a:solidFill>
                <a:latin typeface="+mj-lt"/>
              </a:rPr>
              <a:t>a distancia libres, gratuitos y </a:t>
            </a:r>
            <a:r>
              <a:rPr lang="es-ES" i="1" dirty="0" smtClean="0">
                <a:solidFill>
                  <a:srgbClr val="000000"/>
                </a:solidFill>
                <a:latin typeface="+mj-lt"/>
              </a:rPr>
              <a:t>periódicos</a:t>
            </a:r>
            <a:r>
              <a:rPr lang="es-ES" i="1" dirty="0">
                <a:solidFill>
                  <a:srgbClr val="000000"/>
                </a:solidFill>
                <a:latin typeface="+mj-lt"/>
              </a:rPr>
              <a:t>.                                                                                                                                                                                                                                                                                                                                                                                                                                                                                                                                                                                                                                                                                                                                                                                                                                                                                                                                                                                                                                                                                                                                                                                                                                                                                                                                                                                                                                                                                                                                                                                                                                                                                                                                                                                                                                                                                                                                                                                                                                                                                                                                                                                                                                                                                                                                                                                                                                                                                                                                                                                                                                                                                                                                                                                                                                                                                                                                                                                                                                                                                                                                                                                                                                                                                                                                                                                                                                                                                                                                                                                                                                                                                                                                                                                                                                                                                                                                                                                                                                                                                                                                                                                                                                                                                                                                                                                                                                                                                                                                                                                                                                                                                                                                                                                                                                                                                                                                                                                                                                                                                                                         </a:t>
            </a:r>
          </a:p>
          <a:p>
            <a:pPr marL="285750" indent="-285750" algn="just" fontAlgn="b">
              <a:buFont typeface="Courier New" panose="02070309020205020404" pitchFamily="49" charset="0"/>
              <a:buChar char="o"/>
            </a:pPr>
            <a:r>
              <a:rPr lang="es-ES" i="1" dirty="0">
                <a:solidFill>
                  <a:srgbClr val="000000"/>
                </a:solidFill>
                <a:latin typeface="+mj-lt"/>
              </a:rPr>
              <a:t>Dado que brindan tantos servicios </a:t>
            </a:r>
            <a:r>
              <a:rPr lang="es-ES" i="1" dirty="0" smtClean="0">
                <a:solidFill>
                  <a:srgbClr val="000000"/>
                </a:solidFill>
                <a:latin typeface="+mj-lt"/>
              </a:rPr>
              <a:t>deberían </a:t>
            </a:r>
            <a:r>
              <a:rPr lang="es-ES" i="1" dirty="0">
                <a:solidFill>
                  <a:srgbClr val="000000"/>
                </a:solidFill>
                <a:latin typeface="+mj-lt"/>
              </a:rPr>
              <a:t>mejorar la </a:t>
            </a:r>
            <a:r>
              <a:rPr lang="es-ES" i="1" dirty="0" smtClean="0">
                <a:solidFill>
                  <a:srgbClr val="000000"/>
                </a:solidFill>
                <a:latin typeface="+mj-lt"/>
              </a:rPr>
              <a:t>comunicación </a:t>
            </a:r>
            <a:r>
              <a:rPr lang="es-ES" i="1" dirty="0">
                <a:solidFill>
                  <a:srgbClr val="000000"/>
                </a:solidFill>
                <a:latin typeface="+mj-lt"/>
              </a:rPr>
              <a:t>para saber de </a:t>
            </a:r>
            <a:r>
              <a:rPr lang="es-ES" i="1" dirty="0" smtClean="0">
                <a:solidFill>
                  <a:srgbClr val="000000"/>
                </a:solidFill>
                <a:latin typeface="+mj-lt"/>
              </a:rPr>
              <a:t>qué </a:t>
            </a:r>
            <a:r>
              <a:rPr lang="es-ES" i="1" dirty="0">
                <a:solidFill>
                  <a:srgbClr val="000000"/>
                </a:solidFill>
                <a:latin typeface="+mj-lt"/>
              </a:rPr>
              <a:t>se tratan y </a:t>
            </a:r>
            <a:r>
              <a:rPr lang="es-ES" i="1" dirty="0" smtClean="0">
                <a:solidFill>
                  <a:srgbClr val="000000"/>
                </a:solidFill>
                <a:latin typeface="+mj-lt"/>
              </a:rPr>
              <a:t>cómo </a:t>
            </a:r>
            <a:r>
              <a:rPr lang="es-ES" i="1" dirty="0">
                <a:solidFill>
                  <a:srgbClr val="000000"/>
                </a:solidFill>
                <a:latin typeface="+mj-lt"/>
              </a:rPr>
              <a:t>desarrollarlos.                                                                                                                                                                                                                                                                                                                                                                                                                                                                                                                                                                                                                                                                                                                                                                                                                                                                                                                                                                                                                                                                                                                                                                                                                                                                                                                                                                                                                                                                                                                                                                                                                                                                                                                                                                                                                                                                                                                                                                                                                                                                                                                                                                                                                                                                                                                                                                                                                                                                                                                                                                                                                                                                                                                                                                                                                                                                                                                                                                                                                                                                                                                                                                                                                                                                                                                                                                                                                                                                                                                                                                                                                                                                                                                                                                                                                                                                                                                                                                                                                                                                                                                                                                                                                                                                                                                                                                                                                                                                                                                                                                                                                                                                                                                                                                                                                                                                                                                                                                                                                                                                                 </a:t>
            </a:r>
          </a:p>
          <a:p>
            <a:pPr marL="285750" indent="-285750" algn="just" fontAlgn="b">
              <a:buFont typeface="Courier New" panose="02070309020205020404" pitchFamily="49" charset="0"/>
              <a:buChar char="o"/>
            </a:pPr>
            <a:r>
              <a:rPr lang="es-ES" i="1" dirty="0">
                <a:solidFill>
                  <a:srgbClr val="000000"/>
                </a:solidFill>
                <a:latin typeface="+mj-lt"/>
              </a:rPr>
              <a:t>Debe sincerarse el tiempo de este cuestionario ya que es mayor a 10 minutos. De resto, LACNIC ha realizado un excelente trabajo con la </a:t>
            </a:r>
            <a:r>
              <a:rPr lang="es-ES" i="1" dirty="0" smtClean="0">
                <a:solidFill>
                  <a:srgbClr val="000000"/>
                </a:solidFill>
                <a:latin typeface="+mj-lt"/>
              </a:rPr>
              <a:t>visión </a:t>
            </a:r>
            <a:r>
              <a:rPr lang="es-ES" i="1" dirty="0">
                <a:solidFill>
                  <a:srgbClr val="000000"/>
                </a:solidFill>
                <a:latin typeface="+mj-lt"/>
              </a:rPr>
              <a:t>global regional para la correcta y comunitaria </a:t>
            </a:r>
            <a:r>
              <a:rPr lang="es-ES" i="1" dirty="0" smtClean="0">
                <a:solidFill>
                  <a:srgbClr val="000000"/>
                </a:solidFill>
                <a:latin typeface="+mj-lt"/>
              </a:rPr>
              <a:t>gestión </a:t>
            </a:r>
            <a:r>
              <a:rPr lang="es-ES" i="1" dirty="0">
                <a:solidFill>
                  <a:srgbClr val="000000"/>
                </a:solidFill>
                <a:latin typeface="+mj-lt"/>
              </a:rPr>
              <a:t>de recursos </a:t>
            </a:r>
            <a:r>
              <a:rPr lang="es-ES" i="1" dirty="0" smtClean="0">
                <a:solidFill>
                  <a:srgbClr val="000000"/>
                </a:solidFill>
                <a:latin typeface="+mj-lt"/>
              </a:rPr>
              <a:t>lógico</a:t>
            </a:r>
            <a:r>
              <a:rPr lang="es-ES" i="1" dirty="0">
                <a:solidFill>
                  <a:srgbClr val="000000"/>
                </a:solidFill>
                <a:latin typeface="+mj-lt"/>
              </a:rPr>
              <a:t>. El sistema de Networking debe mejorarse </a:t>
            </a:r>
            <a:r>
              <a:rPr lang="es-ES" i="1" dirty="0" smtClean="0">
                <a:solidFill>
                  <a:srgbClr val="000000"/>
                </a:solidFill>
                <a:latin typeface="+mj-lt"/>
              </a:rPr>
              <a:t>o </a:t>
            </a:r>
            <a:r>
              <a:rPr lang="es-ES" i="1" dirty="0">
                <a:solidFill>
                  <a:srgbClr val="000000"/>
                </a:solidFill>
                <a:latin typeface="+mj-lt"/>
              </a:rPr>
              <a:t>eliminarse, ya que no indica acuse de recibo </a:t>
            </a:r>
            <a:r>
              <a:rPr lang="es-ES" i="1" dirty="0" smtClean="0">
                <a:solidFill>
                  <a:srgbClr val="000000"/>
                </a:solidFill>
                <a:latin typeface="+mj-lt"/>
              </a:rPr>
              <a:t>o negación </a:t>
            </a:r>
            <a:r>
              <a:rPr lang="es-ES" i="1" dirty="0">
                <a:solidFill>
                  <a:srgbClr val="000000"/>
                </a:solidFill>
                <a:latin typeface="+mj-lt"/>
              </a:rPr>
              <a:t>de la solicitud de cita.                                                                                                                                                                                                                                                                                                                                                                                                                                                                                                                                                                                                                                                                                                                                                                                                                                                                                                                                                                                                                                                                                                                                                                                                                                                                                                                                                                                                                                                                                                                                                                                                                                                                                                                                                                                                                                                                                                                                                                                                                                                                                                                                                                                                                                                                                                                                                                                                                                                                                                                                                                                                                                                                                                                                                                                                                                                                                                                                                                                                                                                                                                                                                                                                                                                                                                                                                                                                                                                                                                                                                                                                                                                                                                                                                                                                                                                                                                                                                                                                                                                                                                                                                                                                                                                                                                                                                                                                                                                                                                                                                                                                                                                                                                                                                                                                                                               </a:t>
            </a:r>
          </a:p>
          <a:p>
            <a:pPr marL="285750" indent="-285750" algn="just" fontAlgn="b">
              <a:buFont typeface="Courier New" panose="02070309020205020404" pitchFamily="49" charset="0"/>
              <a:buChar char="o"/>
            </a:pPr>
            <a:r>
              <a:rPr lang="es-ES" i="1" dirty="0">
                <a:solidFill>
                  <a:srgbClr val="000000"/>
                </a:solidFill>
                <a:latin typeface="+mj-lt"/>
              </a:rPr>
              <a:t>Deben interesarse </a:t>
            </a:r>
            <a:r>
              <a:rPr lang="es-ES" i="1" dirty="0" smtClean="0">
                <a:solidFill>
                  <a:srgbClr val="000000"/>
                </a:solidFill>
                <a:latin typeface="+mj-lt"/>
              </a:rPr>
              <a:t>más </a:t>
            </a:r>
            <a:r>
              <a:rPr lang="es-ES" i="1" dirty="0">
                <a:solidFill>
                  <a:srgbClr val="000000"/>
                </a:solidFill>
                <a:latin typeface="+mj-lt"/>
              </a:rPr>
              <a:t>por los sectores diferentes a las empresas de </a:t>
            </a:r>
            <a:r>
              <a:rPr lang="es-ES" i="1" dirty="0" smtClean="0">
                <a:solidFill>
                  <a:srgbClr val="000000"/>
                </a:solidFill>
                <a:latin typeface="+mj-lt"/>
              </a:rPr>
              <a:t>telecomunicaciones.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smtClean="0">
                <a:solidFill>
                  <a:srgbClr val="000000"/>
                </a:solidFill>
                <a:latin typeface="+mj-lt"/>
              </a:rPr>
              <a:t>Deberían </a:t>
            </a:r>
            <a:r>
              <a:rPr lang="es-ES" i="1" dirty="0">
                <a:solidFill>
                  <a:srgbClr val="000000"/>
                </a:solidFill>
                <a:latin typeface="+mj-lt"/>
              </a:rPr>
              <a:t>presionar </a:t>
            </a:r>
            <a:r>
              <a:rPr lang="es-ES" i="1" dirty="0" smtClean="0">
                <a:solidFill>
                  <a:srgbClr val="000000"/>
                </a:solidFill>
                <a:latin typeface="+mj-lt"/>
              </a:rPr>
              <a:t>más </a:t>
            </a:r>
            <a:r>
              <a:rPr lang="es-ES" i="1" dirty="0">
                <a:solidFill>
                  <a:srgbClr val="000000"/>
                </a:solidFill>
                <a:latin typeface="+mj-lt"/>
              </a:rPr>
              <a:t>a los gobiernos y proveedores de equipos para ayudar a la </a:t>
            </a:r>
            <a:r>
              <a:rPr lang="es-ES" i="1" dirty="0" smtClean="0">
                <a:solidFill>
                  <a:srgbClr val="000000"/>
                </a:solidFill>
                <a:latin typeface="+mj-lt"/>
              </a:rPr>
              <a:t>transición </a:t>
            </a:r>
            <a:r>
              <a:rPr lang="es-ES" i="1" dirty="0">
                <a:solidFill>
                  <a:srgbClr val="000000"/>
                </a:solidFill>
                <a:latin typeface="+mj-lt"/>
              </a:rPr>
              <a:t>a </a:t>
            </a:r>
            <a:r>
              <a:rPr lang="es-ES" i="1" dirty="0" smtClean="0">
                <a:solidFill>
                  <a:srgbClr val="000000"/>
                </a:solidFill>
                <a:latin typeface="+mj-lt"/>
              </a:rPr>
              <a:t>IPv6.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smtClean="0">
                <a:solidFill>
                  <a:srgbClr val="000000"/>
                </a:solidFill>
                <a:latin typeface="+mj-lt"/>
              </a:rPr>
              <a:t>Difusión </a:t>
            </a:r>
            <a:r>
              <a:rPr lang="es-ES" i="1" dirty="0">
                <a:solidFill>
                  <a:srgbClr val="000000"/>
                </a:solidFill>
                <a:latin typeface="+mj-lt"/>
              </a:rPr>
              <a:t>de las herramientas disponibles al </a:t>
            </a:r>
            <a:r>
              <a:rPr lang="es-ES" i="1" dirty="0" smtClean="0">
                <a:solidFill>
                  <a:srgbClr val="000000"/>
                </a:solidFill>
                <a:latin typeface="+mj-lt"/>
              </a:rPr>
              <a:t>público </a:t>
            </a:r>
            <a:r>
              <a:rPr lang="es-ES" i="1" dirty="0">
                <a:solidFill>
                  <a:srgbClr val="000000"/>
                </a:solidFill>
                <a:latin typeface="+mj-lt"/>
              </a:rPr>
              <a:t>para la </a:t>
            </a:r>
            <a:r>
              <a:rPr lang="es-ES" i="1" dirty="0" smtClean="0">
                <a:solidFill>
                  <a:srgbClr val="000000"/>
                </a:solidFill>
                <a:latin typeface="+mj-lt"/>
              </a:rPr>
              <a:t>gestión </a:t>
            </a:r>
            <a:r>
              <a:rPr lang="es-ES" i="1" dirty="0">
                <a:solidFill>
                  <a:srgbClr val="000000"/>
                </a:solidFill>
                <a:latin typeface="+mj-lt"/>
              </a:rPr>
              <a:t>de recursos.                                                                                                                                                                                                                                                                                                                                                                                                                                                                                                                                                                                                                                                                                                                                                                                                                                                                                                                                                                                                                                                                                                                                                                                                                                                                                                                                                                                                                                                                                                                                                                                                                                                                                                                                                                                                                                                                                                                                                                                                                                                                                                                                                                                                                                                                                                                                                                                                                                                                                                                                                                                                                                                                                                                                                                                                                                                                                                                                                                                                                                                                                                                                                                                                                                                                                                                                                                                                                                                                                                                                                                                                                                                                                                                                                                                                                                                                                                                                                                                                                                                                                                                                                                                                                                                                                                                                                                                                                                                                                                                                                                                                                                                                                                                                                                                                                                                                                                                                                                                                                                                                                                                      </a:t>
            </a:r>
          </a:p>
          <a:p>
            <a:pPr marL="285750" indent="-285750" algn="just" fontAlgn="b">
              <a:buFont typeface="Courier New" panose="02070309020205020404" pitchFamily="49" charset="0"/>
              <a:buChar char="o"/>
            </a:pPr>
            <a:r>
              <a:rPr lang="es-ES" i="1" dirty="0">
                <a:solidFill>
                  <a:srgbClr val="000000"/>
                </a:solidFill>
                <a:latin typeface="+mj-lt"/>
              </a:rPr>
              <a:t>El proceso de </a:t>
            </a:r>
            <a:r>
              <a:rPr lang="es-ES" i="1" dirty="0" smtClean="0">
                <a:solidFill>
                  <a:srgbClr val="000000"/>
                </a:solidFill>
                <a:latin typeface="+mj-lt"/>
              </a:rPr>
              <a:t>asignación </a:t>
            </a:r>
            <a:r>
              <a:rPr lang="es-ES" i="1" dirty="0">
                <a:solidFill>
                  <a:srgbClr val="000000"/>
                </a:solidFill>
                <a:latin typeface="+mj-lt"/>
              </a:rPr>
              <a:t>de IPs </a:t>
            </a:r>
            <a:r>
              <a:rPr lang="es-ES" i="1" dirty="0" smtClean="0">
                <a:solidFill>
                  <a:srgbClr val="000000"/>
                </a:solidFill>
                <a:latin typeface="+mj-lt"/>
              </a:rPr>
              <a:t>deberí­a </a:t>
            </a:r>
            <a:r>
              <a:rPr lang="es-ES" i="1" dirty="0">
                <a:solidFill>
                  <a:srgbClr val="000000"/>
                </a:solidFill>
                <a:latin typeface="+mj-lt"/>
              </a:rPr>
              <a:t>ser </a:t>
            </a:r>
            <a:r>
              <a:rPr lang="es-ES" i="1" dirty="0" smtClean="0">
                <a:solidFill>
                  <a:srgbClr val="000000"/>
                </a:solidFill>
                <a:latin typeface="+mj-lt"/>
              </a:rPr>
              <a:t>más </a:t>
            </a:r>
            <a:r>
              <a:rPr lang="es-ES" i="1" dirty="0">
                <a:solidFill>
                  <a:srgbClr val="000000"/>
                </a:solidFill>
                <a:latin typeface="+mj-lt"/>
              </a:rPr>
              <a:t>objetivo.                                                                                                                                                                                                                                                                                                                                                                                                                                                                                                                                                                                                                                                                                                                                                                                                                                                                                                                                                                                                                                                                                                                                                                                                                                                                                                                                                                                                                                                                                                                                                                                                                                                                                                                                                                                                                                                                                                                                                                                                                                                                                                                                                                                                                                                                                                                                                                                                                                                                                                                                                                                                                                                                                                                                                                                                                                                                                                                                                                                                                                                                                                                                                                                                                                                                                                                                                                                                                                                                                                                                                                                                                                                                                                                                                                                                                                                                                                                                                                                                                                                                                                                                                                                                                                                                                                                                                                                                                                                                                                                                                                                                                                                                                                                                                                                                                                                                                                                                                                                                                                                                                                                                             </a:t>
            </a:r>
          </a:p>
          <a:p>
            <a:pPr marL="285750" indent="-285750" algn="just" fontAlgn="b">
              <a:buFont typeface="Courier New" panose="02070309020205020404" pitchFamily="49" charset="0"/>
              <a:buChar char="o"/>
            </a:pPr>
            <a:r>
              <a:rPr lang="es-ES" i="1" dirty="0">
                <a:solidFill>
                  <a:srgbClr val="000000"/>
                </a:solidFill>
                <a:latin typeface="+mj-lt"/>
              </a:rPr>
              <a:t>El servicio en la </a:t>
            </a:r>
            <a:r>
              <a:rPr lang="es-ES" i="1" dirty="0" smtClean="0">
                <a:solidFill>
                  <a:srgbClr val="000000"/>
                </a:solidFill>
                <a:latin typeface="+mj-lt"/>
              </a:rPr>
              <a:t>asignación </a:t>
            </a:r>
            <a:r>
              <a:rPr lang="es-ES" i="1" dirty="0">
                <a:solidFill>
                  <a:srgbClr val="000000"/>
                </a:solidFill>
                <a:latin typeface="+mj-lt"/>
              </a:rPr>
              <a:t>de recursos fue muy </a:t>
            </a:r>
            <a:r>
              <a:rPr lang="es-ES" i="1" dirty="0" smtClean="0">
                <a:solidFill>
                  <a:srgbClr val="000000"/>
                </a:solidFill>
                <a:latin typeface="+mj-lt"/>
              </a:rPr>
              <a:t>bueno.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En el marco del despliegue de IPV6 creo que seria muy bueno en pos de fomentar su despliegue en la </a:t>
            </a:r>
            <a:r>
              <a:rPr lang="es-ES" i="1" dirty="0" smtClean="0">
                <a:solidFill>
                  <a:srgbClr val="000000"/>
                </a:solidFill>
                <a:latin typeface="+mj-lt"/>
              </a:rPr>
              <a:t>región</a:t>
            </a:r>
            <a:r>
              <a:rPr lang="es-ES" i="1" dirty="0">
                <a:solidFill>
                  <a:srgbClr val="000000"/>
                </a:solidFill>
                <a:latin typeface="+mj-lt"/>
              </a:rPr>
              <a:t>, que LACNIC difunda </a:t>
            </a:r>
            <a:r>
              <a:rPr lang="es-ES" i="1" dirty="0" smtClean="0">
                <a:solidFill>
                  <a:srgbClr val="000000"/>
                </a:solidFill>
                <a:latin typeface="+mj-lt"/>
              </a:rPr>
              <a:t>más información </a:t>
            </a:r>
            <a:r>
              <a:rPr lang="es-ES" i="1" dirty="0">
                <a:solidFill>
                  <a:srgbClr val="000000"/>
                </a:solidFill>
                <a:latin typeface="+mj-lt"/>
              </a:rPr>
              <a:t>de </a:t>
            </a:r>
            <a:r>
              <a:rPr lang="es-ES" i="1" dirty="0" smtClean="0">
                <a:solidFill>
                  <a:srgbClr val="000000"/>
                </a:solidFill>
                <a:latin typeface="+mj-lt"/>
              </a:rPr>
              <a:t>cómo </a:t>
            </a:r>
            <a:r>
              <a:rPr lang="es-ES" i="1" dirty="0">
                <a:solidFill>
                  <a:srgbClr val="000000"/>
                </a:solidFill>
                <a:latin typeface="+mj-lt"/>
              </a:rPr>
              <a:t>llevarlo a </a:t>
            </a:r>
            <a:r>
              <a:rPr lang="es-ES" i="1" dirty="0" smtClean="0">
                <a:solidFill>
                  <a:srgbClr val="000000"/>
                </a:solidFill>
                <a:latin typeface="+mj-lt"/>
              </a:rPr>
              <a:t>cabo.</a:t>
            </a:r>
            <a:endParaRPr lang="es-ES" sz="1600" i="1" dirty="0">
              <a:solidFill>
                <a:srgbClr val="000000"/>
              </a:solidFill>
              <a:latin typeface="+mj-lt"/>
            </a:endParaRPr>
          </a:p>
        </p:txBody>
      </p:sp>
    </p:spTree>
    <p:extLst>
      <p:ext uri="{BB962C8B-B14F-4D97-AF65-F5344CB8AC3E}">
        <p14:creationId xmlns:p14="http://schemas.microsoft.com/office/powerpoint/2010/main" val="161007016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04240" y="764704"/>
            <a:ext cx="7716232" cy="5544616"/>
          </a:xfrm>
          <a:prstGeom prst="roundRect">
            <a:avLst>
              <a:gd name="adj" fmla="val 12160"/>
            </a:avLst>
          </a:prstGeom>
          <a:solidFill>
            <a:schemeClr val="bg1"/>
          </a:solidFill>
          <a:ln>
            <a:solidFill>
              <a:srgbClr val="C00000"/>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84</a:t>
            </a:fld>
            <a:endParaRPr lang="es-ES" dirty="0">
              <a:solidFill>
                <a:srgbClr val="000000"/>
              </a:solidFill>
              <a:latin typeface="+mj-lt"/>
            </a:endParaRPr>
          </a:p>
        </p:txBody>
      </p:sp>
      <p:sp>
        <p:nvSpPr>
          <p:cNvPr id="65543" name="Rectangle 10"/>
          <p:cNvSpPr>
            <a:spLocks noGrp="1" noChangeArrowheads="1"/>
          </p:cNvSpPr>
          <p:nvPr>
            <p:ph type="title"/>
          </p:nvPr>
        </p:nvSpPr>
        <p:spPr>
          <a:xfrm>
            <a:off x="611188" y="87313"/>
            <a:ext cx="8229600" cy="490537"/>
          </a:xfrm>
        </p:spPr>
        <p:txBody>
          <a:bodyPr/>
          <a:lstStyle/>
          <a:p>
            <a:pPr eaLnBrk="1" hangingPunct="1"/>
            <a:r>
              <a:rPr lang="es-ES" dirty="0" smtClean="0"/>
              <a:t>COMENTARIOS</a:t>
            </a:r>
          </a:p>
        </p:txBody>
      </p:sp>
      <p:sp>
        <p:nvSpPr>
          <p:cNvPr id="3" name="2 CuadroTexto"/>
          <p:cNvSpPr txBox="1"/>
          <p:nvPr/>
        </p:nvSpPr>
        <p:spPr>
          <a:xfrm>
            <a:off x="1403648" y="620688"/>
            <a:ext cx="7272808" cy="5693866"/>
          </a:xfrm>
          <a:prstGeom prst="rect">
            <a:avLst/>
          </a:prstGeom>
          <a:noFill/>
        </p:spPr>
        <p:txBody>
          <a:bodyPr wrap="square" rtlCol="0">
            <a:spAutoFit/>
          </a:bodyPr>
          <a:lstStyle/>
          <a:p>
            <a:pPr algn="just" fontAlgn="b"/>
            <a:r>
              <a:rPr lang="es-ES" i="1" dirty="0" smtClean="0">
                <a:solidFill>
                  <a:srgbClr val="000000"/>
                </a:solidFill>
                <a:latin typeface="+mj-lt"/>
              </a:rPr>
              <a:t>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Enviar </a:t>
            </a:r>
            <a:r>
              <a:rPr lang="es-ES" i="1" dirty="0" smtClean="0">
                <a:solidFill>
                  <a:srgbClr val="000000"/>
                </a:solidFill>
                <a:latin typeface="+mj-lt"/>
              </a:rPr>
              <a:t>más información </a:t>
            </a:r>
            <a:r>
              <a:rPr lang="es-ES" i="1" dirty="0">
                <a:solidFill>
                  <a:srgbClr val="000000"/>
                </a:solidFill>
                <a:latin typeface="+mj-lt"/>
              </a:rPr>
              <a:t>sobre cursos y recursos de IPV6.                                                                                                                                                                                                                                                                                                                                                                                                                                                                                                                                                                                                                                                                                                                                                                                                                                                                                                                                                                                                                                                                                                                                                                                                                                                                                                                                                                                                                                                                                                                                                                                                                                                                                                                                                                                                                                                                                                                                                                                                                                                                                                                                                                                                                                                                                                                                                                                                                                                                                                                                                                                                                                                                                                                                                                                                                                                                                                                                                                                                                                                                                                                                                                                                                                                                                                                                                                                                                                                                                                                                                                                                                                                                                                                                                                                                                                                                                                                                                                                                                                                                                                                                                                                                                                                                                                                                                                                                                                                                                                                                                                                                                                                                                                                                                                                                                                                                                                                                                                                                                                                                                                                                                </a:t>
            </a:r>
          </a:p>
          <a:p>
            <a:pPr marL="285750" indent="-285750" algn="just" fontAlgn="b">
              <a:buFont typeface="Courier New" panose="02070309020205020404" pitchFamily="49" charset="0"/>
              <a:buChar char="o"/>
            </a:pPr>
            <a:r>
              <a:rPr lang="es-ES" i="1" dirty="0">
                <a:solidFill>
                  <a:srgbClr val="000000"/>
                </a:solidFill>
                <a:latin typeface="+mj-lt"/>
              </a:rPr>
              <a:t>Es necesario mayor claridad (detalle </a:t>
            </a:r>
            <a:r>
              <a:rPr lang="es-ES" i="1" dirty="0" smtClean="0">
                <a:solidFill>
                  <a:srgbClr val="000000"/>
                </a:solidFill>
                <a:latin typeface="+mj-lt"/>
              </a:rPr>
              <a:t>técnico</a:t>
            </a:r>
            <a:r>
              <a:rPr lang="es-ES" i="1" dirty="0">
                <a:solidFill>
                  <a:srgbClr val="000000"/>
                </a:solidFill>
                <a:latin typeface="+mj-lt"/>
              </a:rPr>
              <a:t>) al enviar las notificaciones de correo </a:t>
            </a:r>
            <a:r>
              <a:rPr lang="es-ES" i="1" dirty="0" smtClean="0">
                <a:solidFill>
                  <a:srgbClr val="000000"/>
                </a:solidFill>
                <a:latin typeface="+mj-lt"/>
              </a:rPr>
              <a:t>electrónico </a:t>
            </a:r>
            <a:r>
              <a:rPr lang="es-ES" i="1" dirty="0">
                <a:solidFill>
                  <a:srgbClr val="000000"/>
                </a:solidFill>
                <a:latin typeface="+mj-lt"/>
              </a:rPr>
              <a:t>masivas sobre: Zona no sincronizada, Consulta rechazada, entre otros mensajes, desde la cuenta </a:t>
            </a:r>
            <a:r>
              <a:rPr lang="es-ES" i="1" dirty="0" smtClean="0">
                <a:solidFill>
                  <a:srgbClr val="000000"/>
                </a:solidFill>
                <a:latin typeface="+mj-lt"/>
              </a:rPr>
              <a:t>noreply@lacnic.net.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Es un trabajo excelente el que se ha hecho hasta el momento, difundiendo los conocimientos en la </a:t>
            </a:r>
            <a:r>
              <a:rPr lang="es-ES" i="1" dirty="0" smtClean="0">
                <a:solidFill>
                  <a:srgbClr val="000000"/>
                </a:solidFill>
                <a:latin typeface="+mj-lt"/>
              </a:rPr>
              <a:t>zona.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Evaluar y analizar los recursos para aumentar la cantidad de becas que ofrecen en los eventos anuales.                                                                                                                                                                                                                                                                                                                                                                                                                                                                                                                                                                                                                                                                                                                                                                                                                                                                                                                                                                                                                                                                                                                                                                                                                                                                                                                                                                                                                                                                                                                                                                                                                                                                                                                                                                                                                                                                                                                                                                                                                                                                                                                                                                                                                                                                                                                                                                                                                                                                                                                                                                                                                                                                                                                                                                                                                                                                                                                                                                                                                                                                                                                                                                                                                                                                                                                                                                                                                                                                                                                                                                                                                                                                                                                                                                                                                                                                                                                                                                                                                                                                                                                                                                                                                                                                                                                                                                                                                                                                                                                                                                                                                                                                                                                                                                                                                                                                                                                                                                                                                                                                                                  </a:t>
            </a:r>
          </a:p>
          <a:p>
            <a:pPr marL="285750" indent="-285750" algn="just" fontAlgn="b">
              <a:buFont typeface="Courier New" panose="02070309020205020404" pitchFamily="49" charset="0"/>
              <a:buChar char="o"/>
            </a:pPr>
            <a:r>
              <a:rPr lang="es-ES" i="1" dirty="0" smtClean="0">
                <a:solidFill>
                  <a:srgbClr val="000000"/>
                </a:solidFill>
                <a:latin typeface="+mj-lt"/>
              </a:rPr>
              <a:t>Excelente.  En especial el apoyo de los ingeniero técnicos.                                                                                                                                                                                                                                                                                                                                                                                                                                                                                                                                                                                                                                                                                                                                                                                                                                                                                                                                                                                                                                                                                                                                                                                                                                                                                                                                                                                                                                                                                                                                                                                                                                                                                                                                                                                                                                                                                                                                                                                                                                                                                                                                                                                                                                                                                                                                                                                                                                                                                                                                                                                                                                                                                                                                                                                                                                                                                                                                                                                                                                                                                                                                                                                                                                                                                                                                                                                                                                                                                                                                                                                                                                                                                                                                                                                                                                                                                                                                                                                                                                                                                                                                                                                                                                                                                                                                                                                                                                                                                                                                                                                                                                                                                                                                                                                                                                                                                                                                                                                                                                                                                                                                              </a:t>
            </a:r>
          </a:p>
          <a:p>
            <a:pPr marL="285750" indent="-285750" algn="just" fontAlgn="b">
              <a:buFont typeface="Courier New" panose="02070309020205020404" pitchFamily="49" charset="0"/>
              <a:buChar char="o"/>
            </a:pPr>
            <a:r>
              <a:rPr lang="es-ES" i="1" dirty="0" smtClean="0">
                <a:solidFill>
                  <a:srgbClr val="000000"/>
                </a:solidFill>
                <a:latin typeface="+mj-lt"/>
              </a:rPr>
              <a:t>Felicitaciones.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smtClean="0">
                <a:solidFill>
                  <a:srgbClr val="000000"/>
                </a:solidFill>
                <a:latin typeface="+mj-lt"/>
              </a:rPr>
              <a:t>Felicitaciones, el </a:t>
            </a:r>
            <a:r>
              <a:rPr lang="es-ES" i="1" dirty="0">
                <a:solidFill>
                  <a:srgbClr val="000000"/>
                </a:solidFill>
                <a:latin typeface="+mj-lt"/>
              </a:rPr>
              <a:t>servicio que prestan es excelente.                                                                                                                                                                                                                                                                                                                                                                                                                                                                                                                                                                                                                                                                                                                                                                                                                                                                                                                                                                                                                                                                                                                                                                                                                                                                                                                                                                                                                                                                                                                                                                                                                                                                                                                                                                                                                                                                                                                                                                                                                                                                                                                                                                                                                                                                                                                                                                                                                                                                                                                                                                                                                                                                                                                                                                                                                                                                                                                                                                                                                                                                                                                                                                                                                                                                                                                                                                                                                                                                                                                                                                                                                                                                                                                                                                                                                                                                                                                                                                                                                                                                                                                                                                                                                                                                                                                                                                                                                                                                                                                                                                                                                                                                                                                                                                                                                                                                                                                                                                                                                                                                                                                                                 </a:t>
            </a:r>
          </a:p>
          <a:p>
            <a:pPr marL="285750" indent="-285750" algn="just" fontAlgn="b">
              <a:buFont typeface="Courier New" panose="02070309020205020404" pitchFamily="49" charset="0"/>
              <a:buChar char="o"/>
            </a:pPr>
            <a:r>
              <a:rPr lang="es-ES" i="1" dirty="0">
                <a:solidFill>
                  <a:srgbClr val="000000"/>
                </a:solidFill>
                <a:latin typeface="+mj-lt"/>
              </a:rPr>
              <a:t>Felicitaciones por el excelente trabajo que vienen desarrollando a lo largo de todo este tiempo.                                                                                                                                                                                                                                                                                                                                                                                                                                                                                                                                                                                                                                                                                                                                                                                                                                                                                                                                                                                                                                                                                                                                                                                                                                                                                                                                                                                                                                                                                                                                                                                                                                                                                                                                                                                                                                                                                                                                                                                                                                                                                                                                                                                                                                                                                                                                                                                                                                                                                                                                                                                                                                                                                                                                                                                                                                                                                                                                                                                                                                                                                                                                                                                                                                                                                                                                                                                                                                                                                                                                                                                                                                                                                                                                                                                                                                                                                                                                                                                                                                                                                                                                                                                                                                                                                                                                                                                                                                                                                                                                                                                                                                                                                                                                                                                                                                                                                                                                                                                                                                                                                                        </a:t>
            </a:r>
          </a:p>
          <a:p>
            <a:pPr marL="285750" indent="-285750" algn="just" fontAlgn="b">
              <a:buFont typeface="Courier New" panose="02070309020205020404" pitchFamily="49" charset="0"/>
              <a:buChar char="o"/>
            </a:pPr>
            <a:r>
              <a:rPr lang="es-ES" i="1" dirty="0">
                <a:solidFill>
                  <a:srgbClr val="000000"/>
                </a:solidFill>
                <a:latin typeface="+mj-lt"/>
              </a:rPr>
              <a:t>Felicitaciones por la mejora continua y el dinamismo de su </a:t>
            </a:r>
            <a:r>
              <a:rPr lang="es-ES" i="1" dirty="0" smtClean="0">
                <a:solidFill>
                  <a:srgbClr val="000000"/>
                </a:solidFill>
                <a:latin typeface="+mj-lt"/>
              </a:rPr>
              <a:t>espí­ritu </a:t>
            </a:r>
            <a:r>
              <a:rPr lang="es-ES" i="1" dirty="0">
                <a:solidFill>
                  <a:srgbClr val="000000"/>
                </a:solidFill>
                <a:latin typeface="+mj-lt"/>
              </a:rPr>
              <a:t>de calidad.                                                                                                                                                                                                                                                                                                                                                                                                                                                                                                                                                                                                                                                                                                                                                                                                                                                                                                                                                                                                                                                                                                                                                                                                                                                                                                                                                                                                                                                                                                                                                                                                                                                                                                                                                                                                                                                                                                                                                                                                                                                                                                                                                                                                                                                                                                                                                                                                                                                                                                                                                                                                                                                                                                                                                                                                                                                                                                                                                                                                                                                                                                                                                                                                                                                                                                                                                                                                                                                                                                                                                                                                                                                                                                                                                                                                                                                                                                                                                                                                                                                                                                                                                                                                                                                                                                                                                                                                                                                                                                                                                                                                                                                                                                                                                                                                                                                                                                                                                                                                                                                                                                                        </a:t>
            </a:r>
          </a:p>
          <a:p>
            <a:pPr marL="285750" indent="-285750" algn="just" fontAlgn="b">
              <a:buFont typeface="Courier New" panose="02070309020205020404" pitchFamily="49" charset="0"/>
              <a:buChar char="o"/>
            </a:pPr>
            <a:r>
              <a:rPr lang="es-ES" i="1" dirty="0">
                <a:solidFill>
                  <a:srgbClr val="000000"/>
                </a:solidFill>
                <a:latin typeface="+mj-lt"/>
              </a:rPr>
              <a:t>Felicitaciones por su trabajo y por el equipo humano que tienen de primer nivel</a:t>
            </a:r>
            <a:r>
              <a:rPr lang="es-ES" i="1" dirty="0" smtClean="0">
                <a:solidFill>
                  <a:srgbClr val="000000"/>
                </a:solidFill>
                <a:latin typeface="+mj-lt"/>
              </a:rPr>
              <a:t>.</a:t>
            </a:r>
          </a:p>
          <a:p>
            <a:pPr marL="285750" indent="-285750" algn="just" fontAlgn="b">
              <a:buFont typeface="Courier New" panose="02070309020205020404" pitchFamily="49" charset="0"/>
              <a:buChar char="o"/>
            </a:pPr>
            <a:r>
              <a:rPr lang="es-ES" i="1" dirty="0">
                <a:solidFill>
                  <a:srgbClr val="000000"/>
                </a:solidFill>
                <a:latin typeface="+mj-lt"/>
              </a:rPr>
              <a:t>Felicitarles por el trabajo que </a:t>
            </a:r>
            <a:r>
              <a:rPr lang="es-ES" i="1" dirty="0" smtClean="0">
                <a:solidFill>
                  <a:srgbClr val="000000"/>
                </a:solidFill>
                <a:latin typeface="+mj-lt"/>
              </a:rPr>
              <a:t>realizan.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Fomentar el uso de IPv6 en los emails.                                                                                                                                                                                                                                                                                                                                                                                                                                                                                                                                                                                                                                                                                                                                                                                                                                                                                                                                                                                                                                                                                                                                                                                                                                                                                                                                                                                                                                                                                                                                                                                                                                                                                                                                                                                                                                                                                                                                                                                                                                                                                                                                                                                                                                                                                                                                                                                                                                                                                                                                                                                                                                                                                                                                                                                                                                                                                                                                                                                                                                                                                                                                                                                                                                                                                                                                                                                                                                                                                                                                                                                                                                                                                                                                                                                                                                                                                                                                                                                                                                                                                                                                                                                                                                                                                                                                                                                                                                                                                                                                                                                                                                                                                                                                                                                                                                                                                                                                                                                                                                                                                                                                                                  </a:t>
            </a:r>
            <a:r>
              <a:rPr lang="es-ES" i="1" dirty="0" smtClean="0">
                <a:solidFill>
                  <a:srgbClr val="000000"/>
                </a:solidFill>
                <a:latin typeface="+mj-lt"/>
              </a:rPr>
              <a:t>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Hacen un buen trabajo, </a:t>
            </a:r>
            <a:r>
              <a:rPr lang="es-ES" i="1" dirty="0" smtClean="0">
                <a:solidFill>
                  <a:srgbClr val="000000"/>
                </a:solidFill>
                <a:latin typeface="+mj-lt"/>
              </a:rPr>
              <a:t>más allá </a:t>
            </a:r>
            <a:r>
              <a:rPr lang="es-ES" i="1" dirty="0">
                <a:solidFill>
                  <a:srgbClr val="000000"/>
                </a:solidFill>
                <a:latin typeface="+mj-lt"/>
              </a:rPr>
              <a:t>de las asignaciones de direcciones </a:t>
            </a:r>
            <a:r>
              <a:rPr lang="es-ES" i="1" dirty="0" smtClean="0">
                <a:solidFill>
                  <a:srgbClr val="000000"/>
                </a:solidFill>
                <a:latin typeface="+mj-lt"/>
              </a:rPr>
              <a:t>IP.</a:t>
            </a:r>
          </a:p>
          <a:p>
            <a:pPr marL="285750" indent="-285750" algn="just" fontAlgn="b">
              <a:buFont typeface="Courier New" panose="02070309020205020404" pitchFamily="49" charset="0"/>
              <a:buChar char="o"/>
            </a:pPr>
            <a:r>
              <a:rPr lang="es-ES" i="1" dirty="0">
                <a:solidFill>
                  <a:srgbClr val="000000"/>
                </a:solidFill>
                <a:latin typeface="+mj-lt"/>
              </a:rPr>
              <a:t>Hay algunos links que no funcionan en la pagina WEB  (Por Ejemplo: Registrar un nuevo Usuario para obtener un ID, me tuvieron que dictar el link, porque nunca lo </a:t>
            </a:r>
            <a:r>
              <a:rPr lang="es-ES" i="1" dirty="0" smtClean="0">
                <a:solidFill>
                  <a:srgbClr val="000000"/>
                </a:solidFill>
                <a:latin typeface="+mj-lt"/>
              </a:rPr>
              <a:t>encontré </a:t>
            </a:r>
            <a:r>
              <a:rPr lang="es-ES" i="1" dirty="0">
                <a:solidFill>
                  <a:srgbClr val="000000"/>
                </a:solidFill>
                <a:latin typeface="+mj-lt"/>
              </a:rPr>
              <a:t>en el website de LACNIC.)                                                                                                                                                                                                                                                                                                                                                                                                                                                                                                                                                                                                                                                                                                                                                                                                                                                                                                                                                                                                                                                                                                                                                                                                                                                                                                                                                                                                                                                                                                                                                                                                                                                                                                                                                                                                                                                                                                                                                                                                                                                                                                                                                                                                                                                                                                                                                                                                                                                                                                                                                                                                                                                                                                                                                                                                                                                                                                                                                                                                                                                                                                                                                                                                                                                                                                                                                                                                                                                                                                                                                                                                                                                                                                                                                                                                                                                                                                                                                                                                                                                                                                                                                                                                                                                                                                                                                                                                                                                                                                                                                                                                                                                                                                                                                                                                                                                                                                                                                                                                    </a:t>
            </a:r>
          </a:p>
          <a:p>
            <a:pPr marL="285750" indent="-285750" algn="just" fontAlgn="b">
              <a:buFont typeface="Courier New" panose="02070309020205020404" pitchFamily="49" charset="0"/>
              <a:buChar char="o"/>
            </a:pPr>
            <a:r>
              <a:rPr lang="es-ES" i="1" dirty="0">
                <a:solidFill>
                  <a:srgbClr val="000000"/>
                </a:solidFill>
                <a:latin typeface="+mj-lt"/>
              </a:rPr>
              <a:t>Hemos incorporado </a:t>
            </a:r>
            <a:r>
              <a:rPr lang="es-ES" i="1" dirty="0" smtClean="0">
                <a:solidFill>
                  <a:srgbClr val="000000"/>
                </a:solidFill>
                <a:latin typeface="+mj-lt"/>
              </a:rPr>
              <a:t>tecnología </a:t>
            </a:r>
            <a:r>
              <a:rPr lang="es-ES" i="1" dirty="0">
                <a:solidFill>
                  <a:srgbClr val="000000"/>
                </a:solidFill>
                <a:latin typeface="+mj-lt"/>
              </a:rPr>
              <a:t>para la </a:t>
            </a:r>
            <a:r>
              <a:rPr lang="es-ES" i="1" dirty="0" smtClean="0">
                <a:solidFill>
                  <a:srgbClr val="000000"/>
                </a:solidFill>
                <a:latin typeface="+mj-lt"/>
              </a:rPr>
              <a:t>implementación </a:t>
            </a:r>
            <a:r>
              <a:rPr lang="es-ES" i="1" dirty="0">
                <a:solidFill>
                  <a:srgbClr val="000000"/>
                </a:solidFill>
                <a:latin typeface="+mj-lt"/>
              </a:rPr>
              <a:t>de IPv6 en un mediano plazo, pero los Carriers que tenemos a nuestra </a:t>
            </a:r>
            <a:r>
              <a:rPr lang="es-ES" i="1" dirty="0" smtClean="0">
                <a:solidFill>
                  <a:srgbClr val="000000"/>
                </a:solidFill>
                <a:latin typeface="+mj-lt"/>
              </a:rPr>
              <a:t>disposición </a:t>
            </a:r>
            <a:r>
              <a:rPr lang="es-ES" i="1" dirty="0">
                <a:solidFill>
                  <a:srgbClr val="000000"/>
                </a:solidFill>
                <a:latin typeface="+mj-lt"/>
              </a:rPr>
              <a:t>no lo ofrecen. En particular la empresa CLARO. Creo se </a:t>
            </a:r>
            <a:r>
              <a:rPr lang="es-ES" i="1" dirty="0" smtClean="0">
                <a:solidFill>
                  <a:srgbClr val="000000"/>
                </a:solidFill>
                <a:latin typeface="+mj-lt"/>
              </a:rPr>
              <a:t>debería </a:t>
            </a:r>
            <a:r>
              <a:rPr lang="es-ES" i="1" dirty="0">
                <a:solidFill>
                  <a:srgbClr val="000000"/>
                </a:solidFill>
                <a:latin typeface="+mj-lt"/>
              </a:rPr>
              <a:t>empezar a obligar de alguna forma, por lo menos a quienes venden Internet a los ISP </a:t>
            </a:r>
            <a:r>
              <a:rPr lang="es-ES" i="1" dirty="0" smtClean="0">
                <a:solidFill>
                  <a:srgbClr val="000000"/>
                </a:solidFill>
                <a:latin typeface="+mj-lt"/>
              </a:rPr>
              <a:t>más pequeños</a:t>
            </a:r>
            <a:r>
              <a:rPr lang="es-ES" i="1" dirty="0">
                <a:solidFill>
                  <a:srgbClr val="000000"/>
                </a:solidFill>
                <a:latin typeface="+mj-lt"/>
              </a:rPr>
              <a:t>.                                                                                                                                                                                                                                                                                                                                                                                                                                                                                                                                                                                                                                                                                                                                                                                                                                                                                                                                                                                                                                                                                                                                                                                                                                                                                                                                                                                                                                                                                                                                                                                                                                                                                                                                                                                                                                                                                                                                                                                                                                                                                                                                                                                                                                                                                                                                                                                                                                                                                                                                                                                                                                                                                                                                                                                                                                                                                                                                                                                                                                                                                                                                                                                                                                                                                                                                                                                                                                                                                                                                                                                                                                                                                                                                                                                                                                                                                                                                                                                                                                                                                                                                                                                                                                                                                                                                                                                                                                                                                                                                                                                                                                                                                                                                                                                                                                                                                                 </a:t>
            </a:r>
          </a:p>
        </p:txBody>
      </p:sp>
    </p:spTree>
    <p:extLst>
      <p:ext uri="{BB962C8B-B14F-4D97-AF65-F5344CB8AC3E}">
        <p14:creationId xmlns:p14="http://schemas.microsoft.com/office/powerpoint/2010/main" val="282847572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04240" y="764704"/>
            <a:ext cx="7716232" cy="5544616"/>
          </a:xfrm>
          <a:prstGeom prst="roundRect">
            <a:avLst>
              <a:gd name="adj" fmla="val 12160"/>
            </a:avLst>
          </a:prstGeom>
          <a:solidFill>
            <a:schemeClr val="bg1"/>
          </a:solidFill>
          <a:ln>
            <a:solidFill>
              <a:srgbClr val="C00000"/>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85</a:t>
            </a:fld>
            <a:endParaRPr lang="es-ES" dirty="0">
              <a:solidFill>
                <a:srgbClr val="000000"/>
              </a:solidFill>
              <a:latin typeface="+mj-lt"/>
            </a:endParaRPr>
          </a:p>
        </p:txBody>
      </p:sp>
      <p:sp>
        <p:nvSpPr>
          <p:cNvPr id="65543" name="Rectangle 10"/>
          <p:cNvSpPr>
            <a:spLocks noGrp="1" noChangeArrowheads="1"/>
          </p:cNvSpPr>
          <p:nvPr>
            <p:ph type="title"/>
          </p:nvPr>
        </p:nvSpPr>
        <p:spPr>
          <a:xfrm>
            <a:off x="611188" y="87313"/>
            <a:ext cx="8229600" cy="490537"/>
          </a:xfrm>
        </p:spPr>
        <p:txBody>
          <a:bodyPr/>
          <a:lstStyle/>
          <a:p>
            <a:pPr eaLnBrk="1" hangingPunct="1"/>
            <a:r>
              <a:rPr lang="es-ES" dirty="0" smtClean="0"/>
              <a:t>COMENTARIOS</a:t>
            </a:r>
          </a:p>
        </p:txBody>
      </p:sp>
      <p:sp>
        <p:nvSpPr>
          <p:cNvPr id="3" name="2 CuadroTexto"/>
          <p:cNvSpPr txBox="1"/>
          <p:nvPr/>
        </p:nvSpPr>
        <p:spPr>
          <a:xfrm>
            <a:off x="1403648" y="620688"/>
            <a:ext cx="7272808" cy="5693866"/>
          </a:xfrm>
          <a:prstGeom prst="rect">
            <a:avLst/>
          </a:prstGeom>
          <a:noFill/>
        </p:spPr>
        <p:txBody>
          <a:bodyPr wrap="square" rtlCol="0">
            <a:spAutoFit/>
          </a:bodyPr>
          <a:lstStyle/>
          <a:p>
            <a:pPr algn="just" fontAlgn="b"/>
            <a:r>
              <a:rPr lang="es-ES" i="1" dirty="0" smtClean="0">
                <a:solidFill>
                  <a:srgbClr val="000000"/>
                </a:solidFill>
                <a:latin typeface="+mj-lt"/>
              </a:rPr>
              <a:t>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smtClean="0">
                <a:solidFill>
                  <a:srgbClr val="000000"/>
                </a:solidFill>
                <a:latin typeface="+mj-lt"/>
              </a:rPr>
              <a:t>Implementen pagos por tarjeta de crédito y PayPal.                                                                                                                                                                                                                                                                                                                                                                                                                                                                                                                                                                                                                                                                                                                                                                                                                                                                                                                                                                                                                                                                                                                                                                                                                                                                                                                                                                                                                                                                                                                                                                                                                                                                                                                                                                                                                                                                                                                                                                                                                                                                                                                                                                                                                                                                                                                                                                                                                                                                                                                                                                                                                                                                                                                                                                                                                                                                                                                                                                                                                                                                                                                                                                                                                                                                                                                                                                                                                                                                                                                                                                                                                                                                                                                                                                                                                                                                                                                                                                                                                                                                                                                                                                                                                                                                                                                                                                                                                                                                                                                                                                                                                                                                                                                                                                                                                                                                                                                                                                                                                                                                                                                                                     </a:t>
            </a:r>
          </a:p>
          <a:p>
            <a:pPr marL="285750" indent="-285750" algn="just" fontAlgn="b">
              <a:buFont typeface="Courier New" panose="02070309020205020404" pitchFamily="49" charset="0"/>
              <a:buChar char="o"/>
            </a:pPr>
            <a:r>
              <a:rPr lang="es-ES" i="1" dirty="0" smtClean="0">
                <a:solidFill>
                  <a:srgbClr val="000000"/>
                </a:solidFill>
                <a:latin typeface="+mj-lt"/>
              </a:rPr>
              <a:t>Impulsar más la migración a IPv6.                                                                                                                                                                                                                                                                                                                                                                                                                                                                                                                                                                                                                                                                                                                                                                                                                                                                                                                                                                                                                                                                                                                                                                                                                                                                                                                                                                                                                                                                                                                                                                                                                                                                                                                                                                                                                                                                                                                                                                                                                                                                                                                                                                                                                                                                                                                                                                                                                                                                                                                                                                                                                                                                                                                                                                                                                                                                                                                                                                                                                                                                                                                                                                                                                                                                                                                                                                                                                                                                                                                                                                                                                                                                                                                                                                                                                                                                                                                                                                                                                                                                                                                                                                                                                                                                                                                                                                                                                                                                                                                                                                                                                                                                                                                                                                                                                                                                                                                                                                                                                                                                                                                                                                      </a:t>
            </a:r>
          </a:p>
          <a:p>
            <a:pPr marL="285750" indent="-285750" algn="just" fontAlgn="b">
              <a:buFont typeface="Courier New" panose="02070309020205020404" pitchFamily="49" charset="0"/>
              <a:buChar char="o"/>
            </a:pPr>
            <a:r>
              <a:rPr lang="es-ES" i="1" dirty="0" smtClean="0">
                <a:solidFill>
                  <a:srgbClr val="000000"/>
                </a:solidFill>
                <a:latin typeface="+mj-lt"/>
              </a:rPr>
              <a:t>Integrar más a los micro isp en lo relacionado a las capacitaciones online y presenciales.                                                                                                                                                                                                                                                                                                                                                                                                                                                                                                                                                                                                                                                                                                                                                                                                                                                                                                                                                                                                                                                                                                                                                                                                                                                                                                                                                                                                                                                                                                                                                                                                                                                                                                                                                                                                                                                                                                                                                                                                                                                                                                                                                                                                                                                                                                                                                                                                                                                                                                                                                                                                                                                                                                                                                                                                                                                                                                                                                                                                                                                                                                                                                                                                                                                                                                                                                                                                                                                                                                                                                                                                                                                                                                                                                                                                                                                                                                                                                                                                                                                                                                                                                                                                                                                                                                                                                                                                                                                                                                                                                                                                                                                                                                                                                                                                                                                                                                                                                                                                                                                                                                               </a:t>
            </a:r>
          </a:p>
          <a:p>
            <a:pPr marL="285750" indent="-285750" algn="just" fontAlgn="b">
              <a:buFont typeface="Courier New" panose="02070309020205020404" pitchFamily="49" charset="0"/>
              <a:buChar char="o"/>
            </a:pPr>
            <a:r>
              <a:rPr lang="es-ES" i="1" dirty="0" smtClean="0">
                <a:solidFill>
                  <a:srgbClr val="000000"/>
                </a:solidFill>
                <a:latin typeface="+mj-lt"/>
              </a:rPr>
              <a:t>La atención del Personal Técnico es excelente, son muy claros  con la información.                                                                                                                                                                                                                                                                                                                                                                                                                                                                                                                                                                                                                                                                                                                                                                                                                                                                                                                                                                                                                                                                                                                                                                                                                                                                                                                                                                                                                                                                                                                                                                                                                                                                                                                                                                                                                                                                                                                                                                                                                                                                                                                                                                                                                                                                                                                                                                                                                                                                                                                                                                                                                                                                                                                                                                                                                                                                                                                                                                                                                                                                                                                                                                                                                                                                                                                                                                                                                                                                                                                                                                                                                                                                                                                                                                                                                                                                                                                                                                                                                                                                                                                                                                                                                                                                                                                                                                                                                                                                                                                                                                                                                                                                                                                                                                                                                                                                                                                                                                                                                                                                                                                    </a:t>
            </a:r>
          </a:p>
          <a:p>
            <a:pPr marL="285750" indent="-285750" algn="just" fontAlgn="b">
              <a:buFont typeface="Courier New" panose="02070309020205020404" pitchFamily="49" charset="0"/>
              <a:buChar char="o"/>
            </a:pPr>
            <a:r>
              <a:rPr lang="es-ES" i="1" dirty="0" smtClean="0">
                <a:solidFill>
                  <a:srgbClr val="000000"/>
                </a:solidFill>
                <a:latin typeface="+mj-lt"/>
              </a:rPr>
              <a:t>La información técnica es muy buena, pero a veces alguna información no es muy clara, por ejemplo, al momento de desplegar IPv4 por la herramienta, no es difícil, pero las instrucciones son un poco limitadas.   </a:t>
            </a:r>
          </a:p>
          <a:p>
            <a:pPr marL="285750" indent="-285750" algn="just" fontAlgn="b">
              <a:buFont typeface="Courier New" panose="02070309020205020404" pitchFamily="49" charset="0"/>
              <a:buChar char="o"/>
            </a:pPr>
            <a:r>
              <a:rPr lang="es-ES" i="1" dirty="0" smtClean="0">
                <a:solidFill>
                  <a:srgbClr val="000000"/>
                </a:solidFill>
                <a:latin typeface="+mj-lt"/>
              </a:rPr>
              <a:t>LACNIC </a:t>
            </a:r>
            <a:r>
              <a:rPr lang="es-ES" i="1" dirty="0">
                <a:solidFill>
                  <a:srgbClr val="000000"/>
                </a:solidFill>
                <a:latin typeface="+mj-lt"/>
              </a:rPr>
              <a:t>ha sido un enorme apoyo en el lanzamiento y mantenimiento de nuestro IXP.  Es importante recalcar el buen trabajo que hace </a:t>
            </a:r>
            <a:r>
              <a:rPr lang="es-ES" i="1" dirty="0" smtClean="0">
                <a:solidFill>
                  <a:srgbClr val="000000"/>
                </a:solidFill>
                <a:latin typeface="+mj-lt"/>
              </a:rPr>
              <a:t>LACNIC </a:t>
            </a:r>
            <a:r>
              <a:rPr lang="es-ES" i="1" dirty="0">
                <a:solidFill>
                  <a:srgbClr val="000000"/>
                </a:solidFill>
                <a:latin typeface="+mj-lt"/>
              </a:rPr>
              <a:t>en apoyar los IXPs de la </a:t>
            </a:r>
            <a:r>
              <a:rPr lang="es-ES" i="1" dirty="0" smtClean="0">
                <a:solidFill>
                  <a:srgbClr val="000000"/>
                </a:solidFill>
                <a:latin typeface="+mj-lt"/>
              </a:rPr>
              <a:t>región</a:t>
            </a:r>
            <a:r>
              <a:rPr lang="es-ES" i="1" dirty="0">
                <a:solidFill>
                  <a:srgbClr val="000000"/>
                </a:solidFill>
                <a:latin typeface="+mj-lt"/>
              </a:rPr>
              <a:t>.                                                                                                                                                                                                                                                                                                                                                                                                                                                                                                                                                                                                                                                                                                                                                                                                                                                                                                                                                                                                                                                                                                                                                                                                                                                                                                                                                                                                                                                                                                                                                                                                                                                                                                                                                                                                                                                                                                                                                                                                                                                                                                                                                                                                                                                                                                                                                                                                                                                                                                                                                                                                                                                                                                                                                                                                                                                                                                                                                                                                                                                                                                                                                                                                                                                                                                                                                                                                                                                                                                                                                                                                                                                                                                                                                                                                                                                                                                                                                                                                                                                                                                                                                                                                                                                                                                                                                                                                                                                                                                                                                                                                                                                                                                                                                                                                                                                                                                                                                                                                                              </a:t>
            </a:r>
          </a:p>
          <a:p>
            <a:pPr marL="285750" indent="-285750" algn="just" fontAlgn="b">
              <a:buFont typeface="Courier New" panose="02070309020205020404" pitchFamily="49" charset="0"/>
              <a:buChar char="o"/>
            </a:pPr>
            <a:r>
              <a:rPr lang="es-ES" i="1" dirty="0" smtClean="0">
                <a:solidFill>
                  <a:srgbClr val="000000"/>
                </a:solidFill>
                <a:latin typeface="+mj-lt"/>
              </a:rPr>
              <a:t>LACNIC opera OK.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Los eventos </a:t>
            </a:r>
            <a:r>
              <a:rPr lang="es-ES" i="1" dirty="0" smtClean="0">
                <a:solidFill>
                  <a:srgbClr val="000000"/>
                </a:solidFill>
                <a:latin typeface="+mj-lt"/>
              </a:rPr>
              <a:t>estaría </a:t>
            </a:r>
            <a:r>
              <a:rPr lang="es-ES" i="1" dirty="0">
                <a:solidFill>
                  <a:srgbClr val="000000"/>
                </a:solidFill>
                <a:latin typeface="+mj-lt"/>
              </a:rPr>
              <a:t>bueno que durante el </a:t>
            </a:r>
            <a:r>
              <a:rPr lang="es-ES" i="1" dirty="0" smtClean="0">
                <a:solidFill>
                  <a:srgbClr val="000000"/>
                </a:solidFill>
                <a:latin typeface="+mj-lt"/>
              </a:rPr>
              <a:t>año, </a:t>
            </a:r>
            <a:r>
              <a:rPr lang="es-ES" i="1" dirty="0">
                <a:solidFill>
                  <a:srgbClr val="000000"/>
                </a:solidFill>
                <a:latin typeface="+mj-lt"/>
              </a:rPr>
              <a:t>sean distribuidos entre todos los </a:t>
            </a:r>
            <a:r>
              <a:rPr lang="es-ES" i="1" dirty="0" smtClean="0">
                <a:solidFill>
                  <a:srgbClr val="000000"/>
                </a:solidFill>
                <a:latin typeface="+mj-lt"/>
              </a:rPr>
              <a:t>países </a:t>
            </a:r>
            <a:r>
              <a:rPr lang="es-ES" i="1" dirty="0">
                <a:solidFill>
                  <a:srgbClr val="000000"/>
                </a:solidFill>
                <a:latin typeface="+mj-lt"/>
              </a:rPr>
              <a:t>de la </a:t>
            </a:r>
            <a:r>
              <a:rPr lang="es-ES" i="1" dirty="0" smtClean="0">
                <a:solidFill>
                  <a:srgbClr val="000000"/>
                </a:solidFill>
                <a:latin typeface="+mj-lt"/>
              </a:rPr>
              <a:t>región</a:t>
            </a:r>
            <a:r>
              <a:rPr lang="es-ES" i="1" dirty="0">
                <a:solidFill>
                  <a:srgbClr val="000000"/>
                </a:solidFill>
                <a:latin typeface="+mj-lt"/>
              </a:rPr>
              <a:t>.                                                                                                                                                                                                                                                                                                                                                                                                                                                                                                                                                                                                                                                                                                                                                                                                                                                                                                                                                                                                                                                                                                                                                                                                                                                                                                                                                                                                                                                                                                                                                                                                                                                                                                                                                                                                                                                                                                                                                                                                                                                                                                                                                                                                                                                                                                                                                                                                                                                                                                                                                                                                                                                                                                                                                                                                                                                                                                                                                                                                                                                                                                                                                                                                                                                                                                                                                                                                                                                                                                                                                                                                                                                                                                                                                                                                                                                                                                                                                                                                                                                                                                                                                                                                                                                                                                                                                                                                                                                                                                                                                                                                                                                                                                                                                                                                                                                                                                                                                                                                                                                                                                   </a:t>
            </a:r>
          </a:p>
          <a:p>
            <a:pPr marL="285750" indent="-285750" algn="just" fontAlgn="b">
              <a:buFont typeface="Courier New" panose="02070309020205020404" pitchFamily="49" charset="0"/>
              <a:buChar char="o"/>
            </a:pPr>
            <a:r>
              <a:rPr lang="es-ES" i="1" dirty="0" smtClean="0">
                <a:solidFill>
                  <a:srgbClr val="000000"/>
                </a:solidFill>
                <a:latin typeface="+mj-lt"/>
              </a:rPr>
              <a:t>Más difusión </a:t>
            </a:r>
            <a:r>
              <a:rPr lang="es-ES" i="1" dirty="0">
                <a:solidFill>
                  <a:srgbClr val="000000"/>
                </a:solidFill>
                <a:latin typeface="+mj-lt"/>
              </a:rPr>
              <a:t>de la </a:t>
            </a:r>
            <a:r>
              <a:rPr lang="es-ES" i="1" dirty="0" smtClean="0">
                <a:solidFill>
                  <a:srgbClr val="000000"/>
                </a:solidFill>
                <a:latin typeface="+mj-lt"/>
              </a:rPr>
              <a:t>problemática </a:t>
            </a:r>
            <a:r>
              <a:rPr lang="es-ES" i="1" dirty="0">
                <a:solidFill>
                  <a:srgbClr val="000000"/>
                </a:solidFill>
                <a:latin typeface="+mj-lt"/>
              </a:rPr>
              <a:t>de Agotamiento de IPv4 para personas NO </a:t>
            </a:r>
            <a:r>
              <a:rPr lang="es-ES" i="1" dirty="0" smtClean="0">
                <a:solidFill>
                  <a:srgbClr val="000000"/>
                </a:solidFill>
                <a:latin typeface="+mj-lt"/>
              </a:rPr>
              <a:t>TÉCNICAS</a:t>
            </a:r>
            <a:r>
              <a:rPr lang="es-ES" i="1" dirty="0">
                <a:solidFill>
                  <a:srgbClr val="000000"/>
                </a:solidFill>
                <a:latin typeface="+mj-lt"/>
              </a:rPr>
              <a:t>.                                                                                                                                                                                                                                                                                                                                                                                                                                                                                                                                                                                                                                                                                                                                                                                                                                                                                                                                                                                                                                                                                                                                                                                                                                                                                                                                                                                                                                                                                                                                                                                                                                                                                                                                                                                                                                                                                                                                                                                                                                                                                                                                                                                                                                                                                                                                                                                                                                                                                                                                                                                                                                                                                                                                                                                                                                                                                                                                                                                                                                                                                                                                                                                                                                                                                                                                                                                                                                                                                                                                                                                                                                                                                                                                                                                                                                                                                                                                                                                                                                                                                                                                                                                                                                                                                                                                                                                                                                                                                                                                                                                                                                                                                                                                                                                                                                                                                                                                                                                                                                                                                                                    </a:t>
            </a:r>
          </a:p>
          <a:p>
            <a:pPr marL="285750" indent="-285750" algn="just" fontAlgn="b">
              <a:buFont typeface="Courier New" panose="02070309020205020404" pitchFamily="49" charset="0"/>
              <a:buChar char="o"/>
            </a:pPr>
            <a:r>
              <a:rPr lang="es-ES" i="1" dirty="0" smtClean="0">
                <a:solidFill>
                  <a:srgbClr val="000000"/>
                </a:solidFill>
                <a:latin typeface="+mj-lt"/>
              </a:rPr>
              <a:t>Más </a:t>
            </a:r>
            <a:r>
              <a:rPr lang="es-ES" i="1" dirty="0">
                <a:solidFill>
                  <a:srgbClr val="000000"/>
                </a:solidFill>
                <a:latin typeface="+mj-lt"/>
              </a:rPr>
              <a:t>sobre </a:t>
            </a:r>
            <a:r>
              <a:rPr lang="es-ES" i="1" dirty="0" smtClean="0">
                <a:solidFill>
                  <a:srgbClr val="000000"/>
                </a:solidFill>
                <a:latin typeface="+mj-lt"/>
              </a:rPr>
              <a:t>IPv6.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Me resulta complicado gestionar una solicitud para ampliar nuestro </a:t>
            </a:r>
            <a:r>
              <a:rPr lang="es-ES" i="1" dirty="0" smtClean="0">
                <a:solidFill>
                  <a:srgbClr val="000000"/>
                </a:solidFill>
                <a:latin typeface="+mj-lt"/>
              </a:rPr>
              <a:t>direccionamiento </a:t>
            </a:r>
            <a:r>
              <a:rPr lang="es-ES" i="1" dirty="0">
                <a:solidFill>
                  <a:srgbClr val="000000"/>
                </a:solidFill>
                <a:latin typeface="+mj-lt"/>
              </a:rPr>
              <a:t>IPv6, como que empiezo y no termino. No se </a:t>
            </a:r>
            <a:r>
              <a:rPr lang="es-ES" i="1" dirty="0" smtClean="0">
                <a:solidFill>
                  <a:srgbClr val="000000"/>
                </a:solidFill>
                <a:latin typeface="+mj-lt"/>
              </a:rPr>
              <a:t>por qué, ¿será </a:t>
            </a:r>
            <a:r>
              <a:rPr lang="es-ES" i="1" dirty="0">
                <a:solidFill>
                  <a:srgbClr val="000000"/>
                </a:solidFill>
                <a:latin typeface="+mj-lt"/>
              </a:rPr>
              <a:t>porque las preguntas son como muy abiertas y no logro </a:t>
            </a:r>
            <a:r>
              <a:rPr lang="es-ES" i="1" dirty="0" smtClean="0">
                <a:solidFill>
                  <a:srgbClr val="000000"/>
                </a:solidFill>
                <a:latin typeface="+mj-lt"/>
              </a:rPr>
              <a:t>concretarlas?. </a:t>
            </a:r>
            <a:r>
              <a:rPr lang="es-ES" i="1" dirty="0">
                <a:solidFill>
                  <a:srgbClr val="000000"/>
                </a:solidFill>
                <a:latin typeface="+mj-lt"/>
              </a:rPr>
              <a:t>Disculpen, creo es </a:t>
            </a:r>
            <a:r>
              <a:rPr lang="es-ES" i="1" dirty="0" smtClean="0">
                <a:solidFill>
                  <a:srgbClr val="000000"/>
                </a:solidFill>
                <a:latin typeface="+mj-lt"/>
              </a:rPr>
              <a:t>más </a:t>
            </a:r>
            <a:r>
              <a:rPr lang="es-ES" i="1" dirty="0">
                <a:solidFill>
                  <a:srgbClr val="000000"/>
                </a:solidFill>
                <a:latin typeface="+mj-lt"/>
              </a:rPr>
              <a:t>lentitud </a:t>
            </a:r>
            <a:r>
              <a:rPr lang="es-ES" i="1" dirty="0" smtClean="0">
                <a:solidFill>
                  <a:srgbClr val="000000"/>
                </a:solidFill>
                <a:latin typeface="+mj-lt"/>
              </a:rPr>
              <a:t>mía</a:t>
            </a:r>
            <a:r>
              <a:rPr lang="es-ES" i="1" dirty="0">
                <a:solidFill>
                  <a:srgbClr val="000000"/>
                </a:solidFill>
                <a:latin typeface="+mj-lt"/>
              </a:rPr>
              <a:t>.  </a:t>
            </a:r>
            <a:r>
              <a:rPr lang="es-ES" i="1" dirty="0" smtClean="0">
                <a:solidFill>
                  <a:srgbClr val="000000"/>
                </a:solidFill>
                <a:latin typeface="+mj-lt"/>
              </a:rPr>
              <a:t>Además </a:t>
            </a:r>
            <a:r>
              <a:rPr lang="es-ES" i="1" dirty="0">
                <a:solidFill>
                  <a:srgbClr val="000000"/>
                </a:solidFill>
                <a:latin typeface="+mj-lt"/>
              </a:rPr>
              <a:t>quisiera nos asignaran </a:t>
            </a:r>
            <a:r>
              <a:rPr lang="es-ES" i="1" dirty="0" smtClean="0">
                <a:solidFill>
                  <a:srgbClr val="000000"/>
                </a:solidFill>
                <a:latin typeface="+mj-lt"/>
              </a:rPr>
              <a:t>así </a:t>
            </a:r>
            <a:r>
              <a:rPr lang="es-ES" i="1" dirty="0">
                <a:solidFill>
                  <a:srgbClr val="000000"/>
                </a:solidFill>
                <a:latin typeface="+mj-lt"/>
              </a:rPr>
              <a:t>sea el </a:t>
            </a:r>
            <a:r>
              <a:rPr lang="es-ES" i="1" dirty="0" smtClean="0">
                <a:solidFill>
                  <a:srgbClr val="000000"/>
                </a:solidFill>
                <a:latin typeface="+mj-lt"/>
              </a:rPr>
              <a:t>mínimo </a:t>
            </a:r>
            <a:r>
              <a:rPr lang="es-ES" i="1" dirty="0">
                <a:solidFill>
                  <a:srgbClr val="000000"/>
                </a:solidFill>
                <a:latin typeface="+mj-lt"/>
              </a:rPr>
              <a:t>pool de IPv4 ya que cada </a:t>
            </a:r>
            <a:r>
              <a:rPr lang="es-ES" i="1" dirty="0" smtClean="0">
                <a:solidFill>
                  <a:srgbClr val="000000"/>
                </a:solidFill>
                <a:latin typeface="+mj-lt"/>
              </a:rPr>
              <a:t>año </a:t>
            </a:r>
            <a:r>
              <a:rPr lang="es-ES" i="1" dirty="0">
                <a:solidFill>
                  <a:srgbClr val="000000"/>
                </a:solidFill>
                <a:latin typeface="+mj-lt"/>
              </a:rPr>
              <a:t>debo estar cambie y cambie direcciones porque el proveedor cambia. </a:t>
            </a:r>
            <a:r>
              <a:rPr lang="es-ES" i="1" dirty="0" smtClean="0">
                <a:solidFill>
                  <a:srgbClr val="000000"/>
                </a:solidFill>
                <a:latin typeface="+mj-lt"/>
              </a:rPr>
              <a:t>n día </a:t>
            </a:r>
            <a:r>
              <a:rPr lang="es-ES" i="1" dirty="0">
                <a:solidFill>
                  <a:srgbClr val="000000"/>
                </a:solidFill>
                <a:latin typeface="+mj-lt"/>
              </a:rPr>
              <a:t>de estos me concentro y termino si Dios quiere...                                                                                                                                                                                                                                                                                                                                                                                                                                                                                                                                                                                                                                                                                                                                                                                                                                                                                                                                                                                                                                                                                                                                                                                                                                                                                                                                                                                                                                                                                                                                                                                                                                                                                                                                                                                                                                                                                                                                                                                                                                                                                                                                                                                                                                                                                                                                                                                                                                                                                                                                                                                                                                                                                                                                                                                                                                                                                                                                                                                                                                                                                                                                                                                                                                                                                                                                                                                                                                                                                                                                                                                                                                                                                                                                                                                                                                                                                                                                                                                                                                                                                                                                                                                                                                                                                                                                                                                                                                                                                                                                                                                                                                                                                                                                   </a:t>
            </a:r>
          </a:p>
          <a:p>
            <a:pPr marL="285750" indent="-285750" algn="just" fontAlgn="b">
              <a:buFont typeface="Courier New" panose="02070309020205020404" pitchFamily="49" charset="0"/>
              <a:buChar char="o"/>
            </a:pPr>
            <a:r>
              <a:rPr lang="es-ES" i="1" dirty="0">
                <a:solidFill>
                  <a:srgbClr val="000000"/>
                </a:solidFill>
                <a:latin typeface="+mj-lt"/>
              </a:rPr>
              <a:t>Mejorar la </a:t>
            </a:r>
            <a:r>
              <a:rPr lang="es-ES" i="1" dirty="0" smtClean="0">
                <a:solidFill>
                  <a:srgbClr val="000000"/>
                </a:solidFill>
                <a:latin typeface="+mj-lt"/>
              </a:rPr>
              <a:t>página </a:t>
            </a:r>
            <a:r>
              <a:rPr lang="es-ES" i="1" dirty="0">
                <a:solidFill>
                  <a:srgbClr val="000000"/>
                </a:solidFill>
                <a:latin typeface="+mj-lt"/>
              </a:rPr>
              <a:t>WEB, no es tan </a:t>
            </a:r>
            <a:r>
              <a:rPr lang="es-ES" i="1" dirty="0" smtClean="0">
                <a:solidFill>
                  <a:srgbClr val="000000"/>
                </a:solidFill>
                <a:latin typeface="+mj-lt"/>
              </a:rPr>
              <a:t>fácil </a:t>
            </a:r>
            <a:r>
              <a:rPr lang="es-ES" i="1" dirty="0">
                <a:solidFill>
                  <a:srgbClr val="000000"/>
                </a:solidFill>
                <a:latin typeface="+mj-lt"/>
              </a:rPr>
              <a:t>ubicarse en el contenido de esta, y hay </a:t>
            </a:r>
            <a:r>
              <a:rPr lang="es-ES" i="1" dirty="0" smtClean="0">
                <a:solidFill>
                  <a:srgbClr val="000000"/>
                </a:solidFill>
                <a:latin typeface="+mj-lt"/>
              </a:rPr>
              <a:t>terminologí­a </a:t>
            </a:r>
            <a:r>
              <a:rPr lang="es-ES" i="1" dirty="0">
                <a:solidFill>
                  <a:srgbClr val="000000"/>
                </a:solidFill>
                <a:latin typeface="+mj-lt"/>
              </a:rPr>
              <a:t>de palabras o frases en los formularios que no son claros.                                                                                                                                                                                                                                                                                                                                                                                                                                                                                                                                                                                                                                                                                                                                                                                                                                                                                                                                                                                                                                                                                                                                                                                                                                                                                                                                                                                                                                                                                                                                                                                                                                                                                                                                                                                                                                                                                                                                                                                                                                                                                                                                                                                                                                                                                                                                                                                                                                                                                                                                                                                                                                                                                                                                                                                                                                                                                                                                                                                                                                                                                                                                                                                                                                                                                                                                                                                                                                                                                                                                                                                                                                                                                                                                                                                                                                                                                                                                                                                                                                                                                                                                                                                                                                                                                                                                                                                                                                                                                                                                                                                                                                                                                                                                                                                                                                                                                                                                                                                                                                               </a:t>
            </a:r>
          </a:p>
        </p:txBody>
      </p:sp>
    </p:spTree>
    <p:extLst>
      <p:ext uri="{BB962C8B-B14F-4D97-AF65-F5344CB8AC3E}">
        <p14:creationId xmlns:p14="http://schemas.microsoft.com/office/powerpoint/2010/main" val="93846474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043608" y="764704"/>
            <a:ext cx="7716232" cy="5544616"/>
          </a:xfrm>
          <a:prstGeom prst="roundRect">
            <a:avLst>
              <a:gd name="adj" fmla="val 12160"/>
            </a:avLst>
          </a:prstGeom>
          <a:solidFill>
            <a:schemeClr val="bg1"/>
          </a:solidFill>
          <a:ln>
            <a:solidFill>
              <a:srgbClr val="C00000"/>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86</a:t>
            </a:fld>
            <a:endParaRPr lang="es-ES" dirty="0">
              <a:solidFill>
                <a:srgbClr val="000000"/>
              </a:solidFill>
              <a:latin typeface="+mj-lt"/>
            </a:endParaRPr>
          </a:p>
        </p:txBody>
      </p:sp>
      <p:sp>
        <p:nvSpPr>
          <p:cNvPr id="65543" name="Rectangle 10"/>
          <p:cNvSpPr>
            <a:spLocks noGrp="1" noChangeArrowheads="1"/>
          </p:cNvSpPr>
          <p:nvPr>
            <p:ph type="title"/>
          </p:nvPr>
        </p:nvSpPr>
        <p:spPr>
          <a:xfrm>
            <a:off x="611188" y="87313"/>
            <a:ext cx="8229600" cy="490537"/>
          </a:xfrm>
        </p:spPr>
        <p:txBody>
          <a:bodyPr/>
          <a:lstStyle/>
          <a:p>
            <a:pPr eaLnBrk="1" hangingPunct="1"/>
            <a:r>
              <a:rPr lang="es-ES" dirty="0" smtClean="0"/>
              <a:t>COMENTARIOS</a:t>
            </a:r>
          </a:p>
        </p:txBody>
      </p:sp>
      <p:sp>
        <p:nvSpPr>
          <p:cNvPr id="3" name="2 CuadroTexto"/>
          <p:cNvSpPr txBox="1"/>
          <p:nvPr/>
        </p:nvSpPr>
        <p:spPr>
          <a:xfrm>
            <a:off x="1331640" y="620688"/>
            <a:ext cx="7272808" cy="5693866"/>
          </a:xfrm>
          <a:prstGeom prst="rect">
            <a:avLst/>
          </a:prstGeom>
          <a:noFill/>
        </p:spPr>
        <p:txBody>
          <a:bodyPr wrap="square" rtlCol="0">
            <a:spAutoFit/>
          </a:bodyPr>
          <a:lstStyle/>
          <a:p>
            <a:pPr algn="just" fontAlgn="b"/>
            <a:r>
              <a:rPr lang="es-ES" i="1" dirty="0" smtClean="0">
                <a:solidFill>
                  <a:srgbClr val="000000"/>
                </a:solidFill>
                <a:latin typeface="+mj-lt"/>
              </a:rPr>
              <a:t>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Mejorar su </a:t>
            </a:r>
            <a:r>
              <a:rPr lang="es-ES" i="1" dirty="0" smtClean="0">
                <a:solidFill>
                  <a:srgbClr val="000000"/>
                </a:solidFill>
                <a:latin typeface="+mj-lt"/>
              </a:rPr>
              <a:t>página web.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Mis felicitaciones por su gran trabajo y </a:t>
            </a:r>
            <a:r>
              <a:rPr lang="es-ES" i="1" dirty="0" smtClean="0">
                <a:solidFill>
                  <a:srgbClr val="000000"/>
                </a:solidFill>
                <a:latin typeface="+mj-lt"/>
              </a:rPr>
              <a:t>disposición </a:t>
            </a:r>
            <a:r>
              <a:rPr lang="es-ES" i="1" dirty="0">
                <a:solidFill>
                  <a:srgbClr val="000000"/>
                </a:solidFill>
                <a:latin typeface="+mj-lt"/>
              </a:rPr>
              <a:t>de </a:t>
            </a:r>
            <a:r>
              <a:rPr lang="es-ES" i="1" dirty="0" smtClean="0">
                <a:solidFill>
                  <a:srgbClr val="000000"/>
                </a:solidFill>
                <a:latin typeface="+mj-lt"/>
              </a:rPr>
              <a:t>servicio.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Muy buen servicio. </a:t>
            </a:r>
            <a:endParaRPr lang="es-ES" i="1" dirty="0" smtClean="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Nada que agregar. Muy buena </a:t>
            </a:r>
            <a:r>
              <a:rPr lang="es-ES" i="1" dirty="0" smtClean="0">
                <a:solidFill>
                  <a:srgbClr val="000000"/>
                </a:solidFill>
                <a:latin typeface="+mj-lt"/>
              </a:rPr>
              <a:t>atención </a:t>
            </a:r>
            <a:r>
              <a:rPr lang="es-ES" i="1" dirty="0">
                <a:solidFill>
                  <a:srgbClr val="000000"/>
                </a:solidFill>
                <a:latin typeface="+mj-lt"/>
              </a:rPr>
              <a:t>y servicios. Nos han ayudado a la </a:t>
            </a:r>
            <a:r>
              <a:rPr lang="es-ES" i="1" dirty="0" smtClean="0">
                <a:solidFill>
                  <a:srgbClr val="000000"/>
                </a:solidFill>
                <a:latin typeface="+mj-lt"/>
              </a:rPr>
              <a:t>realización </a:t>
            </a:r>
            <a:r>
              <a:rPr lang="es-ES" i="1" dirty="0">
                <a:solidFill>
                  <a:srgbClr val="000000"/>
                </a:solidFill>
                <a:latin typeface="+mj-lt"/>
              </a:rPr>
              <a:t>de los pagos y nos tuvieron </a:t>
            </a:r>
            <a:r>
              <a:rPr lang="es-ES" i="1" dirty="0" smtClean="0">
                <a:solidFill>
                  <a:srgbClr val="000000"/>
                </a:solidFill>
                <a:latin typeface="+mj-lt"/>
              </a:rPr>
              <a:t>consideración </a:t>
            </a:r>
            <a:r>
              <a:rPr lang="es-ES" i="1" dirty="0">
                <a:solidFill>
                  <a:srgbClr val="000000"/>
                </a:solidFill>
                <a:latin typeface="+mj-lt"/>
              </a:rPr>
              <a:t>cuando tuvimos inconvenientes </a:t>
            </a:r>
            <a:r>
              <a:rPr lang="es-ES" i="1" dirty="0" smtClean="0">
                <a:solidFill>
                  <a:srgbClr val="000000"/>
                </a:solidFill>
                <a:latin typeface="+mj-lt"/>
              </a:rPr>
              <a:t>técnicos </a:t>
            </a:r>
            <a:r>
              <a:rPr lang="es-ES" i="1" dirty="0">
                <a:solidFill>
                  <a:srgbClr val="000000"/>
                </a:solidFill>
                <a:latin typeface="+mj-lt"/>
              </a:rPr>
              <a:t>internos. Muy agradecidos.                                                                                                                                                                                                                                                                                                                                                                                                                                                                                                                                                                                                                                                                                                                                                                                                                                                                                                                                                                                                                                                                                                                                                                                                                                                                                                                                                                                                                                                                                                                                                                                                                                                                                                                                                                                                                                                                                                                                                                                                                                                                                                                                                                                                                                                                                                                                                                                                                                                                                                                                                                                                                                                                                                                                                                                                                                                                                                                                                                                                                                                                                                                                                                                                                                                                                                                                                                                                                                                                                                                                                                                                                                                                                                                                                                                                                                                                                                                                                                                                                                                                                                                                                                                                                                                                                                                                                                                                                                                                                                                                                                                                                                                                                                                                                                                                                                                                                                                                                                                                      </a:t>
            </a:r>
          </a:p>
          <a:p>
            <a:pPr marL="285750" indent="-285750" algn="just" fontAlgn="b">
              <a:buFont typeface="Courier New" panose="02070309020205020404" pitchFamily="49" charset="0"/>
              <a:buChar char="o"/>
            </a:pPr>
            <a:r>
              <a:rPr lang="es-ES" i="1" dirty="0">
                <a:solidFill>
                  <a:srgbClr val="000000"/>
                </a:solidFill>
                <a:latin typeface="+mj-lt"/>
              </a:rPr>
              <a:t>Necesitamos </a:t>
            </a:r>
            <a:r>
              <a:rPr lang="es-ES" i="1" dirty="0" smtClean="0">
                <a:solidFill>
                  <a:srgbClr val="000000"/>
                </a:solidFill>
                <a:latin typeface="+mj-lt"/>
              </a:rPr>
              <a:t>más </a:t>
            </a:r>
            <a:r>
              <a:rPr lang="es-ES" i="1" dirty="0">
                <a:solidFill>
                  <a:srgbClr val="000000"/>
                </a:solidFill>
                <a:latin typeface="+mj-lt"/>
              </a:rPr>
              <a:t>talleres de </a:t>
            </a:r>
            <a:r>
              <a:rPr lang="es-ES" i="1" dirty="0" smtClean="0">
                <a:solidFill>
                  <a:srgbClr val="000000"/>
                </a:solidFill>
                <a:latin typeface="+mj-lt"/>
              </a:rPr>
              <a:t>IPv6.</a:t>
            </a:r>
          </a:p>
          <a:p>
            <a:pPr marL="285750" indent="-285750" algn="just" fontAlgn="b">
              <a:buFont typeface="Courier New" panose="02070309020205020404" pitchFamily="49" charset="0"/>
              <a:buChar char="o"/>
            </a:pPr>
            <a:r>
              <a:rPr lang="es-ES" i="1" dirty="0">
                <a:solidFill>
                  <a:srgbClr val="000000"/>
                </a:solidFill>
                <a:latin typeface="+mj-lt"/>
              </a:rPr>
              <a:t>Nos </a:t>
            </a:r>
            <a:r>
              <a:rPr lang="es-ES" i="1" dirty="0" smtClean="0">
                <a:solidFill>
                  <a:srgbClr val="000000"/>
                </a:solidFill>
                <a:latin typeface="+mj-lt"/>
              </a:rPr>
              <a:t>sería </a:t>
            </a:r>
            <a:r>
              <a:rPr lang="es-ES" i="1" dirty="0">
                <a:solidFill>
                  <a:srgbClr val="000000"/>
                </a:solidFill>
                <a:latin typeface="+mj-lt"/>
              </a:rPr>
              <a:t>de mucha utilidad, que en la factura anual se especifique la cantidad de IPs que se </a:t>
            </a:r>
            <a:r>
              <a:rPr lang="es-ES" i="1" dirty="0" smtClean="0">
                <a:solidFill>
                  <a:srgbClr val="000000"/>
                </a:solidFill>
                <a:latin typeface="+mj-lt"/>
              </a:rPr>
              <a:t>están </a:t>
            </a:r>
            <a:r>
              <a:rPr lang="es-ES" i="1" dirty="0">
                <a:solidFill>
                  <a:srgbClr val="000000"/>
                </a:solidFill>
                <a:latin typeface="+mj-lt"/>
              </a:rPr>
              <a:t>pagando.  Gracias                                                                                                                                                                                                                                                                                                                                                                                                                                                                                                                                                                                                                                                                                                                                                                                                                                                                                                                                                                                                                                                                                                                                                                                                                                                                                                                                                                                                                                                                                                                                                                                                                                                                                                                                                                                                                                                                                                                                                                                                                                                                                                                                                                                                                                                                                                                                                                                                                                                                                                                                                                                                                                                                                                                                                                                                                                                                                                                                                                                                                                                                                                                                                                                                                                                                                                                                                                                                                                                                                                                                                                                                                                                                                                                                                                                                                                                                                                                                                                                                                                                                                                                                                                                                                                                                                                                                                                                                                                                                                                                                                                                                                                                                                                                                                                                                                                                                                                                                                                                                                                                                                 </a:t>
            </a:r>
          </a:p>
          <a:p>
            <a:pPr marL="285750" indent="-285750" algn="just" fontAlgn="b">
              <a:buFont typeface="Courier New" panose="02070309020205020404" pitchFamily="49" charset="0"/>
              <a:buChar char="o"/>
            </a:pPr>
            <a:r>
              <a:rPr lang="es-ES" i="1" dirty="0" smtClean="0">
                <a:solidFill>
                  <a:srgbClr val="000000"/>
                </a:solidFill>
                <a:latin typeface="+mj-lt"/>
              </a:rPr>
              <a:t>Ofrecer más contenidos y tutoriales en inglés.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smtClean="0">
                <a:solidFill>
                  <a:srgbClr val="000000"/>
                </a:solidFill>
                <a:latin typeface="+mj-lt"/>
              </a:rPr>
              <a:t>Ofrecer </a:t>
            </a:r>
            <a:r>
              <a:rPr lang="es-ES" i="1" dirty="0">
                <a:solidFill>
                  <a:srgbClr val="000000"/>
                </a:solidFill>
                <a:latin typeface="+mj-lt"/>
              </a:rPr>
              <a:t>mas modalidades de pago.                                                                                                                                                                                                                                                                                                                                                                                                                                                                                                                                                                                                                                                                                                                                                                                                                                                                                                                                                                                                                                                                                                                                                                                                                                                                                                                                                                                                                                                                                                                                                                                                                                                                                                                                                                                                                                                                                                                                                                                                                                                                                                                                                                                                                                                                                                                                                                                                                                                                                                                                                                                                                                                                                                                                                                                                                                                                                                                                                                                                                                                                                                                                                                                                                                                                                                                                                                                                                                                                                                                                                                                                                                                                                                                                                                                                                                                                                                                                                                                                                                                                                                                                                                                                                                                                                                                                                                                                                                                                                                                                                                                                                                                                                                                                                                                                                                                                                                                                                                                                                                                                                                                                                                        </a:t>
            </a:r>
          </a:p>
          <a:p>
            <a:pPr marL="285750" indent="-285750" algn="just" fontAlgn="b">
              <a:buFont typeface="Courier New" panose="02070309020205020404" pitchFamily="49" charset="0"/>
              <a:buChar char="o"/>
            </a:pPr>
            <a:r>
              <a:rPr lang="es-ES" i="1" dirty="0">
                <a:solidFill>
                  <a:srgbClr val="000000"/>
                </a:solidFill>
                <a:latin typeface="+mj-lt"/>
              </a:rPr>
              <a:t>Para futuras encuestas seria interesante algo </a:t>
            </a:r>
            <a:r>
              <a:rPr lang="es-ES" i="1" dirty="0" smtClean="0">
                <a:solidFill>
                  <a:srgbClr val="000000"/>
                </a:solidFill>
                <a:latin typeface="+mj-lt"/>
              </a:rPr>
              <a:t>más </a:t>
            </a:r>
            <a:r>
              <a:rPr lang="es-ES" i="1" dirty="0">
                <a:solidFill>
                  <a:srgbClr val="000000"/>
                </a:solidFill>
                <a:latin typeface="+mj-lt"/>
              </a:rPr>
              <a:t>resumido y direccionado a cada </a:t>
            </a:r>
            <a:r>
              <a:rPr lang="es-ES" i="1" dirty="0" smtClean="0">
                <a:solidFill>
                  <a:srgbClr val="000000"/>
                </a:solidFill>
                <a:latin typeface="+mj-lt"/>
              </a:rPr>
              <a:t>área técnica, </a:t>
            </a:r>
            <a:r>
              <a:rPr lang="es-ES" i="1" dirty="0">
                <a:solidFill>
                  <a:srgbClr val="000000"/>
                </a:solidFill>
                <a:latin typeface="+mj-lt"/>
              </a:rPr>
              <a:t>administrativa, comercial, etc.                                                                                                                                                                                                                                                                                                                                                                                                                                                                                                                                                                                                                                                                                                                                                                                                                                                                                                                                                                                                                                                                                                                                                                                                                                                                                                                                                                                                                                                                                                                                                                                                                                                                                                                                                                                                                                                                                                                                                                                                                                                                                                                                                                                                                                                                                                                                                                                                                                                                                                                                                                                                                                                                                                                                                                                                                                                                                                                                                                                                                                                                                                                                                                                                                                                                                                                                                                                                                                                                                                                                                                                                                                                                                                                                                                                                                                                                                                                                                                                                                                                                                                                                                                                                                                                                                                                                                                                                                                                                                                                                                                                                                                                                                                                                                                                                                                                                                                                                                                                                                                                                        </a:t>
            </a:r>
          </a:p>
          <a:p>
            <a:pPr marL="285750" indent="-285750" algn="just" fontAlgn="b">
              <a:buFont typeface="Courier New" panose="02070309020205020404" pitchFamily="49" charset="0"/>
              <a:buChar char="o"/>
            </a:pPr>
            <a:r>
              <a:rPr lang="es-ES" i="1" dirty="0" smtClean="0">
                <a:solidFill>
                  <a:srgbClr val="000000"/>
                </a:solidFill>
                <a:latin typeface="+mj-lt"/>
              </a:rPr>
              <a:t>Poder </a:t>
            </a:r>
            <a:r>
              <a:rPr lang="es-ES" i="1" dirty="0">
                <a:solidFill>
                  <a:srgbClr val="000000"/>
                </a:solidFill>
                <a:latin typeface="+mj-lt"/>
              </a:rPr>
              <a:t>abonar las facturas con la moneda local de cada </a:t>
            </a:r>
            <a:r>
              <a:rPr lang="es-ES" i="1" dirty="0" smtClean="0">
                <a:solidFill>
                  <a:srgbClr val="000000"/>
                </a:solidFill>
                <a:latin typeface="+mj-lt"/>
              </a:rPr>
              <a:t>país.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smtClean="0">
                <a:solidFill>
                  <a:srgbClr val="000000"/>
                </a:solidFill>
                <a:latin typeface="+mj-lt"/>
              </a:rPr>
              <a:t>Podrían </a:t>
            </a:r>
            <a:r>
              <a:rPr lang="es-ES" i="1" dirty="0">
                <a:solidFill>
                  <a:srgbClr val="000000"/>
                </a:solidFill>
                <a:latin typeface="+mj-lt"/>
              </a:rPr>
              <a:t>enviar PDF con </a:t>
            </a:r>
            <a:r>
              <a:rPr lang="es-ES" i="1" dirty="0" smtClean="0">
                <a:solidFill>
                  <a:srgbClr val="000000"/>
                </a:solidFill>
                <a:latin typeface="+mj-lt"/>
              </a:rPr>
              <a:t>pequeños </a:t>
            </a:r>
            <a:r>
              <a:rPr lang="es-ES" i="1" dirty="0">
                <a:solidFill>
                  <a:srgbClr val="000000"/>
                </a:solidFill>
                <a:latin typeface="+mj-lt"/>
              </a:rPr>
              <a:t>tutoriales, en el momento que existan segmentos de </a:t>
            </a:r>
            <a:r>
              <a:rPr lang="es-ES" i="1" dirty="0" smtClean="0">
                <a:solidFill>
                  <a:srgbClr val="000000"/>
                </a:solidFill>
                <a:latin typeface="+mj-lt"/>
              </a:rPr>
              <a:t>IPv4 </a:t>
            </a:r>
            <a:r>
              <a:rPr lang="es-ES" i="1" dirty="0">
                <a:solidFill>
                  <a:srgbClr val="000000"/>
                </a:solidFill>
                <a:latin typeface="+mj-lt"/>
              </a:rPr>
              <a:t>disponibles de ISP que no los </a:t>
            </a:r>
            <a:r>
              <a:rPr lang="es-ES" i="1" dirty="0" smtClean="0">
                <a:solidFill>
                  <a:srgbClr val="000000"/>
                </a:solidFill>
                <a:latin typeface="+mj-lt"/>
              </a:rPr>
              <a:t>están utilizando. Los podrí­an </a:t>
            </a:r>
            <a:r>
              <a:rPr lang="es-ES" i="1" dirty="0">
                <a:solidFill>
                  <a:srgbClr val="000000"/>
                </a:solidFill>
                <a:latin typeface="+mj-lt"/>
              </a:rPr>
              <a:t>otorgar a ISP como nosotros que </a:t>
            </a:r>
            <a:r>
              <a:rPr lang="es-ES" i="1" dirty="0" smtClean="0">
                <a:solidFill>
                  <a:srgbClr val="000000"/>
                </a:solidFill>
                <a:latin typeface="+mj-lt"/>
              </a:rPr>
              <a:t>aún </a:t>
            </a:r>
            <a:r>
              <a:rPr lang="es-ES" i="1" dirty="0">
                <a:solidFill>
                  <a:srgbClr val="000000"/>
                </a:solidFill>
                <a:latin typeface="+mj-lt"/>
              </a:rPr>
              <a:t>nos </a:t>
            </a:r>
            <a:r>
              <a:rPr lang="es-ES" i="1" dirty="0" smtClean="0">
                <a:solidFill>
                  <a:srgbClr val="000000"/>
                </a:solidFill>
                <a:latin typeface="+mj-lt"/>
              </a:rPr>
              <a:t>gustarí­a </a:t>
            </a:r>
            <a:r>
              <a:rPr lang="es-ES" i="1" dirty="0">
                <a:solidFill>
                  <a:srgbClr val="000000"/>
                </a:solidFill>
                <a:latin typeface="+mj-lt"/>
              </a:rPr>
              <a:t>mantenernos en </a:t>
            </a:r>
            <a:r>
              <a:rPr lang="es-ES" i="1" dirty="0" smtClean="0">
                <a:solidFill>
                  <a:srgbClr val="000000"/>
                </a:solidFill>
                <a:latin typeface="+mj-lt"/>
              </a:rPr>
              <a:t>IPv4</a:t>
            </a:r>
            <a:r>
              <a:rPr lang="es-ES" i="1" dirty="0">
                <a:solidFill>
                  <a:srgbClr val="000000"/>
                </a:solidFill>
                <a:latin typeface="+mj-lt"/>
              </a:rPr>
              <a:t>. </a:t>
            </a:r>
            <a:endParaRPr lang="es-ES" i="1" dirty="0" smtClean="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Por favor colocar American Express (AMEX) como medio de pago. Mi empresa utiliza tarjetas de </a:t>
            </a:r>
            <a:r>
              <a:rPr lang="es-ES" i="1" dirty="0" smtClean="0">
                <a:solidFill>
                  <a:srgbClr val="000000"/>
                </a:solidFill>
                <a:latin typeface="+mj-lt"/>
              </a:rPr>
              <a:t>crédito </a:t>
            </a:r>
            <a:r>
              <a:rPr lang="es-ES" i="1" dirty="0">
                <a:solidFill>
                  <a:srgbClr val="000000"/>
                </a:solidFill>
                <a:latin typeface="+mj-lt"/>
              </a:rPr>
              <a:t>corporativas AMEX y debido a las restricciones de pagos internacionales, la opciÃ³n de transferencia a Uruguay no es viable.                                                                                                                                                                                                                                                                                                                                                                                                                                                                                                                                                                                                                                                                                                                                                                                                                                                                                                                                                                                                                                                                                                                                                                                                                                                                                                                                                                                                                                                                                                                                                                                                                                                                                                                                                                                                                                                                                                                                                                                                                                                                                                                                                                                                                                                                                                                                                                                                                                                                                                                                                                                                                                                                                                                                                                                                                                                                                                                                                                                                                                                                                                                                                                                                                                                                                                                                                                                                                                                                                                                                                                                                                                                                                                                                                                                                                                                                                                                                                                                                                                                                                                                                                                                                                                                                                                                                                                                                                                                                                                                                                                                                                                                                                                                                                                                                                                                                                                                                                                      </a:t>
            </a:r>
          </a:p>
          <a:p>
            <a:pPr marL="285750" indent="-285750" algn="just" fontAlgn="b">
              <a:buFont typeface="Courier New" panose="02070309020205020404" pitchFamily="49" charset="0"/>
              <a:buChar char="o"/>
            </a:pPr>
            <a:r>
              <a:rPr lang="es-ES" i="1" dirty="0">
                <a:solidFill>
                  <a:srgbClr val="000000"/>
                </a:solidFill>
                <a:latin typeface="+mj-lt"/>
              </a:rPr>
              <a:t>Por favor revisar las formas de pago en argentina, que </a:t>
            </a:r>
            <a:r>
              <a:rPr lang="es-ES" i="1" dirty="0" smtClean="0">
                <a:solidFill>
                  <a:srgbClr val="000000"/>
                </a:solidFill>
                <a:latin typeface="+mj-lt"/>
              </a:rPr>
              <a:t>están </a:t>
            </a:r>
            <a:r>
              <a:rPr lang="es-ES" i="1" dirty="0">
                <a:solidFill>
                  <a:srgbClr val="000000"/>
                </a:solidFill>
                <a:latin typeface="+mj-lt"/>
              </a:rPr>
              <a:t>complicadas con los </a:t>
            </a:r>
            <a:r>
              <a:rPr lang="es-ES" i="1" dirty="0" smtClean="0">
                <a:solidFill>
                  <a:srgbClr val="000000"/>
                </a:solidFill>
                <a:latin typeface="+mj-lt"/>
              </a:rPr>
              <a:t>Kirchner.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Que el correo donde llega la </a:t>
            </a:r>
            <a:r>
              <a:rPr lang="es-ES" i="1" dirty="0" smtClean="0">
                <a:solidFill>
                  <a:srgbClr val="000000"/>
                </a:solidFill>
                <a:latin typeface="+mj-lt"/>
              </a:rPr>
              <a:t>información </a:t>
            </a:r>
            <a:r>
              <a:rPr lang="es-ES" i="1" dirty="0">
                <a:solidFill>
                  <a:srgbClr val="000000"/>
                </a:solidFill>
                <a:latin typeface="+mj-lt"/>
              </a:rPr>
              <a:t>administrativa de LACNIC sea diferente al correo donde nos llegan los reclamos de </a:t>
            </a:r>
            <a:r>
              <a:rPr lang="es-ES" i="1" dirty="0" smtClean="0">
                <a:solidFill>
                  <a:srgbClr val="000000"/>
                </a:solidFill>
                <a:latin typeface="+mj-lt"/>
              </a:rPr>
              <a:t>spams</a:t>
            </a:r>
            <a:r>
              <a:rPr lang="es-ES" i="1" dirty="0">
                <a:solidFill>
                  <a:srgbClr val="000000"/>
                </a:solidFill>
                <a:latin typeface="+mj-lt"/>
              </a:rPr>
              <a:t>, ataques, </a:t>
            </a:r>
            <a:r>
              <a:rPr lang="es-ES" i="1" dirty="0" smtClean="0">
                <a:solidFill>
                  <a:srgbClr val="000000"/>
                </a:solidFill>
                <a:latin typeface="+mj-lt"/>
              </a:rPr>
              <a:t>etc. </a:t>
            </a:r>
            <a:r>
              <a:rPr lang="es-ES" i="1" dirty="0">
                <a:solidFill>
                  <a:srgbClr val="000000"/>
                </a:solidFill>
                <a:latin typeface="+mj-lt"/>
              </a:rPr>
              <a:t>por que esto limita mucho el manejo adecuado del correo.                                                                                                                                                                                                                                                                                                                                                                                                                                                                                                                                                                                                                                                                                                                                                                                                                                                                                                                                                                                                                                                                                                                                                                                                                                                                                                                                                                                                                                                                                                                                                                                                                                                                                                                                                                                                                                                                                                                                                                                                                                                                                                                                                                                                                                                                                                                                                                                                                                                                                                                                                                                                                                                                                                                                                                                                                                                                                                                                                                                                                                                                                                                                                                                                                                                                                                                                                                                                                                                                                                                                                                                                                                                                                                                                                                                                                                                                                                                                                                                                                                                                                                                                                                                                                                                                                                                                                                                                                                                                                                                                                                                                                                                                                                                                                                                                                                                                                                                                                                                                </a:t>
            </a:r>
          </a:p>
        </p:txBody>
      </p:sp>
    </p:spTree>
    <p:extLst>
      <p:ext uri="{BB962C8B-B14F-4D97-AF65-F5344CB8AC3E}">
        <p14:creationId xmlns:p14="http://schemas.microsoft.com/office/powerpoint/2010/main" val="6918761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04240" y="764704"/>
            <a:ext cx="7716232" cy="5544616"/>
          </a:xfrm>
          <a:prstGeom prst="roundRect">
            <a:avLst>
              <a:gd name="adj" fmla="val 12160"/>
            </a:avLst>
          </a:prstGeom>
          <a:solidFill>
            <a:schemeClr val="bg1"/>
          </a:solidFill>
          <a:ln>
            <a:solidFill>
              <a:srgbClr val="C00000"/>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87</a:t>
            </a:fld>
            <a:endParaRPr lang="es-ES" dirty="0">
              <a:solidFill>
                <a:srgbClr val="000000"/>
              </a:solidFill>
              <a:latin typeface="+mj-lt"/>
            </a:endParaRPr>
          </a:p>
        </p:txBody>
      </p:sp>
      <p:sp>
        <p:nvSpPr>
          <p:cNvPr id="65543" name="Rectangle 10"/>
          <p:cNvSpPr>
            <a:spLocks noGrp="1" noChangeArrowheads="1"/>
          </p:cNvSpPr>
          <p:nvPr>
            <p:ph type="title"/>
          </p:nvPr>
        </p:nvSpPr>
        <p:spPr>
          <a:xfrm>
            <a:off x="611188" y="87313"/>
            <a:ext cx="8229600" cy="490537"/>
          </a:xfrm>
        </p:spPr>
        <p:txBody>
          <a:bodyPr/>
          <a:lstStyle/>
          <a:p>
            <a:pPr eaLnBrk="1" hangingPunct="1"/>
            <a:r>
              <a:rPr lang="es-ES" dirty="0" smtClean="0"/>
              <a:t>COMENTARIOS</a:t>
            </a:r>
          </a:p>
        </p:txBody>
      </p:sp>
      <p:sp>
        <p:nvSpPr>
          <p:cNvPr id="3" name="2 CuadroTexto"/>
          <p:cNvSpPr txBox="1"/>
          <p:nvPr/>
        </p:nvSpPr>
        <p:spPr>
          <a:xfrm>
            <a:off x="833272" y="620688"/>
            <a:ext cx="7272808" cy="307777"/>
          </a:xfrm>
          <a:prstGeom prst="rect">
            <a:avLst/>
          </a:prstGeom>
          <a:noFill/>
        </p:spPr>
        <p:txBody>
          <a:bodyPr wrap="square" rtlCol="0">
            <a:spAutoFit/>
          </a:bodyPr>
          <a:lstStyle/>
          <a:p>
            <a:pPr algn="just" fontAlgn="b"/>
            <a:r>
              <a:rPr lang="es-ES" i="1" dirty="0" smtClean="0">
                <a:solidFill>
                  <a:srgbClr val="003300"/>
                </a:solidFill>
                <a:latin typeface="+mj-lt"/>
              </a:rPr>
              <a:t>                                                                                                                                                                                                                                                                                                                                                                                                                                                                                                                                                                                                                                                                                                                                                                                                                                                                                                                                                                                                                                                                                                                                                                                                                                                                                                                                                                                                                                                                                                                                                                                                                                                                                                                                                                                                                                                                                                                                                                                                                                                                                                                                                                                                                                                                                                                                                                                                                                                                                                                                                                                                                                                                                                                                                                                                                                                                                                                                                                                                                                                                                                                                                                                                                                                                                                                                                                                                                                                                                                                                                                                                                                                                                                                                                                                                                                                                                                                                                                                                                                                                                                                                                                                                                                                                                                                                                                                                                                                                                                                                                                                                                                                                                                                                                                                                                                                                                                                                                                                                                                   </a:t>
            </a:r>
            <a:endParaRPr lang="es-ES" i="1" dirty="0">
              <a:solidFill>
                <a:srgbClr val="003300"/>
              </a:solidFill>
              <a:latin typeface="+mj-lt"/>
            </a:endParaRPr>
          </a:p>
        </p:txBody>
      </p:sp>
      <p:sp>
        <p:nvSpPr>
          <p:cNvPr id="6" name="5 CuadroTexto"/>
          <p:cNvSpPr txBox="1"/>
          <p:nvPr/>
        </p:nvSpPr>
        <p:spPr>
          <a:xfrm>
            <a:off x="1403648" y="1124744"/>
            <a:ext cx="7272808" cy="4832092"/>
          </a:xfrm>
          <a:prstGeom prst="rect">
            <a:avLst/>
          </a:prstGeom>
          <a:noFill/>
        </p:spPr>
        <p:txBody>
          <a:bodyPr wrap="square" rtlCol="0">
            <a:spAutoFit/>
          </a:bodyPr>
          <a:lstStyle/>
          <a:p>
            <a:pPr marL="285750" indent="-285750" algn="just" fontAlgn="b">
              <a:buFont typeface="Courier New" panose="02070309020205020404" pitchFamily="49" charset="0"/>
              <a:buChar char="o"/>
            </a:pPr>
            <a:r>
              <a:rPr lang="es-ES" i="1" dirty="0" smtClean="0">
                <a:solidFill>
                  <a:srgbClr val="000000"/>
                </a:solidFill>
                <a:latin typeface="+mj-lt"/>
              </a:rPr>
              <a:t>Que </a:t>
            </a:r>
            <a:r>
              <a:rPr lang="es-ES" i="1" dirty="0">
                <a:solidFill>
                  <a:srgbClr val="000000"/>
                </a:solidFill>
                <a:latin typeface="+mj-lt"/>
              </a:rPr>
              <a:t>fomenten la </a:t>
            </a:r>
            <a:r>
              <a:rPr lang="es-ES" i="1" dirty="0" smtClean="0">
                <a:solidFill>
                  <a:srgbClr val="000000"/>
                </a:solidFill>
                <a:latin typeface="+mj-lt"/>
              </a:rPr>
              <a:t>relación </a:t>
            </a:r>
            <a:r>
              <a:rPr lang="es-ES" i="1" dirty="0">
                <a:solidFill>
                  <a:srgbClr val="000000"/>
                </a:solidFill>
                <a:latin typeface="+mj-lt"/>
              </a:rPr>
              <a:t>entre otros </a:t>
            </a:r>
            <a:r>
              <a:rPr lang="es-ES" i="1" dirty="0" smtClean="0">
                <a:solidFill>
                  <a:srgbClr val="000000"/>
                </a:solidFill>
                <a:latin typeface="+mj-lt"/>
              </a:rPr>
              <a:t>paí­ses </a:t>
            </a:r>
            <a:r>
              <a:rPr lang="es-ES" i="1" dirty="0">
                <a:solidFill>
                  <a:srgbClr val="000000"/>
                </a:solidFill>
                <a:latin typeface="+mj-lt"/>
              </a:rPr>
              <a:t>sobre recursos de las Ips y que lleguen a un  acuerdo de uso para </a:t>
            </a:r>
            <a:r>
              <a:rPr lang="es-ES" i="1" dirty="0" smtClean="0">
                <a:solidFill>
                  <a:srgbClr val="000000"/>
                </a:solidFill>
                <a:latin typeface="+mj-lt"/>
              </a:rPr>
              <a:t>gestión </a:t>
            </a:r>
            <a:r>
              <a:rPr lang="es-ES" i="1" dirty="0">
                <a:solidFill>
                  <a:srgbClr val="000000"/>
                </a:solidFill>
                <a:latin typeface="+mj-lt"/>
              </a:rPr>
              <a:t>de </a:t>
            </a:r>
            <a:r>
              <a:rPr lang="es-ES" i="1" dirty="0" smtClean="0">
                <a:solidFill>
                  <a:srgbClr val="000000"/>
                </a:solidFill>
                <a:latin typeface="+mj-lt"/>
              </a:rPr>
              <a:t>recursos, </a:t>
            </a:r>
            <a:r>
              <a:rPr lang="es-ES" i="1" dirty="0">
                <a:solidFill>
                  <a:srgbClr val="000000"/>
                </a:solidFill>
                <a:latin typeface="+mj-lt"/>
              </a:rPr>
              <a:t>y quien no los use se los </a:t>
            </a:r>
            <a:r>
              <a:rPr lang="es-ES" i="1" dirty="0" smtClean="0">
                <a:solidFill>
                  <a:srgbClr val="000000"/>
                </a:solidFill>
                <a:latin typeface="+mj-lt"/>
              </a:rPr>
              <a:t>retiren.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smtClean="0">
                <a:solidFill>
                  <a:srgbClr val="000000"/>
                </a:solidFill>
                <a:latin typeface="+mj-lt"/>
              </a:rPr>
              <a:t>Que </a:t>
            </a:r>
            <a:r>
              <a:rPr lang="es-ES" i="1" dirty="0">
                <a:solidFill>
                  <a:srgbClr val="000000"/>
                </a:solidFill>
                <a:latin typeface="+mj-lt"/>
              </a:rPr>
              <a:t>incluyan </a:t>
            </a:r>
            <a:r>
              <a:rPr lang="es-ES" i="1" dirty="0" smtClean="0">
                <a:solidFill>
                  <a:srgbClr val="000000"/>
                </a:solidFill>
                <a:latin typeface="+mj-lt"/>
              </a:rPr>
              <a:t>PayPal </a:t>
            </a:r>
            <a:r>
              <a:rPr lang="es-ES" i="1" dirty="0">
                <a:solidFill>
                  <a:srgbClr val="000000"/>
                </a:solidFill>
                <a:latin typeface="+mj-lt"/>
              </a:rPr>
              <a:t>en sus </a:t>
            </a:r>
            <a:r>
              <a:rPr lang="es-ES" i="1" dirty="0" smtClean="0">
                <a:solidFill>
                  <a:srgbClr val="000000"/>
                </a:solidFill>
                <a:latin typeface="+mj-lt"/>
              </a:rPr>
              <a:t>métodos </a:t>
            </a:r>
            <a:r>
              <a:rPr lang="es-ES" i="1" dirty="0">
                <a:solidFill>
                  <a:srgbClr val="000000"/>
                </a:solidFill>
                <a:latin typeface="+mj-lt"/>
              </a:rPr>
              <a:t>de </a:t>
            </a:r>
            <a:r>
              <a:rPr lang="es-ES" i="1" dirty="0" smtClean="0">
                <a:solidFill>
                  <a:srgbClr val="000000"/>
                </a:solidFill>
                <a:latin typeface="+mj-lt"/>
              </a:rPr>
              <a:t>pago.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Que las encuestas sean menos tediosas (como </a:t>
            </a:r>
            <a:r>
              <a:rPr lang="es-ES" i="1" dirty="0" smtClean="0">
                <a:solidFill>
                  <a:srgbClr val="000000"/>
                </a:solidFill>
                <a:latin typeface="+mj-lt"/>
              </a:rPr>
              <a:t>ésta</a:t>
            </a:r>
            <a:r>
              <a:rPr lang="es-ES" i="1" dirty="0">
                <a:solidFill>
                  <a:srgbClr val="000000"/>
                </a:solidFill>
                <a:latin typeface="+mj-lt"/>
              </a:rPr>
              <a:t>). El concepto de </a:t>
            </a:r>
            <a:r>
              <a:rPr lang="es-ES" i="1" dirty="0" smtClean="0">
                <a:solidFill>
                  <a:srgbClr val="000000"/>
                </a:solidFill>
                <a:latin typeface="+mj-lt"/>
              </a:rPr>
              <a:t>ludificación está </a:t>
            </a:r>
            <a:r>
              <a:rPr lang="es-ES" i="1" dirty="0">
                <a:solidFill>
                  <a:srgbClr val="000000"/>
                </a:solidFill>
                <a:latin typeface="+mj-lt"/>
              </a:rPr>
              <a:t>bueno, pero son demasiadas </a:t>
            </a:r>
            <a:r>
              <a:rPr lang="es-ES" i="1" dirty="0" smtClean="0">
                <a:solidFill>
                  <a:srgbClr val="000000"/>
                </a:solidFill>
                <a:latin typeface="+mj-lt"/>
              </a:rPr>
              <a:t>páginas</a:t>
            </a:r>
            <a:r>
              <a:rPr lang="es-ES" i="1" dirty="0">
                <a:solidFill>
                  <a:srgbClr val="000000"/>
                </a:solidFill>
                <a:latin typeface="+mj-lt"/>
              </a:rPr>
              <a:t>; luego de responder 5 </a:t>
            </a:r>
            <a:r>
              <a:rPr lang="es-ES" i="1" dirty="0" smtClean="0">
                <a:solidFill>
                  <a:srgbClr val="000000"/>
                </a:solidFill>
                <a:latin typeface="+mj-lt"/>
              </a:rPr>
              <a:t>páginas</a:t>
            </a:r>
            <a:r>
              <a:rPr lang="es-ES" i="1" dirty="0">
                <a:solidFill>
                  <a:srgbClr val="000000"/>
                </a:solidFill>
                <a:latin typeface="+mj-lt"/>
              </a:rPr>
              <a:t>, la barra de progreso </a:t>
            </a:r>
            <a:r>
              <a:rPr lang="es-ES" i="1" dirty="0" smtClean="0">
                <a:solidFill>
                  <a:srgbClr val="000000"/>
                </a:solidFill>
                <a:latin typeface="+mj-lt"/>
              </a:rPr>
              <a:t>decí­a </a:t>
            </a:r>
            <a:r>
              <a:rPr lang="es-ES" i="1" dirty="0">
                <a:solidFill>
                  <a:srgbClr val="000000"/>
                </a:solidFill>
                <a:latin typeface="+mj-lt"/>
              </a:rPr>
              <a:t>que </a:t>
            </a:r>
            <a:r>
              <a:rPr lang="es-ES" i="1" dirty="0" smtClean="0">
                <a:solidFill>
                  <a:srgbClr val="000000"/>
                </a:solidFill>
                <a:latin typeface="+mj-lt"/>
              </a:rPr>
              <a:t>avancé </a:t>
            </a:r>
            <a:r>
              <a:rPr lang="es-ES" i="1" dirty="0">
                <a:solidFill>
                  <a:srgbClr val="000000"/>
                </a:solidFill>
                <a:latin typeface="+mj-lt"/>
              </a:rPr>
              <a:t>un </a:t>
            </a:r>
            <a:r>
              <a:rPr lang="es-ES" i="1" dirty="0" smtClean="0">
                <a:solidFill>
                  <a:srgbClr val="000000"/>
                </a:solidFill>
                <a:latin typeface="+mj-lt"/>
              </a:rPr>
              <a:t>12%, </a:t>
            </a:r>
            <a:r>
              <a:rPr lang="es-ES" i="1" dirty="0">
                <a:solidFill>
                  <a:srgbClr val="000000"/>
                </a:solidFill>
                <a:latin typeface="+mj-lt"/>
              </a:rPr>
              <a:t>ahora estoy en la pagina 26 y </a:t>
            </a:r>
            <a:r>
              <a:rPr lang="es-ES" i="1" dirty="0" smtClean="0">
                <a:solidFill>
                  <a:srgbClr val="000000"/>
                </a:solidFill>
                <a:latin typeface="+mj-lt"/>
              </a:rPr>
              <a:t>aún </a:t>
            </a:r>
            <a:r>
              <a:rPr lang="es-ES" i="1" dirty="0">
                <a:solidFill>
                  <a:srgbClr val="000000"/>
                </a:solidFill>
                <a:latin typeface="+mj-lt"/>
              </a:rPr>
              <a:t>no termino la </a:t>
            </a:r>
            <a:r>
              <a:rPr lang="es-ES" i="1" dirty="0" smtClean="0">
                <a:solidFill>
                  <a:srgbClr val="000000"/>
                </a:solidFill>
                <a:latin typeface="+mj-lt"/>
              </a:rPr>
              <a:t>encuesta.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Que propongan un </a:t>
            </a:r>
            <a:r>
              <a:rPr lang="es-ES" i="1" dirty="0" smtClean="0">
                <a:solidFill>
                  <a:srgbClr val="000000"/>
                </a:solidFill>
                <a:latin typeface="+mj-lt"/>
              </a:rPr>
              <a:t>método </a:t>
            </a:r>
            <a:r>
              <a:rPr lang="es-ES" i="1" dirty="0">
                <a:solidFill>
                  <a:srgbClr val="000000"/>
                </a:solidFill>
                <a:latin typeface="+mj-lt"/>
              </a:rPr>
              <a:t>de reclamo de los productores de </a:t>
            </a:r>
            <a:r>
              <a:rPr lang="es-ES" i="1" dirty="0" smtClean="0">
                <a:solidFill>
                  <a:srgbClr val="000000"/>
                </a:solidFill>
                <a:latin typeface="+mj-lt"/>
              </a:rPr>
              <a:t>tecnologí­a</a:t>
            </a:r>
            <a:r>
              <a:rPr lang="es-ES" i="1" dirty="0">
                <a:solidFill>
                  <a:srgbClr val="000000"/>
                </a:solidFill>
                <a:latin typeface="+mj-lt"/>
              </a:rPr>
              <a:t>, para que implementen IPv6 en sus dispositivos.                                                                                                                                                                                                                                                                                                                                                                                                                                                                                                                                                                                                                                                                                                                                                                                                                                                                                                                                                                                                                                                                                                                                                                                                                                                                                                                                                                                                                                                                                                                                                                                                                                                                                                                                                                                                                                                                                                                                                                                                                                                                                                                                                                                                                                                                                                                                                                                                                                                                                                                                                                                                                                                                                                                                                                                                                                                                                                                                                                                                                                                                                                                                                                                                                                                                                                                                                                                                                                                                                                                                                                                                                                                                                                                                                                                                                                                                                                                                                                                                                                                                                                                                                                                                                                                                                                                                                                                                                                                                                                                                                                                                                                                                                                                                                                                                                                                                                                                                                                                                                                                                                   </a:t>
            </a:r>
          </a:p>
          <a:p>
            <a:pPr marL="285750" indent="-285750" algn="just" fontAlgn="b">
              <a:buFont typeface="Courier New" panose="02070309020205020404" pitchFamily="49" charset="0"/>
              <a:buChar char="o"/>
            </a:pPr>
            <a:r>
              <a:rPr lang="es-ES" i="1" dirty="0">
                <a:solidFill>
                  <a:srgbClr val="000000"/>
                </a:solidFill>
                <a:latin typeface="+mj-lt"/>
              </a:rPr>
              <a:t>Que se realicen </a:t>
            </a:r>
            <a:r>
              <a:rPr lang="es-ES" i="1" dirty="0" smtClean="0">
                <a:solidFill>
                  <a:srgbClr val="000000"/>
                </a:solidFill>
                <a:latin typeface="+mj-lt"/>
              </a:rPr>
              <a:t>más </a:t>
            </a:r>
            <a:r>
              <a:rPr lang="es-ES" i="1" dirty="0">
                <a:solidFill>
                  <a:srgbClr val="000000"/>
                </a:solidFill>
                <a:latin typeface="+mj-lt"/>
              </a:rPr>
              <a:t>talleres </a:t>
            </a:r>
            <a:r>
              <a:rPr lang="es-ES" i="1" dirty="0" smtClean="0">
                <a:solidFill>
                  <a:srgbClr val="000000"/>
                </a:solidFill>
                <a:latin typeface="+mj-lt"/>
              </a:rPr>
              <a:t>técnicos </a:t>
            </a:r>
            <a:r>
              <a:rPr lang="es-ES" i="1" dirty="0">
                <a:solidFill>
                  <a:srgbClr val="000000"/>
                </a:solidFill>
                <a:latin typeface="+mj-lt"/>
              </a:rPr>
              <a:t>por </a:t>
            </a:r>
            <a:r>
              <a:rPr lang="es-ES" i="1" dirty="0" smtClean="0">
                <a:solidFill>
                  <a:srgbClr val="000000"/>
                </a:solidFill>
                <a:latin typeface="+mj-lt"/>
              </a:rPr>
              <a:t>país</a:t>
            </a:r>
            <a:r>
              <a:rPr lang="es-ES" i="1" dirty="0">
                <a:solidFill>
                  <a:srgbClr val="000000"/>
                </a:solidFill>
                <a:latin typeface="+mj-lt"/>
              </a:rPr>
              <a:t>, por lo menos una vez por </a:t>
            </a:r>
            <a:r>
              <a:rPr lang="es-ES" i="1" dirty="0" smtClean="0">
                <a:solidFill>
                  <a:srgbClr val="000000"/>
                </a:solidFill>
                <a:latin typeface="+mj-lt"/>
              </a:rPr>
              <a:t>año </a:t>
            </a:r>
            <a:r>
              <a:rPr lang="es-ES" i="1" dirty="0">
                <a:solidFill>
                  <a:srgbClr val="000000"/>
                </a:solidFill>
                <a:latin typeface="+mj-lt"/>
              </a:rPr>
              <a:t>para cada </a:t>
            </a:r>
            <a:r>
              <a:rPr lang="es-ES" i="1" dirty="0" smtClean="0">
                <a:solidFill>
                  <a:srgbClr val="000000"/>
                </a:solidFill>
                <a:latin typeface="+mj-lt"/>
              </a:rPr>
              <a:t>país</a:t>
            </a:r>
            <a:r>
              <a:rPr lang="es-ES" i="1" dirty="0">
                <a:solidFill>
                  <a:srgbClr val="000000"/>
                </a:solidFill>
                <a:latin typeface="+mj-lt"/>
              </a:rPr>
              <a:t>.                                                                                                                                                                                                                                                                                                                                                                                                                                                                                                                                                                                                                                                                                                                                                                                                                                                                                                                                                                                                                                                                                                                                                                                                                                                                                                                                                                                                                                                                                                                                                                                                                                                                                                                                                                                                                                                                                                                                                                                                                                                                                                                                                                                                                                                                                                                                                                                                                                                                                                                                                                                                                                                                                                                                                                                                                                                                                                                                                                                                                                                                                                                                                                                                                                                                                                                                                                                                                                                                                                                                                                                                                                                                                                                                                                                                                                                                                                                                                                                                                                                                                                                                                                                                                                                                                                                                                                                                                                                                                                                                                                                                                                                                                                                                                                                                                                                                                                                                                                                                                                                                                                           </a:t>
            </a:r>
          </a:p>
          <a:p>
            <a:pPr marL="285750" indent="-285750" algn="just" fontAlgn="b">
              <a:buFont typeface="Courier New" panose="02070309020205020404" pitchFamily="49" charset="0"/>
              <a:buChar char="o"/>
            </a:pPr>
            <a:r>
              <a:rPr lang="es-ES" i="1" dirty="0" smtClean="0">
                <a:solidFill>
                  <a:srgbClr val="000000"/>
                </a:solidFill>
                <a:latin typeface="+mj-lt"/>
              </a:rPr>
              <a:t>Que </a:t>
            </a:r>
            <a:r>
              <a:rPr lang="es-ES" i="1" dirty="0">
                <a:solidFill>
                  <a:srgbClr val="000000"/>
                </a:solidFill>
                <a:latin typeface="+mj-lt"/>
              </a:rPr>
              <a:t>siga trabajando de manera </a:t>
            </a:r>
            <a:r>
              <a:rPr lang="es-ES" i="1" dirty="0" smtClean="0">
                <a:solidFill>
                  <a:srgbClr val="000000"/>
                </a:solidFill>
                <a:latin typeface="+mj-lt"/>
              </a:rPr>
              <a:t>abnegada</a:t>
            </a:r>
            <a:r>
              <a:rPr lang="es-ES" i="1" dirty="0">
                <a:solidFill>
                  <a:srgbClr val="000000"/>
                </a:solidFill>
                <a:latin typeface="+mj-lt"/>
              </a:rPr>
              <a:t>, con alta </a:t>
            </a:r>
            <a:r>
              <a:rPr lang="es-ES" i="1" dirty="0" smtClean="0">
                <a:solidFill>
                  <a:srgbClr val="000000"/>
                </a:solidFill>
                <a:latin typeface="+mj-lt"/>
              </a:rPr>
              <a:t>motivación </a:t>
            </a:r>
            <a:r>
              <a:rPr lang="es-ES" i="1" dirty="0">
                <a:solidFill>
                  <a:srgbClr val="000000"/>
                </a:solidFill>
                <a:latin typeface="+mj-lt"/>
              </a:rPr>
              <a:t>en su personal , que denota un sentido de </a:t>
            </a:r>
            <a:r>
              <a:rPr lang="es-ES" i="1" dirty="0" smtClean="0">
                <a:solidFill>
                  <a:srgbClr val="000000"/>
                </a:solidFill>
                <a:latin typeface="+mj-lt"/>
              </a:rPr>
              <a:t>pertenencia </a:t>
            </a:r>
            <a:r>
              <a:rPr lang="es-ES" i="1" dirty="0">
                <a:solidFill>
                  <a:srgbClr val="000000"/>
                </a:solidFill>
                <a:latin typeface="+mj-lt"/>
              </a:rPr>
              <a:t>muy fuerte en sus especialistas y recursos humanos de manera general.                                                                                                                                                                                                                                                                                                                                                                                                                                                                                                                                                                                                                                                                                                                                                                                                                                                                                                                                                                                                                                                                                                                                                                                                                                                                                                                                                                                                                                                                                                                                                                                                                                                                                                                                                                                                                                                                                                                                                                                                                                                                                                                                                                                                                                                                                                                                                                                                                                                                                                                                                                                                                                                                                                                                                                                                                                                                                                                                                                                                                                                                                                                                                                                                                                                                                                                                                                                                                                                                                                                                                                                                                                                                                                                                                                                                                                                                                                                                                                                                                                                                                                                                                                                                                                                                                                                                                                                                                                                                                                                                                                                                                                                                                                                                                                                                                                                                                                                                                                                                                 </a:t>
            </a:r>
          </a:p>
          <a:p>
            <a:pPr marL="285750" indent="-285750" algn="just" fontAlgn="b">
              <a:buFont typeface="Courier New" panose="02070309020205020404" pitchFamily="49" charset="0"/>
              <a:buChar char="o"/>
            </a:pPr>
            <a:r>
              <a:rPr lang="es-ES" i="1" dirty="0">
                <a:solidFill>
                  <a:srgbClr val="000000"/>
                </a:solidFill>
                <a:latin typeface="+mj-lt"/>
              </a:rPr>
              <a:t>Que sigan trabajando de la misma manera.                                                                                                                                                                                                                                                                                                                                                                                                                                                                                                                                                                                                                                                                                                                                                                                                                                                                                                                                                                                                                                                                                                                                                                                                                                                                                                                                                                                                                                                                                                                                                                                                                                                                                                                                                                                                                                                                                                                                                                                                                                                                                                                                                                                                                                                                                                                                                                                                                                                                                                                                                                                                                                                                                                                                                                                                                                                                                                                                                                                                                                                                                                                                                                                                                                                                                                                                                                                                                                                                                                                                                                                                                                                                                                                                                                                                                                                                                                                                                                                                                                                                                                                                                                                                                                                                                                                                                                                                                                                                                                                                                                                                                                                                                                                                                                                                                                                                                                                                                                                                                                                                                                                                                                </a:t>
            </a:r>
          </a:p>
          <a:p>
            <a:pPr marL="285750" indent="-285750" algn="just" fontAlgn="b">
              <a:buFont typeface="Courier New" panose="02070309020205020404" pitchFamily="49" charset="0"/>
              <a:buChar char="o"/>
            </a:pPr>
            <a:r>
              <a:rPr lang="es-ES" i="1" dirty="0" smtClean="0">
                <a:solidFill>
                  <a:srgbClr val="000000"/>
                </a:solidFill>
                <a:latin typeface="+mj-lt"/>
              </a:rPr>
              <a:t>Que </a:t>
            </a:r>
            <a:r>
              <a:rPr lang="es-ES" i="1" dirty="0">
                <a:solidFill>
                  <a:srgbClr val="000000"/>
                </a:solidFill>
                <a:latin typeface="+mj-lt"/>
              </a:rPr>
              <a:t>sigan trabajando muy bien como hasta ahora, uniendo a nuestros </a:t>
            </a:r>
            <a:r>
              <a:rPr lang="es-ES" i="1" dirty="0" smtClean="0">
                <a:solidFill>
                  <a:srgbClr val="000000"/>
                </a:solidFill>
                <a:latin typeface="+mj-lt"/>
              </a:rPr>
              <a:t>países </a:t>
            </a:r>
            <a:r>
              <a:rPr lang="es-ES" i="1" dirty="0">
                <a:solidFill>
                  <a:srgbClr val="000000"/>
                </a:solidFill>
                <a:latin typeface="+mj-lt"/>
              </a:rPr>
              <a:t>para una internet para </a:t>
            </a:r>
            <a:r>
              <a:rPr lang="es-ES" i="1" dirty="0" smtClean="0">
                <a:solidFill>
                  <a:srgbClr val="000000"/>
                </a:solidFill>
                <a:latin typeface="+mj-lt"/>
              </a:rPr>
              <a:t>todos.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Respecto a los temas de seguridad y manejo de la </a:t>
            </a:r>
            <a:r>
              <a:rPr lang="es-ES" i="1" dirty="0" smtClean="0">
                <a:solidFill>
                  <a:srgbClr val="000000"/>
                </a:solidFill>
                <a:latin typeface="+mj-lt"/>
              </a:rPr>
              <a:t>numeración </a:t>
            </a:r>
            <a:r>
              <a:rPr lang="es-ES" i="1" dirty="0">
                <a:solidFill>
                  <a:srgbClr val="000000"/>
                </a:solidFill>
                <a:latin typeface="+mj-lt"/>
              </a:rPr>
              <a:t>IP, ya que se quisiera un lineamiento de parte del Ministerio en </a:t>
            </a:r>
            <a:r>
              <a:rPr lang="es-ES" i="1" dirty="0" smtClean="0">
                <a:solidFill>
                  <a:srgbClr val="000000"/>
                </a:solidFill>
                <a:latin typeface="+mj-lt"/>
              </a:rPr>
              <a:t>relación así </a:t>
            </a:r>
            <a:r>
              <a:rPr lang="es-ES" i="1" dirty="0">
                <a:solidFill>
                  <a:srgbClr val="000000"/>
                </a:solidFill>
                <a:latin typeface="+mj-lt"/>
              </a:rPr>
              <a:t>las contribuciones a realizar se mantienen en el </a:t>
            </a:r>
            <a:r>
              <a:rPr lang="es-ES" i="1" dirty="0" smtClean="0">
                <a:solidFill>
                  <a:srgbClr val="000000"/>
                </a:solidFill>
                <a:latin typeface="+mj-lt"/>
              </a:rPr>
              <a:t>ámbito </a:t>
            </a:r>
            <a:r>
              <a:rPr lang="es-ES" i="1" dirty="0">
                <a:solidFill>
                  <a:srgbClr val="000000"/>
                </a:solidFill>
                <a:latin typeface="+mj-lt"/>
              </a:rPr>
              <a:t>netamente </a:t>
            </a:r>
            <a:r>
              <a:rPr lang="es-ES" i="1" dirty="0" smtClean="0">
                <a:solidFill>
                  <a:srgbClr val="000000"/>
                </a:solidFill>
                <a:latin typeface="+mj-lt"/>
              </a:rPr>
              <a:t>técnico </a:t>
            </a:r>
            <a:r>
              <a:rPr lang="es-ES" i="1" dirty="0">
                <a:solidFill>
                  <a:srgbClr val="000000"/>
                </a:solidFill>
                <a:latin typeface="+mj-lt"/>
              </a:rPr>
              <a:t>o si es posible hacer contribuciones desde el punto de vista de propuestas </a:t>
            </a:r>
            <a:r>
              <a:rPr lang="es-ES" i="1" dirty="0" smtClean="0">
                <a:solidFill>
                  <a:srgbClr val="000000"/>
                </a:solidFill>
                <a:latin typeface="+mj-lt"/>
              </a:rPr>
              <a:t>polí­ticas </a:t>
            </a:r>
            <a:r>
              <a:rPr lang="es-ES" i="1" dirty="0">
                <a:solidFill>
                  <a:srgbClr val="000000"/>
                </a:solidFill>
                <a:latin typeface="+mj-lt"/>
              </a:rPr>
              <a:t>para el manejo de este tipo de </a:t>
            </a:r>
            <a:r>
              <a:rPr lang="es-ES" i="1" dirty="0" smtClean="0">
                <a:solidFill>
                  <a:srgbClr val="000000"/>
                </a:solidFill>
                <a:latin typeface="+mj-lt"/>
              </a:rPr>
              <a:t>numeración </a:t>
            </a:r>
            <a:r>
              <a:rPr lang="es-ES" i="1" dirty="0">
                <a:solidFill>
                  <a:srgbClr val="000000"/>
                </a:solidFill>
                <a:latin typeface="+mj-lt"/>
              </a:rPr>
              <a:t>IP.                                                                                                                                                                                                                                                                                                                                                                                                                                                                                                                                                                                                                                                                                                                                                                                                                                                                                                                                                                                                                                                                                                                                                                                                                                                                                                                                                                                                                                                                                                                                                                                                                                                                                                                                                                                                                                                                                                                                                                                                                                                                                                                                                                                                                                                                                                                                                                                                                                                                                                                                                                                                                                                                                                                                                                                                                                                                                                                                                                                                                                                                                                                                                                                                                                                                                                                                                                                                                                                                                                                                                                                                                                                                                                                                                                                                                                                                                                                                                                                                                                                                                                                                                                                                                                                                                                                                                                                                                                                                                                                                                                                                                                                                                                                                                                                                                                           </a:t>
            </a:r>
          </a:p>
        </p:txBody>
      </p:sp>
    </p:spTree>
    <p:extLst>
      <p:ext uri="{BB962C8B-B14F-4D97-AF65-F5344CB8AC3E}">
        <p14:creationId xmlns:p14="http://schemas.microsoft.com/office/powerpoint/2010/main" val="296012172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04240" y="764704"/>
            <a:ext cx="7716232" cy="5544616"/>
          </a:xfrm>
          <a:prstGeom prst="roundRect">
            <a:avLst>
              <a:gd name="adj" fmla="val 12160"/>
            </a:avLst>
          </a:prstGeom>
          <a:solidFill>
            <a:schemeClr val="bg1"/>
          </a:solidFill>
          <a:ln>
            <a:solidFill>
              <a:srgbClr val="C00000"/>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800" dirty="0">
              <a:solidFill>
                <a:srgbClr val="FFFFFF"/>
              </a:solidFill>
              <a:latin typeface="+mj-lt"/>
            </a:endParaRPr>
          </a:p>
        </p:txBody>
      </p:sp>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88</a:t>
            </a:fld>
            <a:endParaRPr lang="es-ES" dirty="0">
              <a:solidFill>
                <a:srgbClr val="000000"/>
              </a:solidFill>
              <a:latin typeface="+mj-lt"/>
            </a:endParaRPr>
          </a:p>
        </p:txBody>
      </p:sp>
      <p:sp>
        <p:nvSpPr>
          <p:cNvPr id="65543" name="Rectangle 10"/>
          <p:cNvSpPr>
            <a:spLocks noGrp="1" noChangeArrowheads="1"/>
          </p:cNvSpPr>
          <p:nvPr>
            <p:ph type="title"/>
          </p:nvPr>
        </p:nvSpPr>
        <p:spPr>
          <a:xfrm>
            <a:off x="611188" y="87313"/>
            <a:ext cx="8229600" cy="490537"/>
          </a:xfrm>
        </p:spPr>
        <p:txBody>
          <a:bodyPr/>
          <a:lstStyle/>
          <a:p>
            <a:pPr eaLnBrk="1" hangingPunct="1"/>
            <a:r>
              <a:rPr lang="es-ES" dirty="0" smtClean="0"/>
              <a:t>COMENTARIOS</a:t>
            </a:r>
          </a:p>
        </p:txBody>
      </p:sp>
      <p:sp>
        <p:nvSpPr>
          <p:cNvPr id="3" name="2 CuadroTexto"/>
          <p:cNvSpPr txBox="1"/>
          <p:nvPr/>
        </p:nvSpPr>
        <p:spPr>
          <a:xfrm>
            <a:off x="833272" y="620688"/>
            <a:ext cx="7272808" cy="307777"/>
          </a:xfrm>
          <a:prstGeom prst="rect">
            <a:avLst/>
          </a:prstGeom>
          <a:noFill/>
        </p:spPr>
        <p:txBody>
          <a:bodyPr wrap="square" rtlCol="0">
            <a:spAutoFit/>
          </a:bodyPr>
          <a:lstStyle/>
          <a:p>
            <a:pPr algn="just" fontAlgn="b"/>
            <a:r>
              <a:rPr lang="es-ES" i="1" dirty="0" smtClean="0">
                <a:solidFill>
                  <a:srgbClr val="003300"/>
                </a:solidFill>
                <a:latin typeface="+mj-lt"/>
              </a:rPr>
              <a:t>                                                                                                                                                                                                                                                                                                                                                                                                                                                                                                                                                                                                                                                                                                                                                                                                                                                                                                                                                                                                                                                                                                                                                                                                                                                                                                                                                                                                                                                                                                                                                                                                                                                                                                                                                                                                                                                                                                                                                                                                                                                                                                                                                                                                                                                                                                                                                                                                                                                                                                                                                                                                                                                                                                                                                                                                                                                                                                                                                                                                                                                                                                                                                                                                                                                                                                                                                                                                                                                                                                                                                                                                                                                                                                                                                                                                                                                                                                                                                                                                                                                                                                                                                                                                                                                                                                                                                                                                                                                                                                                                                                                                                                                                                                                                                                                                                                                                                                                                                                                                                                   </a:t>
            </a:r>
            <a:endParaRPr lang="es-ES" i="1" dirty="0">
              <a:solidFill>
                <a:srgbClr val="003300"/>
              </a:solidFill>
              <a:latin typeface="+mj-lt"/>
            </a:endParaRPr>
          </a:p>
        </p:txBody>
      </p:sp>
      <p:sp>
        <p:nvSpPr>
          <p:cNvPr id="6" name="5 CuadroTexto"/>
          <p:cNvSpPr txBox="1"/>
          <p:nvPr/>
        </p:nvSpPr>
        <p:spPr>
          <a:xfrm>
            <a:off x="1331640" y="831939"/>
            <a:ext cx="7272808" cy="5478423"/>
          </a:xfrm>
          <a:prstGeom prst="rect">
            <a:avLst/>
          </a:prstGeom>
          <a:noFill/>
        </p:spPr>
        <p:txBody>
          <a:bodyPr wrap="square" rtlCol="0">
            <a:spAutoFit/>
          </a:bodyPr>
          <a:lstStyle/>
          <a:p>
            <a:pPr marL="285750" indent="-285750" algn="just" fontAlgn="b">
              <a:buFont typeface="Courier New" panose="02070309020205020404" pitchFamily="49" charset="0"/>
              <a:buChar char="o"/>
            </a:pPr>
            <a:r>
              <a:rPr lang="es-ES" i="1" dirty="0" smtClean="0">
                <a:solidFill>
                  <a:srgbClr val="000000"/>
                </a:solidFill>
                <a:latin typeface="+mj-lt"/>
              </a:rPr>
              <a:t>Seguir </a:t>
            </a:r>
            <a:r>
              <a:rPr lang="es-ES" i="1" dirty="0">
                <a:solidFill>
                  <a:srgbClr val="000000"/>
                </a:solidFill>
                <a:latin typeface="+mj-lt"/>
              </a:rPr>
              <a:t>la senda de impulsar acciones para robustecer el internet en regiones con bajo desarrollo.  </a:t>
            </a:r>
            <a:r>
              <a:rPr lang="es-ES" i="1" dirty="0" smtClean="0">
                <a:solidFill>
                  <a:srgbClr val="000000"/>
                </a:solidFill>
                <a:latin typeface="+mj-lt"/>
              </a:rPr>
              <a:t>Acompañar </a:t>
            </a:r>
            <a:r>
              <a:rPr lang="es-ES" i="1" dirty="0">
                <a:solidFill>
                  <a:srgbClr val="000000"/>
                </a:solidFill>
                <a:latin typeface="+mj-lt"/>
              </a:rPr>
              <a:t>el despliegue de contenidos en cada </a:t>
            </a:r>
            <a:r>
              <a:rPr lang="es-ES" i="1" dirty="0" smtClean="0">
                <a:solidFill>
                  <a:srgbClr val="000000"/>
                </a:solidFill>
                <a:latin typeface="+mj-lt"/>
              </a:rPr>
              <a:t>país</a:t>
            </a:r>
            <a:r>
              <a:rPr lang="es-ES" i="1" dirty="0">
                <a:solidFill>
                  <a:srgbClr val="000000"/>
                </a:solidFill>
                <a:latin typeface="+mj-lt"/>
              </a:rPr>
              <a:t>, disminuyendo </a:t>
            </a:r>
            <a:r>
              <a:rPr lang="es-ES" i="1" dirty="0" smtClean="0">
                <a:solidFill>
                  <a:srgbClr val="000000"/>
                </a:solidFill>
                <a:latin typeface="+mj-lt"/>
              </a:rPr>
              <a:t> </a:t>
            </a:r>
            <a:r>
              <a:rPr lang="es-ES" i="1" dirty="0">
                <a:solidFill>
                  <a:srgbClr val="000000"/>
                </a:solidFill>
                <a:latin typeface="+mj-lt"/>
              </a:rPr>
              <a:t>los costos y </a:t>
            </a:r>
            <a:r>
              <a:rPr lang="es-ES" i="1" dirty="0" smtClean="0">
                <a:solidFill>
                  <a:srgbClr val="000000"/>
                </a:solidFill>
                <a:latin typeface="+mj-lt"/>
              </a:rPr>
              <a:t>tránsito </a:t>
            </a:r>
            <a:r>
              <a:rPr lang="es-ES" i="1" dirty="0">
                <a:solidFill>
                  <a:srgbClr val="000000"/>
                </a:solidFill>
                <a:latin typeface="+mj-lt"/>
              </a:rPr>
              <a:t>internacional, de forma que este efecto genere beneficios a los usuarios e ISPs, potenciando el servicio de internet y con una mirada justa, ya que los </a:t>
            </a:r>
            <a:r>
              <a:rPr lang="es-ES" i="1" dirty="0" smtClean="0">
                <a:solidFill>
                  <a:srgbClr val="000000"/>
                </a:solidFill>
                <a:latin typeface="+mj-lt"/>
              </a:rPr>
              <a:t>proveedores de contenidos hoy están </a:t>
            </a:r>
            <a:r>
              <a:rPr lang="es-ES" i="1" dirty="0">
                <a:solidFill>
                  <a:srgbClr val="000000"/>
                </a:solidFill>
                <a:latin typeface="+mj-lt"/>
              </a:rPr>
              <a:t>sacando provecho sin pago al acceso a las redes en desmedro de los proveedores de contenidos </a:t>
            </a:r>
            <a:r>
              <a:rPr lang="es-ES" i="1" dirty="0" smtClean="0">
                <a:solidFill>
                  <a:srgbClr val="000000"/>
                </a:solidFill>
                <a:latin typeface="+mj-lt"/>
              </a:rPr>
              <a:t>locales, </a:t>
            </a:r>
            <a:r>
              <a:rPr lang="es-ES" i="1" dirty="0">
                <a:solidFill>
                  <a:srgbClr val="000000"/>
                </a:solidFill>
                <a:latin typeface="+mj-lt"/>
              </a:rPr>
              <a:t>a cada </a:t>
            </a:r>
            <a:r>
              <a:rPr lang="es-ES" i="1" dirty="0" smtClean="0">
                <a:solidFill>
                  <a:srgbClr val="000000"/>
                </a:solidFill>
                <a:latin typeface="+mj-lt"/>
              </a:rPr>
              <a:t>país </a:t>
            </a:r>
            <a:r>
              <a:rPr lang="es-ES" i="1" dirty="0">
                <a:solidFill>
                  <a:srgbClr val="000000"/>
                </a:solidFill>
                <a:latin typeface="+mj-lt"/>
              </a:rPr>
              <a:t>que si pagan acceso a las redes.                                                                                                                                                                                                                                                                                                                                                                                                                                                                                                                                                                                                                                                                                                                                                                                                                                                                                                                                                                                                                                                                                                                                                                                                                                                                                                                                                                                                                                                                                                                                                                                                                                                                                                                                                                                                                                                                                                                                                                                                                                                                                                                                                                                                                                                                                                                                                                                                                                                                                                                                                                                                                                                                                                                                                                                                                                                                                                                                                                                                                                                                                                                                                                                                                                                                                                                                                                                                                                                                                                                                                                                                                                                                                                                                                                                                                                                                                                                                                                                                                                                                                                                                                                                                                                                                                                                                                                                                                                                                                                                                                                                                                                              </a:t>
            </a:r>
          </a:p>
          <a:p>
            <a:pPr marL="285750" indent="-285750" algn="just" fontAlgn="b">
              <a:buFont typeface="Courier New" panose="02070309020205020404" pitchFamily="49" charset="0"/>
              <a:buChar char="o"/>
            </a:pPr>
            <a:r>
              <a:rPr lang="es-ES" i="1" dirty="0" smtClean="0">
                <a:solidFill>
                  <a:srgbClr val="000000"/>
                </a:solidFill>
                <a:latin typeface="+mj-lt"/>
              </a:rPr>
              <a:t>Serí­a </a:t>
            </a:r>
            <a:r>
              <a:rPr lang="es-ES" i="1" dirty="0">
                <a:solidFill>
                  <a:srgbClr val="000000"/>
                </a:solidFill>
                <a:latin typeface="+mj-lt"/>
              </a:rPr>
              <a:t>deseable </a:t>
            </a:r>
            <a:r>
              <a:rPr lang="es-ES" i="1" dirty="0" smtClean="0">
                <a:solidFill>
                  <a:srgbClr val="000000"/>
                </a:solidFill>
                <a:latin typeface="+mj-lt"/>
              </a:rPr>
              <a:t>más </a:t>
            </a:r>
            <a:r>
              <a:rPr lang="es-ES" i="1" dirty="0">
                <a:solidFill>
                  <a:srgbClr val="000000"/>
                </a:solidFill>
                <a:latin typeface="+mj-lt"/>
              </a:rPr>
              <a:t>capacitaciones off-line y </a:t>
            </a:r>
            <a:r>
              <a:rPr lang="es-ES" i="1" dirty="0" smtClean="0">
                <a:solidFill>
                  <a:srgbClr val="000000"/>
                </a:solidFill>
                <a:latin typeface="+mj-lt"/>
              </a:rPr>
              <a:t>documentación técnica.</a:t>
            </a:r>
          </a:p>
          <a:p>
            <a:pPr marL="285750" indent="-285750" algn="just" fontAlgn="b">
              <a:buFont typeface="Courier New" panose="02070309020205020404" pitchFamily="49" charset="0"/>
              <a:buChar char="o"/>
            </a:pPr>
            <a:r>
              <a:rPr lang="es-ES" i="1" dirty="0" smtClean="0">
                <a:solidFill>
                  <a:srgbClr val="000000"/>
                </a:solidFill>
                <a:latin typeface="+mj-lt"/>
              </a:rPr>
              <a:t>Serí­a </a:t>
            </a:r>
            <a:r>
              <a:rPr lang="es-ES" i="1" dirty="0">
                <a:solidFill>
                  <a:srgbClr val="000000"/>
                </a:solidFill>
                <a:latin typeface="+mj-lt"/>
              </a:rPr>
              <a:t>importante, aunque entendible actualmente, que se tenga en cuenta la realidad de la </a:t>
            </a:r>
            <a:r>
              <a:rPr lang="es-ES" i="1" dirty="0" smtClean="0">
                <a:solidFill>
                  <a:srgbClr val="000000"/>
                </a:solidFill>
                <a:latin typeface="+mj-lt"/>
              </a:rPr>
              <a:t>asignación </a:t>
            </a:r>
            <a:r>
              <a:rPr lang="es-ES" i="1" dirty="0">
                <a:solidFill>
                  <a:srgbClr val="000000"/>
                </a:solidFill>
                <a:latin typeface="+mj-lt"/>
              </a:rPr>
              <a:t>de recursos de terceros a la hora de solicitar recursos propios.  Grandes empresas no delegan los recursos (por ejemplo /29 u otros prefijos) y a la hora de tener que demostrar que esos recursos son utilizados por la empresa solicitante resulta insoportable que no se entienda que el manual no siempre se corresponde con la realidad.  Por otro lado, </a:t>
            </a:r>
            <a:r>
              <a:rPr lang="es-ES" i="1" dirty="0" smtClean="0">
                <a:solidFill>
                  <a:srgbClr val="000000"/>
                </a:solidFill>
                <a:latin typeface="+mj-lt"/>
              </a:rPr>
              <a:t>serí­a </a:t>
            </a:r>
            <a:r>
              <a:rPr lang="es-ES" i="1" dirty="0">
                <a:solidFill>
                  <a:srgbClr val="000000"/>
                </a:solidFill>
                <a:latin typeface="+mj-lt"/>
              </a:rPr>
              <a:t>muy bueno poder contar con otra moneda de pago que no sea el </a:t>
            </a:r>
            <a:r>
              <a:rPr lang="es-ES" i="1" dirty="0" smtClean="0">
                <a:solidFill>
                  <a:srgbClr val="000000"/>
                </a:solidFill>
                <a:latin typeface="+mj-lt"/>
              </a:rPr>
              <a:t>dólar </a:t>
            </a:r>
            <a:r>
              <a:rPr lang="es-ES" i="1" dirty="0">
                <a:solidFill>
                  <a:srgbClr val="000000"/>
                </a:solidFill>
                <a:latin typeface="+mj-lt"/>
              </a:rPr>
              <a:t>(caso especial es el nuestro que vivimos en Argentina) y cuesta poder conseguir los </a:t>
            </a:r>
            <a:r>
              <a:rPr lang="es-ES" i="1" dirty="0" smtClean="0">
                <a:solidFill>
                  <a:srgbClr val="000000"/>
                </a:solidFill>
                <a:latin typeface="+mj-lt"/>
              </a:rPr>
              <a:t>dólares </a:t>
            </a:r>
            <a:r>
              <a:rPr lang="es-ES" i="1" dirty="0">
                <a:solidFill>
                  <a:srgbClr val="000000"/>
                </a:solidFill>
                <a:latin typeface="+mj-lt"/>
              </a:rPr>
              <a:t>para transferir pues somos empresa chica.                                                                                                                                                                                                                                                                                                                                                                                                                                                                                                                                                                                                                                                                                                                                                                                                                                                                                                                                                                                                                                                                                                                                                                                                                                                                                                                                                                                                                                                                                                                                                                                                                                                                                                                                                                                                                                                                                                                                                                                                                                                                                                                                                                                                                                                                                                                                                                                                                                                                                                                                                                                                                                                                                                                                                                                                                                                                                                                                                                                                                                                                                                                                                                                                                                                                                                                                                                                                                                                                                                                                                                                                                                                                                                                                                                                                                                                                                                                                                                                                                                                                                                                                                                                                                                                                                                                                                                                                                                                                                                                    </a:t>
            </a:r>
            <a:r>
              <a:rPr lang="es-ES" i="1" dirty="0" smtClean="0">
                <a:solidFill>
                  <a:srgbClr val="000000"/>
                </a:solidFill>
                <a:latin typeface="+mj-lt"/>
              </a:rPr>
              <a:t>                                                                                                                                                                                                                                                                                                                                                                                                                                                                                                                                                                                                                                                                                                                                                                                                                                                                                                                                                                                                                                                                                                                                                                                                                                                                                                                                                                                                                                                                                                                                                                                                                                                                                                                                                                                                                                                                                                                                                                                                                                                                                                                                                                                                                                                                                                                                                                                                                                                                                                                                                                                                                                                                                                                                                                                                                                                                                                                                                                                                                                                                                                                                                                                                                                                                                                                                                                                                                                                                                                                                                                                                                                                                                                                                                                                                                                                                                                                                                                                                                                                                                                                                                                                                                                                                                                                                                                                                                                                                                                                                                                                                                                                                                                                                                                                                                                                                                                                                                                                                                                                                                                                                                 </a:t>
            </a:r>
            <a:endParaRPr lang="es-ES" i="1" dirty="0">
              <a:solidFill>
                <a:srgbClr val="000000"/>
              </a:solidFill>
              <a:latin typeface="+mj-lt"/>
            </a:endParaRPr>
          </a:p>
          <a:p>
            <a:pPr marL="285750" indent="-285750" algn="just" fontAlgn="b">
              <a:buFont typeface="Courier New" panose="02070309020205020404" pitchFamily="49" charset="0"/>
              <a:buChar char="o"/>
            </a:pPr>
            <a:r>
              <a:rPr lang="es-ES" i="1" dirty="0">
                <a:solidFill>
                  <a:srgbClr val="000000"/>
                </a:solidFill>
                <a:latin typeface="+mj-lt"/>
              </a:rPr>
              <a:t>Si quisiera hacer conocer que me parece un poco injusta la forma de cobranzas ya que un usuario grande que usa un /16 paga exactamente lo mismo que un usuario con /18 siendo que el que tiene /16 tiene mas </a:t>
            </a:r>
            <a:r>
              <a:rPr lang="es-ES" i="1" dirty="0" smtClean="0">
                <a:solidFill>
                  <a:srgbClr val="000000"/>
                </a:solidFill>
                <a:latin typeface="+mj-lt"/>
              </a:rPr>
              <a:t>IPs </a:t>
            </a:r>
            <a:r>
              <a:rPr lang="es-ES" i="1" dirty="0">
                <a:solidFill>
                  <a:srgbClr val="000000"/>
                </a:solidFill>
                <a:latin typeface="+mj-lt"/>
              </a:rPr>
              <a:t>y obviamente </a:t>
            </a:r>
            <a:r>
              <a:rPr lang="es-ES" i="1" dirty="0" smtClean="0">
                <a:solidFill>
                  <a:srgbClr val="000000"/>
                </a:solidFill>
                <a:latin typeface="+mj-lt"/>
              </a:rPr>
              <a:t>muchísimos más usuario </a:t>
            </a:r>
            <a:r>
              <a:rPr lang="es-ES" i="1" dirty="0">
                <a:solidFill>
                  <a:srgbClr val="000000"/>
                </a:solidFill>
                <a:latin typeface="+mj-lt"/>
              </a:rPr>
              <a:t>que uno que tiene un /18, y por ende los que tienen /18 </a:t>
            </a:r>
            <a:r>
              <a:rPr lang="es-ES" i="1" dirty="0" smtClean="0">
                <a:solidFill>
                  <a:srgbClr val="000000"/>
                </a:solidFill>
                <a:latin typeface="+mj-lt"/>
              </a:rPr>
              <a:t>deberían </a:t>
            </a:r>
            <a:r>
              <a:rPr lang="es-ES" i="1" dirty="0">
                <a:solidFill>
                  <a:srgbClr val="000000"/>
                </a:solidFill>
                <a:latin typeface="+mj-lt"/>
              </a:rPr>
              <a:t>pagar menos.                                                                                                                                                                                                                                                                                                                                                                                                                                                                                                                                                                                                                                                                                                                                                                                                                                                                                                                                                                                                                                                                                                                                                                                                                                                                                                                                                                                                                                                                                                                                                                                                                                                                                                                                                                                                                                                                                                                                                                                                                                                                                                                                                                                                                                                                                                                                                                                                                                                                                                                                                                                                                                                                                                                                                                                                                                                                                                                                                                                                                                                                                                                                                                                                                                                                                                                                                                                                                                                                                                                                                                                                                                                                                                                                                                                                                                                                                                                                                                                                                                                                                                                                                                                                                                                                                                                                                                                                                                                                                                                                                                                                                                                                                                                                                                                                                                                                     </a:t>
            </a:r>
          </a:p>
          <a:p>
            <a:pPr marL="285750" indent="-285750" algn="just" fontAlgn="b">
              <a:buFont typeface="Courier New" panose="02070309020205020404" pitchFamily="49" charset="0"/>
              <a:buChar char="o"/>
            </a:pPr>
            <a:r>
              <a:rPr lang="es-ES" i="1" dirty="0" smtClean="0">
                <a:solidFill>
                  <a:srgbClr val="000000"/>
                </a:solidFill>
                <a:latin typeface="+mj-lt"/>
              </a:rPr>
              <a:t>Si, cuando </a:t>
            </a:r>
            <a:r>
              <a:rPr lang="es-ES" i="1" dirty="0">
                <a:solidFill>
                  <a:srgbClr val="000000"/>
                </a:solidFill>
                <a:latin typeface="+mj-lt"/>
              </a:rPr>
              <a:t>uno intenta entrar por medio de la </a:t>
            </a:r>
            <a:r>
              <a:rPr lang="es-ES" i="1" dirty="0" smtClean="0">
                <a:solidFill>
                  <a:srgbClr val="000000"/>
                </a:solidFill>
                <a:latin typeface="+mj-lt"/>
              </a:rPr>
              <a:t>página </a:t>
            </a:r>
            <a:r>
              <a:rPr lang="es-ES" i="1" dirty="0">
                <a:solidFill>
                  <a:srgbClr val="000000"/>
                </a:solidFill>
                <a:latin typeface="+mj-lt"/>
              </a:rPr>
              <a:t>www.lacnic.com se pierde para conseguir la </a:t>
            </a:r>
            <a:r>
              <a:rPr lang="es-ES" i="1" dirty="0" smtClean="0">
                <a:solidFill>
                  <a:srgbClr val="000000"/>
                </a:solidFill>
                <a:latin typeface="+mj-lt"/>
              </a:rPr>
              <a:t>opción </a:t>
            </a:r>
            <a:r>
              <a:rPr lang="es-ES" i="1" dirty="0">
                <a:solidFill>
                  <a:srgbClr val="000000"/>
                </a:solidFill>
                <a:latin typeface="+mj-lt"/>
              </a:rPr>
              <a:t>de Login. No </a:t>
            </a:r>
            <a:r>
              <a:rPr lang="es-ES" i="1" dirty="0" smtClean="0">
                <a:solidFill>
                  <a:srgbClr val="000000"/>
                </a:solidFill>
                <a:latin typeface="+mj-lt"/>
              </a:rPr>
              <a:t>está visible, debe </a:t>
            </a:r>
            <a:r>
              <a:rPr lang="es-ES" i="1" dirty="0">
                <a:solidFill>
                  <a:srgbClr val="000000"/>
                </a:solidFill>
                <a:latin typeface="+mj-lt"/>
              </a:rPr>
              <a:t>estar en grande como todos los </a:t>
            </a:r>
            <a:r>
              <a:rPr lang="es-ES" i="1" dirty="0" smtClean="0">
                <a:solidFill>
                  <a:srgbClr val="000000"/>
                </a:solidFill>
                <a:latin typeface="+mj-lt"/>
              </a:rPr>
              <a:t>sitios</a:t>
            </a:r>
            <a:r>
              <a:rPr lang="es-ES" i="1" dirty="0">
                <a:solidFill>
                  <a:srgbClr val="000000"/>
                </a:solidFill>
                <a:latin typeface="+mj-lt"/>
              </a:rPr>
              <a:t>.                                                                                                                                                                                                                                                                                                                                                                                                                                                                                                                                                                                                                                                                                                                                                                                                                                                                                                                                                                                                                                                                                                                                                                                                                                                                                                                                                                                                                                                                                                                                                                                                                                                                                                                                                                                                                                                                                                                                                                                                                                                                                                                                                                                                                                                                                                                                                                                                                                                                                                                                                                                                                                                                                                                                                                                                                                                                                                                                                                                                                                                                                                                                                                                                                                                                                                                                                                                                                                                                                                                                                                                                                                                                                                                                                                                                                                                                                                                                                                                                                                                                                                                                                                                                                                                                                                                                                                                                                                                                                                                                                                                                                                                                                                                                                                                                                                                                                                                                                                                                                          </a:t>
            </a:r>
          </a:p>
        </p:txBody>
      </p:sp>
    </p:spTree>
    <p:extLst>
      <p:ext uri="{BB962C8B-B14F-4D97-AF65-F5344CB8AC3E}">
        <p14:creationId xmlns:p14="http://schemas.microsoft.com/office/powerpoint/2010/main" val="161360023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66 Rectángulo redondeado"/>
          <p:cNvSpPr/>
          <p:nvPr/>
        </p:nvSpPr>
        <p:spPr>
          <a:xfrm>
            <a:off x="1165352" y="713189"/>
            <a:ext cx="7716232" cy="2630640"/>
          </a:xfrm>
          <a:prstGeom prst="roundRect">
            <a:avLst>
              <a:gd name="adj" fmla="val 12160"/>
            </a:avLst>
          </a:prstGeom>
          <a:solidFill>
            <a:schemeClr val="bg1"/>
          </a:solidFill>
          <a:ln>
            <a:solidFill>
              <a:srgbClr val="C00000"/>
            </a:solidFill>
          </a:ln>
          <a:effectLst>
            <a:outerShdw blurRad="50800" dist="38100" algn="l" rotWithShape="0">
              <a:prstClr val="black">
                <a:alpha val="40000"/>
              </a:prstClr>
            </a:outerShdw>
          </a:effectLst>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lgn="ctr">
              <a:buFont typeface="Courier New" panose="02070309020205020404" pitchFamily="49" charset="0"/>
              <a:buChar char="o"/>
              <a:defRPr/>
            </a:pPr>
            <a:endParaRPr lang="es-ES" sz="1800" dirty="0">
              <a:solidFill>
                <a:srgbClr val="FFFFFF"/>
              </a:solidFill>
              <a:latin typeface="+mj-lt"/>
            </a:endParaRPr>
          </a:p>
        </p:txBody>
      </p:sp>
      <p:sp>
        <p:nvSpPr>
          <p:cNvPr id="4" name="2 Marcador de número de diapositiva"/>
          <p:cNvSpPr>
            <a:spLocks noGrp="1"/>
          </p:cNvSpPr>
          <p:nvPr>
            <p:ph type="sldNum" sz="quarter" idx="10"/>
          </p:nvPr>
        </p:nvSpPr>
        <p:spPr/>
        <p:txBody>
          <a:bodyPr/>
          <a:lstStyle/>
          <a:p>
            <a:pPr>
              <a:defRPr/>
            </a:pPr>
            <a:fld id="{5BE49FB1-81A2-4B71-8A5E-2188D67BE402}" type="slidenum">
              <a:rPr lang="es-ES">
                <a:solidFill>
                  <a:srgbClr val="000000"/>
                </a:solidFill>
                <a:latin typeface="+mj-lt"/>
              </a:rPr>
              <a:pPr>
                <a:defRPr/>
              </a:pPr>
              <a:t>89</a:t>
            </a:fld>
            <a:endParaRPr lang="es-ES" dirty="0">
              <a:solidFill>
                <a:srgbClr val="000000"/>
              </a:solidFill>
              <a:latin typeface="+mj-lt"/>
            </a:endParaRPr>
          </a:p>
        </p:txBody>
      </p:sp>
      <p:sp>
        <p:nvSpPr>
          <p:cNvPr id="65543" name="Rectangle 10"/>
          <p:cNvSpPr>
            <a:spLocks noGrp="1" noChangeArrowheads="1"/>
          </p:cNvSpPr>
          <p:nvPr>
            <p:ph type="title"/>
          </p:nvPr>
        </p:nvSpPr>
        <p:spPr>
          <a:xfrm>
            <a:off x="611188" y="87313"/>
            <a:ext cx="8229600" cy="490537"/>
          </a:xfrm>
        </p:spPr>
        <p:txBody>
          <a:bodyPr/>
          <a:lstStyle/>
          <a:p>
            <a:pPr eaLnBrk="1" hangingPunct="1"/>
            <a:r>
              <a:rPr lang="es-ES" dirty="0" smtClean="0"/>
              <a:t>COMENTARIOS</a:t>
            </a:r>
          </a:p>
        </p:txBody>
      </p:sp>
      <p:sp>
        <p:nvSpPr>
          <p:cNvPr id="3" name="2 CuadroTexto"/>
          <p:cNvSpPr txBox="1"/>
          <p:nvPr/>
        </p:nvSpPr>
        <p:spPr>
          <a:xfrm>
            <a:off x="833272" y="620688"/>
            <a:ext cx="7272808" cy="307777"/>
          </a:xfrm>
          <a:prstGeom prst="rect">
            <a:avLst/>
          </a:prstGeom>
          <a:noFill/>
        </p:spPr>
        <p:txBody>
          <a:bodyPr wrap="square" rtlCol="0">
            <a:spAutoFit/>
          </a:bodyPr>
          <a:lstStyle/>
          <a:p>
            <a:pPr algn="just" fontAlgn="b"/>
            <a:r>
              <a:rPr lang="es-ES" i="1" dirty="0" smtClean="0">
                <a:solidFill>
                  <a:srgbClr val="003300"/>
                </a:solidFill>
                <a:latin typeface="+mj-lt"/>
              </a:rPr>
              <a:t>                                                                                                                                                                                                                                                                                                                                                                                                                                                                                                                                                                                                                                                                                                                                                                                                                                                                                                                                                                                                                                                                                                                                                                                                                                                                                                                                                                                                                                                                                                                                                                                                                                                                                                                                                                                                                                                                                                                                                                                                                                                                                                                                                                                                                                                                                                                                                                                                                                                                                                                                                                                                                                                                                                                                                                                                                                                                                                                                                                                                                                                                                                                                                                                                                                                                                                                                                                                                                                                                                                                                                                                                                                                                                                                                                                                                                                                                                                                                                                                                                                                                                                                                                                                                                                                                                                                                                                                                                                                                                                                                                                                                                                                                                                                                                                                                                                                                                                                                                                                                                                   </a:t>
            </a:r>
            <a:endParaRPr lang="es-ES" i="1" dirty="0">
              <a:solidFill>
                <a:srgbClr val="003300"/>
              </a:solidFill>
              <a:latin typeface="+mj-lt"/>
            </a:endParaRPr>
          </a:p>
        </p:txBody>
      </p:sp>
      <p:sp>
        <p:nvSpPr>
          <p:cNvPr id="6" name="5 CuadroTexto"/>
          <p:cNvSpPr txBox="1"/>
          <p:nvPr/>
        </p:nvSpPr>
        <p:spPr>
          <a:xfrm>
            <a:off x="1435239" y="881616"/>
            <a:ext cx="7272808" cy="2462213"/>
          </a:xfrm>
          <a:prstGeom prst="rect">
            <a:avLst/>
          </a:prstGeom>
          <a:noFill/>
        </p:spPr>
        <p:txBody>
          <a:bodyPr wrap="square" rtlCol="0">
            <a:spAutoFit/>
          </a:bodyPr>
          <a:lstStyle/>
          <a:p>
            <a:pPr marL="285750" indent="-285750" algn="just" fontAlgn="b">
              <a:buFont typeface="Courier New" pitchFamily="49" charset="0"/>
              <a:buChar char="o"/>
            </a:pPr>
            <a:r>
              <a:rPr lang="es-ES" i="1" dirty="0">
                <a:solidFill>
                  <a:srgbClr val="000000"/>
                </a:solidFill>
                <a:latin typeface="+mj-lt"/>
              </a:rPr>
              <a:t>Sigan </a:t>
            </a:r>
            <a:r>
              <a:rPr lang="es-ES" i="1" dirty="0" smtClean="0">
                <a:solidFill>
                  <a:srgbClr val="000000"/>
                </a:solidFill>
                <a:latin typeface="+mj-lt"/>
              </a:rPr>
              <a:t>así­, </a:t>
            </a:r>
            <a:r>
              <a:rPr lang="es-ES" i="1" dirty="0">
                <a:solidFill>
                  <a:srgbClr val="000000"/>
                </a:solidFill>
                <a:latin typeface="+mj-lt"/>
              </a:rPr>
              <a:t>se ve una </a:t>
            </a:r>
            <a:r>
              <a:rPr lang="es-ES" i="1" dirty="0" smtClean="0">
                <a:solidFill>
                  <a:srgbClr val="000000"/>
                </a:solidFill>
                <a:latin typeface="+mj-lt"/>
              </a:rPr>
              <a:t>organización </a:t>
            </a:r>
            <a:r>
              <a:rPr lang="es-ES" i="1" dirty="0">
                <a:solidFill>
                  <a:srgbClr val="000000"/>
                </a:solidFill>
                <a:latin typeface="+mj-lt"/>
              </a:rPr>
              <a:t>bien estructurada y con gente bien capacitada. </a:t>
            </a:r>
            <a:endParaRPr lang="es-ES" i="1" dirty="0" smtClean="0">
              <a:solidFill>
                <a:srgbClr val="000000"/>
              </a:solidFill>
              <a:latin typeface="+mj-lt"/>
            </a:endParaRPr>
          </a:p>
          <a:p>
            <a:pPr marL="285750" indent="-285750" algn="just" fontAlgn="b">
              <a:buFont typeface="Courier New" pitchFamily="49" charset="0"/>
              <a:buChar char="o"/>
            </a:pPr>
            <a:r>
              <a:rPr lang="es-ES" i="1" dirty="0" smtClean="0">
                <a:solidFill>
                  <a:srgbClr val="000000"/>
                </a:solidFill>
                <a:latin typeface="+mj-lt"/>
              </a:rPr>
              <a:t>Sólo agradecimiento </a:t>
            </a:r>
            <a:r>
              <a:rPr lang="es-ES" i="1" dirty="0">
                <a:solidFill>
                  <a:srgbClr val="000000"/>
                </a:solidFill>
                <a:latin typeface="+mj-lt"/>
              </a:rPr>
              <a:t>por la buena </a:t>
            </a:r>
            <a:r>
              <a:rPr lang="es-ES" i="1" dirty="0" smtClean="0">
                <a:solidFill>
                  <a:srgbClr val="000000"/>
                </a:solidFill>
                <a:latin typeface="+mj-lt"/>
              </a:rPr>
              <a:t>atención.                                                                                                                                                                                                                                                                                                                                                                                                                                                                                                                                                                                                                                                                                                                                                                                                                                                                                                                                                                                                                                                                                                                                                                                                                                                                                                                                                                                                                                                                                                                                                                                                                                                                                                                                                                                                                                                                                                                                                                                                                                                                                                                                                                                                                                                                                                                                                                                                                                                                                                                                                                                                                                                                                                                                                                                                                                                                                                                                                                                                                                                                                                                                                                                                                                                                                                                                                                                                                                                                                                                                                                                                                                                                                                                                                                                                                                                                                                                                                                                                                                                                                                                                                                                                                                                                                                                                                                                                                                                                                                                                                                                                                                                                                                                                                                                                                                                                                                                                                                                                                                                                                                                                                           </a:t>
            </a:r>
            <a:endParaRPr lang="es-ES" i="1" dirty="0">
              <a:solidFill>
                <a:srgbClr val="000000"/>
              </a:solidFill>
              <a:latin typeface="+mj-lt"/>
            </a:endParaRPr>
          </a:p>
          <a:p>
            <a:pPr marL="285750" indent="-285750" algn="just" fontAlgn="b">
              <a:buFont typeface="Courier New" pitchFamily="49" charset="0"/>
              <a:buChar char="o"/>
            </a:pPr>
            <a:r>
              <a:rPr lang="es-ES" i="1" dirty="0" smtClean="0">
                <a:solidFill>
                  <a:srgbClr val="000000"/>
                </a:solidFill>
                <a:latin typeface="+mj-lt"/>
              </a:rPr>
              <a:t>Sólo sería </a:t>
            </a:r>
            <a:r>
              <a:rPr lang="es-ES" i="1" dirty="0">
                <a:solidFill>
                  <a:srgbClr val="000000"/>
                </a:solidFill>
                <a:latin typeface="+mj-lt"/>
              </a:rPr>
              <a:t>bueno para mi trabajo y en ayuda al trabajo realizado por LACNIC la </a:t>
            </a:r>
            <a:r>
              <a:rPr lang="es-ES" i="1" dirty="0" smtClean="0">
                <a:solidFill>
                  <a:srgbClr val="000000"/>
                </a:solidFill>
                <a:latin typeface="+mj-lt"/>
              </a:rPr>
              <a:t>implementación </a:t>
            </a:r>
            <a:r>
              <a:rPr lang="es-ES" i="1" dirty="0">
                <a:solidFill>
                  <a:srgbClr val="000000"/>
                </a:solidFill>
                <a:latin typeface="+mj-lt"/>
              </a:rPr>
              <a:t>del servicio solicitado en la pregunta </a:t>
            </a:r>
            <a:r>
              <a:rPr lang="es-ES" i="1" dirty="0" smtClean="0">
                <a:solidFill>
                  <a:srgbClr val="000000"/>
                </a:solidFill>
                <a:latin typeface="+mj-lt"/>
              </a:rPr>
              <a:t>anterior.                                                                                                                                                                                                                                                                                                                                                                                                                                                                                                                                                                                                                                                                                                                                                                                                                                                                                                                                                                                                                                                                                                                                                                                                                                                                                                                                                                                                                                                                                                                                                                                                                                                                                                                                                                                                                                                                                                                                                                                                                                                                                                                                                                                                                                                                                                                                                                                                                                                                                                                                                                                                                                                                                                                                                                                                                                                                                                                                                                                                                                                                                                                                                                                                                                                                                                                                                                                                                                                                                                                                                                                                                                                                                                                                                                                                                                                                                                                                                                                                                                                                                                                                                                                                                                                                                                                                                                                                                                                                                                                                                                                                                                                                                                                                                                                                                                                                                                                                                                                                                                                      </a:t>
            </a:r>
            <a:endParaRPr lang="es-ES" i="1" dirty="0">
              <a:solidFill>
                <a:srgbClr val="000000"/>
              </a:solidFill>
              <a:latin typeface="+mj-lt"/>
            </a:endParaRPr>
          </a:p>
          <a:p>
            <a:pPr marL="285750" indent="-285750" algn="just" fontAlgn="b">
              <a:buFont typeface="Courier New" pitchFamily="49" charset="0"/>
              <a:buChar char="o"/>
            </a:pPr>
            <a:r>
              <a:rPr lang="es-ES" i="1" dirty="0">
                <a:solidFill>
                  <a:srgbClr val="000000"/>
                </a:solidFill>
                <a:latin typeface="+mj-lt"/>
              </a:rPr>
              <a:t>Tener </a:t>
            </a:r>
            <a:r>
              <a:rPr lang="es-ES" i="1" dirty="0" smtClean="0">
                <a:solidFill>
                  <a:srgbClr val="000000"/>
                </a:solidFill>
                <a:latin typeface="+mj-lt"/>
              </a:rPr>
              <a:t>opción </a:t>
            </a:r>
            <a:r>
              <a:rPr lang="es-ES" i="1" dirty="0">
                <a:solidFill>
                  <a:srgbClr val="000000"/>
                </a:solidFill>
                <a:latin typeface="+mj-lt"/>
              </a:rPr>
              <a:t>de pagos locales.                                                                                                                                                                                                                                                                                                                                                                                                                                                                                                                                                                                                                                                                                                                                                                                                                                                                                                                                                                                                                                                                                                                                                                                                                                                                                                                                                                                                                                                                                                                                                                                                                                                                                                                                                                                                                                                                                                                                                                                                                                                                                                                                                                                                                                                                                                                                                                                                                                                                                                                                                                                                                                                                                                                                                                                                                                                                                                                                                                                                                                                                                                                                                                                                                                                                                                                                                                                                                                                                                                                                                                                                                                                                                                                                                                                                                                                                                                                                                                                                                                                                                                                                                                                                                                                                                                                                                                                                                                                                                                                                                                                                                                                                                                                                                                                                                                                                                                                                                                                                                                                                                                                                                                         </a:t>
            </a:r>
          </a:p>
          <a:p>
            <a:pPr marL="285750" indent="-285750" algn="just" fontAlgn="b">
              <a:buFont typeface="Courier New" pitchFamily="49" charset="0"/>
              <a:buChar char="o"/>
            </a:pPr>
            <a:r>
              <a:rPr lang="es-ES" i="1" dirty="0" smtClean="0">
                <a:solidFill>
                  <a:srgbClr val="000000"/>
                </a:solidFill>
                <a:latin typeface="+mj-lt"/>
              </a:rPr>
              <a:t>Trabajar </a:t>
            </a:r>
            <a:r>
              <a:rPr lang="es-ES" i="1" dirty="0">
                <a:solidFill>
                  <a:srgbClr val="000000"/>
                </a:solidFill>
                <a:latin typeface="+mj-lt"/>
              </a:rPr>
              <a:t>directamente con los ISP y revisar el uso eficaz de los bloques IPv4 asignados, aplicando </a:t>
            </a:r>
            <a:r>
              <a:rPr lang="es-ES" i="1" dirty="0" smtClean="0">
                <a:solidFill>
                  <a:srgbClr val="000000"/>
                </a:solidFill>
                <a:latin typeface="+mj-lt"/>
              </a:rPr>
              <a:t>políticas </a:t>
            </a:r>
            <a:r>
              <a:rPr lang="es-ES" i="1" dirty="0">
                <a:solidFill>
                  <a:srgbClr val="000000"/>
                </a:solidFill>
                <a:latin typeface="+mj-lt"/>
              </a:rPr>
              <a:t>de </a:t>
            </a:r>
            <a:r>
              <a:rPr lang="es-ES" i="1" dirty="0" smtClean="0">
                <a:solidFill>
                  <a:srgbClr val="000000"/>
                </a:solidFill>
                <a:latin typeface="+mj-lt"/>
              </a:rPr>
              <a:t>reasignación </a:t>
            </a:r>
            <a:r>
              <a:rPr lang="es-ES" i="1" dirty="0">
                <a:solidFill>
                  <a:srgbClr val="000000"/>
                </a:solidFill>
                <a:latin typeface="+mj-lt"/>
              </a:rPr>
              <a:t>en caso no se vea trafico en los </a:t>
            </a:r>
            <a:r>
              <a:rPr lang="es-ES" i="1" dirty="0" smtClean="0">
                <a:solidFill>
                  <a:srgbClr val="000000"/>
                </a:solidFill>
                <a:latin typeface="+mj-lt"/>
              </a:rPr>
              <a:t>Ips.                                                                                                                                                                                                                                                                                                                                                                                                                                                                                                                                                                                                                                                                                                                                                                                                                                                                                                                                                                                                                                                                                                                                                                                                                                                                                                                                                                                                                                                                                                                                                                                                                                                                                                                                                                                                                                                                                                                                                                                                                                                                                                                                                                                                                                                                                                                                                                                                                                                                                                                                                                                                                                                                                                                                                                                                                                                                                                                                                                                                                                                                                                                                                                                                                                                                                                                                                                                                                                                                                                                                                                                                                                                                                                                                                                                                                                                                                                                                                                                                                                                                                                                                                                                                                                                                                                                                                                                                                                                                                                                                                                                                                                                                                                                                                                                                                                                                                                                                                                                                                                       </a:t>
            </a:r>
            <a:endParaRPr lang="es-ES" i="1" dirty="0">
              <a:solidFill>
                <a:srgbClr val="000000"/>
              </a:solidFill>
              <a:latin typeface="+mj-lt"/>
            </a:endParaRPr>
          </a:p>
          <a:p>
            <a:pPr marL="285750" indent="-285750" algn="just" fontAlgn="b">
              <a:buFont typeface="Courier New" pitchFamily="49" charset="0"/>
              <a:buChar char="o"/>
            </a:pPr>
            <a:r>
              <a:rPr lang="es-ES" i="1" dirty="0">
                <a:solidFill>
                  <a:srgbClr val="000000"/>
                </a:solidFill>
                <a:latin typeface="+mj-lt"/>
              </a:rPr>
              <a:t>Trabajar estrechamente con los Gobiernos para reducir la brecha digital.                                                                                                                                                                                                                                                                                                                                                                                                                                                                                                                                                                                                                                                                                                                                                                                                                                                                                                                                                                                                                                                                                                                                                                                                                                                                                                                                                                                                                                                                                                                                                                                                                                                                                                                                                                                                                                                                                                                                                                                                                                                                                                                                                                                                                                                                                                                                                                                                                                                                                                                                                                                                                                                                                                                                                                                                                                                                                                                                                                                                                                                                                                                                                                                                                                                                                                                                                                                                                                                                                                                                                                                                                                                                                                                                                                                                                                                                                                                                                                                                                                                                                                                                                                                                                                                                                                                                                                                                                                                                                                                                                                                                                                                                                                                                                                                                                                                                                                                                                                                                                                                                                                                                </a:t>
            </a:r>
          </a:p>
          <a:p>
            <a:pPr marL="285750" indent="-285750" algn="just" fontAlgn="b">
              <a:buFont typeface="Courier New" pitchFamily="49" charset="0"/>
              <a:buChar char="o"/>
            </a:pPr>
            <a:r>
              <a:rPr lang="es-ES" i="1" dirty="0">
                <a:solidFill>
                  <a:srgbClr val="000000"/>
                </a:solidFill>
                <a:latin typeface="+mj-lt"/>
              </a:rPr>
              <a:t>Trabajar para que el despliegue de IPV6 sea realidad.                                                                                                                                                                                                                                                                                                                                                                                                                                                                                                                                                                                                                                                                                                                                                                                                                                                                                                                                                                                                                                                                                                                                                                                                                                                                                                                                                                                                                                                                                                                                                                                                                                                                                                                                                                                                                                                                                                                                                                                                                                                                                                                                                                                                                                                                                                                                                                                                                                                                                                                                                                                                                                                                                                                                                                                                                                                                                                                                                                                                                                                                                                                                                                                                                                                                                                                                                                                                                                                                                                                                                                                                                                                                                                                                                                                                                                                                                                                                                                                                                                                                                                                                                                                                                                                                                                                                                                                                                                                                                                                                                                                                                                                                                                                                                                                                                                                                                                                                                                                                                                                                                                                                                   </a:t>
            </a:r>
          </a:p>
          <a:p>
            <a:pPr marL="285750" indent="-285750" algn="just" fontAlgn="b">
              <a:buFont typeface="Courier New" pitchFamily="49" charset="0"/>
              <a:buChar char="o"/>
            </a:pPr>
            <a:r>
              <a:rPr lang="es-ES" i="1" dirty="0" smtClean="0">
                <a:solidFill>
                  <a:srgbClr val="000000"/>
                </a:solidFill>
                <a:latin typeface="+mj-lt"/>
              </a:rPr>
              <a:t>Trabajen </a:t>
            </a:r>
            <a:r>
              <a:rPr lang="es-ES" i="1" dirty="0">
                <a:solidFill>
                  <a:srgbClr val="000000"/>
                </a:solidFill>
                <a:latin typeface="+mj-lt"/>
              </a:rPr>
              <a:t>en marco </a:t>
            </a:r>
            <a:r>
              <a:rPr lang="es-ES" i="1" dirty="0" smtClean="0">
                <a:solidFill>
                  <a:srgbClr val="000000"/>
                </a:solidFill>
                <a:latin typeface="+mj-lt"/>
              </a:rPr>
              <a:t>jurídico </a:t>
            </a:r>
            <a:r>
              <a:rPr lang="es-ES" i="1" dirty="0">
                <a:solidFill>
                  <a:srgbClr val="000000"/>
                </a:solidFill>
                <a:latin typeface="+mj-lt"/>
              </a:rPr>
              <a:t>de independencia de la red de internet de los </a:t>
            </a:r>
            <a:r>
              <a:rPr lang="es-ES" i="1" dirty="0" smtClean="0">
                <a:solidFill>
                  <a:srgbClr val="000000"/>
                </a:solidFill>
                <a:latin typeface="+mj-lt"/>
              </a:rPr>
              <a:t>gobiernos.</a:t>
            </a:r>
          </a:p>
          <a:p>
            <a:pPr marL="285750" indent="-285750" algn="just" fontAlgn="b">
              <a:buFont typeface="Arial" pitchFamily="34" charset="0"/>
              <a:buChar char="•"/>
            </a:pPr>
            <a:endParaRPr lang="es-ES" i="1" dirty="0">
              <a:solidFill>
                <a:srgbClr val="000000"/>
              </a:solidFill>
              <a:latin typeface="+mj-lt"/>
            </a:endParaRPr>
          </a:p>
        </p:txBody>
      </p:sp>
    </p:spTree>
    <p:extLst>
      <p:ext uri="{BB962C8B-B14F-4D97-AF65-F5344CB8AC3E}">
        <p14:creationId xmlns:p14="http://schemas.microsoft.com/office/powerpoint/2010/main" val="38587355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21 Rectángulo"/>
          <p:cNvSpPr/>
          <p:nvPr/>
        </p:nvSpPr>
        <p:spPr>
          <a:xfrm>
            <a:off x="4982632" y="692697"/>
            <a:ext cx="3579366" cy="2736304"/>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graphicFrame>
        <p:nvGraphicFramePr>
          <p:cNvPr id="15" name="3 Gráfico"/>
          <p:cNvGraphicFramePr>
            <a:graphicFrameLocks/>
          </p:cNvGraphicFramePr>
          <p:nvPr>
            <p:extLst>
              <p:ext uri="{D42A27DB-BD31-4B8C-83A1-F6EECF244321}">
                <p14:modId xmlns:p14="http://schemas.microsoft.com/office/powerpoint/2010/main" val="505412698"/>
              </p:ext>
            </p:extLst>
          </p:nvPr>
        </p:nvGraphicFramePr>
        <p:xfrm>
          <a:off x="4722705" y="945593"/>
          <a:ext cx="4150800" cy="2412000"/>
        </p:xfrm>
        <a:graphic>
          <a:graphicData uri="http://schemas.openxmlformats.org/drawingml/2006/chart">
            <c:chart xmlns:c="http://schemas.openxmlformats.org/drawingml/2006/chart" xmlns:r="http://schemas.openxmlformats.org/officeDocument/2006/relationships" r:id="rId3"/>
          </a:graphicData>
        </a:graphic>
      </p:graphicFrame>
      <p:sp>
        <p:nvSpPr>
          <p:cNvPr id="51" name="50 Rectángulo"/>
          <p:cNvSpPr/>
          <p:nvPr/>
        </p:nvSpPr>
        <p:spPr>
          <a:xfrm>
            <a:off x="3114918" y="3889002"/>
            <a:ext cx="2937600" cy="2736304"/>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57" name="56 Rectángulo"/>
          <p:cNvSpPr/>
          <p:nvPr/>
        </p:nvSpPr>
        <p:spPr>
          <a:xfrm>
            <a:off x="6131987" y="3874257"/>
            <a:ext cx="2937600" cy="2736304"/>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52" name="51 Rectángulo"/>
          <p:cNvSpPr/>
          <p:nvPr/>
        </p:nvSpPr>
        <p:spPr>
          <a:xfrm>
            <a:off x="79539" y="3874257"/>
            <a:ext cx="2935966" cy="2736304"/>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graphicFrame>
        <p:nvGraphicFramePr>
          <p:cNvPr id="61" name="5 Gráfico"/>
          <p:cNvGraphicFramePr>
            <a:graphicFrameLocks/>
          </p:cNvGraphicFramePr>
          <p:nvPr>
            <p:extLst>
              <p:ext uri="{D42A27DB-BD31-4B8C-83A1-F6EECF244321}">
                <p14:modId xmlns:p14="http://schemas.microsoft.com/office/powerpoint/2010/main" val="1152676515"/>
              </p:ext>
            </p:extLst>
          </p:nvPr>
        </p:nvGraphicFramePr>
        <p:xfrm>
          <a:off x="2049709" y="4051154"/>
          <a:ext cx="4150800" cy="2412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0" name="4 Gráfico"/>
          <p:cNvGraphicFramePr>
            <a:graphicFrameLocks/>
          </p:cNvGraphicFramePr>
          <p:nvPr>
            <p:extLst>
              <p:ext uri="{D42A27DB-BD31-4B8C-83A1-F6EECF244321}">
                <p14:modId xmlns:p14="http://schemas.microsoft.com/office/powerpoint/2010/main" val="2451557444"/>
              </p:ext>
            </p:extLst>
          </p:nvPr>
        </p:nvGraphicFramePr>
        <p:xfrm>
          <a:off x="-994317" y="4117967"/>
          <a:ext cx="4150800" cy="2412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2" name="6 Gráfico"/>
          <p:cNvGraphicFramePr>
            <a:graphicFrameLocks/>
          </p:cNvGraphicFramePr>
          <p:nvPr>
            <p:extLst>
              <p:ext uri="{D42A27DB-BD31-4B8C-83A1-F6EECF244321}">
                <p14:modId xmlns:p14="http://schemas.microsoft.com/office/powerpoint/2010/main" val="923110899"/>
              </p:ext>
            </p:extLst>
          </p:nvPr>
        </p:nvGraphicFramePr>
        <p:xfrm>
          <a:off x="4993200" y="4189642"/>
          <a:ext cx="4150800" cy="2412000"/>
        </p:xfrm>
        <a:graphic>
          <a:graphicData uri="http://schemas.openxmlformats.org/drawingml/2006/chart">
            <c:chart xmlns:c="http://schemas.openxmlformats.org/drawingml/2006/chart" xmlns:r="http://schemas.openxmlformats.org/officeDocument/2006/relationships" r:id="rId6"/>
          </a:graphicData>
        </a:graphic>
      </p:graphicFrame>
      <p:sp>
        <p:nvSpPr>
          <p:cNvPr id="18" name="17 Rectángulo"/>
          <p:cNvSpPr/>
          <p:nvPr/>
        </p:nvSpPr>
        <p:spPr>
          <a:xfrm>
            <a:off x="1050325" y="692697"/>
            <a:ext cx="3579366" cy="2736304"/>
          </a:xfrm>
          <a:prstGeom prst="rect">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FFFFFF"/>
              </a:solidFill>
              <a:latin typeface="+mj-lt"/>
            </a:endParaRPr>
          </a:p>
        </p:txBody>
      </p:sp>
      <p:sp>
        <p:nvSpPr>
          <p:cNvPr id="5" name="4 Marcador de número de diapositiva"/>
          <p:cNvSpPr>
            <a:spLocks noGrp="1"/>
          </p:cNvSpPr>
          <p:nvPr>
            <p:ph type="sldNum" sz="quarter" idx="10"/>
          </p:nvPr>
        </p:nvSpPr>
        <p:spPr>
          <a:xfrm>
            <a:off x="3492500" y="6769174"/>
            <a:ext cx="1512888" cy="476250"/>
          </a:xfrm>
        </p:spPr>
        <p:txBody>
          <a:bodyPr/>
          <a:lstStyle/>
          <a:p>
            <a:pPr>
              <a:defRPr/>
            </a:pPr>
            <a:fld id="{E0952F83-97E5-401B-BBA5-6A4BEB9262D8}" type="slidenum">
              <a:rPr lang="es-ES" smtClean="0">
                <a:latin typeface="+mj-lt"/>
              </a:rPr>
              <a:pPr>
                <a:defRPr/>
              </a:pPr>
              <a:t>9</a:t>
            </a:fld>
            <a:endParaRPr lang="es-ES" dirty="0">
              <a:latin typeface="+mj-lt"/>
            </a:endParaRPr>
          </a:p>
        </p:txBody>
      </p:sp>
      <p:sp>
        <p:nvSpPr>
          <p:cNvPr id="2" name="1 Título"/>
          <p:cNvSpPr>
            <a:spLocks noGrp="1"/>
          </p:cNvSpPr>
          <p:nvPr>
            <p:ph type="title" idx="4294967295"/>
          </p:nvPr>
        </p:nvSpPr>
        <p:spPr>
          <a:xfrm>
            <a:off x="518864" y="73025"/>
            <a:ext cx="8229600" cy="490538"/>
          </a:xfrm>
        </p:spPr>
        <p:txBody>
          <a:bodyPr/>
          <a:lstStyle/>
          <a:p>
            <a:r>
              <a:rPr lang="es-ES" dirty="0" smtClean="0"/>
              <a:t>CARACTERIZACIÓN DE LA POBLACIÓN</a:t>
            </a:r>
            <a:endParaRPr lang="es-ES" dirty="0"/>
          </a:p>
        </p:txBody>
      </p:sp>
      <p:sp>
        <p:nvSpPr>
          <p:cNvPr id="14" name="2 CuadroTexto"/>
          <p:cNvSpPr txBox="1">
            <a:spLocks noChangeArrowheads="1"/>
          </p:cNvSpPr>
          <p:nvPr/>
        </p:nvSpPr>
        <p:spPr bwMode="auto">
          <a:xfrm>
            <a:off x="1122333" y="764704"/>
            <a:ext cx="33646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ES" sz="1200" b="1" i="1" dirty="0" smtClean="0">
                <a:solidFill>
                  <a:srgbClr val="C00000"/>
                </a:solidFill>
                <a:latin typeface="+mj-lt"/>
              </a:rPr>
              <a:t>ZONA </a:t>
            </a:r>
            <a:endParaRPr lang="es-ES" sz="1200" b="1" i="1" dirty="0">
              <a:solidFill>
                <a:srgbClr val="C00000"/>
              </a:solidFill>
              <a:latin typeface="+mj-lt"/>
            </a:endParaRPr>
          </a:p>
        </p:txBody>
      </p:sp>
      <p:sp>
        <p:nvSpPr>
          <p:cNvPr id="16" name="15 Rectángulo redondeado"/>
          <p:cNvSpPr/>
          <p:nvPr/>
        </p:nvSpPr>
        <p:spPr bwMode="auto">
          <a:xfrm>
            <a:off x="5039663" y="3259213"/>
            <a:ext cx="930932" cy="153474"/>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a:t>
            </a:r>
            <a:r>
              <a:rPr lang="es-ES" sz="1000" dirty="0">
                <a:solidFill>
                  <a:srgbClr val="000000"/>
                </a:solidFill>
                <a:latin typeface="+mj-lt"/>
              </a:rPr>
              <a:t> </a:t>
            </a:r>
            <a:r>
              <a:rPr lang="es-ES" sz="1000" dirty="0" smtClean="0">
                <a:solidFill>
                  <a:srgbClr val="000000"/>
                </a:solidFill>
                <a:latin typeface="+mj-lt"/>
              </a:rPr>
              <a:t>(240)</a:t>
            </a:r>
            <a:endParaRPr lang="es-ES" sz="1000" dirty="0">
              <a:solidFill>
                <a:srgbClr val="000000"/>
              </a:solidFill>
              <a:latin typeface="+mj-lt"/>
            </a:endParaRPr>
          </a:p>
        </p:txBody>
      </p:sp>
      <p:sp>
        <p:nvSpPr>
          <p:cNvPr id="21" name="2 CuadroTexto"/>
          <p:cNvSpPr txBox="1">
            <a:spLocks noChangeArrowheads="1"/>
          </p:cNvSpPr>
          <p:nvPr/>
        </p:nvSpPr>
        <p:spPr bwMode="auto">
          <a:xfrm>
            <a:off x="5405407" y="764704"/>
            <a:ext cx="276699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ES" sz="1200" b="1" i="1" dirty="0" smtClean="0">
                <a:solidFill>
                  <a:srgbClr val="C00000"/>
                </a:solidFill>
                <a:latin typeface="+mj-lt"/>
              </a:rPr>
              <a:t>TIPO DE CLIENTE</a:t>
            </a:r>
            <a:endParaRPr lang="es-ES" sz="1200" b="1" i="1" dirty="0">
              <a:solidFill>
                <a:srgbClr val="C00000"/>
              </a:solidFill>
              <a:latin typeface="+mj-lt"/>
            </a:endParaRPr>
          </a:p>
        </p:txBody>
      </p:sp>
      <p:graphicFrame>
        <p:nvGraphicFramePr>
          <p:cNvPr id="13" name="1 Gráfico"/>
          <p:cNvGraphicFramePr>
            <a:graphicFrameLocks/>
          </p:cNvGraphicFramePr>
          <p:nvPr>
            <p:extLst>
              <p:ext uri="{D42A27DB-BD31-4B8C-83A1-F6EECF244321}">
                <p14:modId xmlns:p14="http://schemas.microsoft.com/office/powerpoint/2010/main" val="1673111335"/>
              </p:ext>
            </p:extLst>
          </p:nvPr>
        </p:nvGraphicFramePr>
        <p:xfrm>
          <a:off x="467544" y="1003807"/>
          <a:ext cx="4150951" cy="2412369"/>
        </p:xfrm>
        <a:graphic>
          <a:graphicData uri="http://schemas.openxmlformats.org/drawingml/2006/chart">
            <c:chart xmlns:c="http://schemas.openxmlformats.org/drawingml/2006/chart" xmlns:r="http://schemas.openxmlformats.org/officeDocument/2006/relationships" r:id="rId7"/>
          </a:graphicData>
        </a:graphic>
      </p:graphicFrame>
      <p:sp>
        <p:nvSpPr>
          <p:cNvPr id="53" name="2 CuadroTexto"/>
          <p:cNvSpPr txBox="1">
            <a:spLocks noChangeArrowheads="1"/>
          </p:cNvSpPr>
          <p:nvPr/>
        </p:nvSpPr>
        <p:spPr bwMode="auto">
          <a:xfrm>
            <a:off x="-191278" y="3900399"/>
            <a:ext cx="33646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ES" sz="1200" b="1" i="1" dirty="0" smtClean="0">
                <a:solidFill>
                  <a:srgbClr val="C00000"/>
                </a:solidFill>
                <a:latin typeface="+mj-lt"/>
              </a:rPr>
              <a:t>TIPO DE CONTACTO </a:t>
            </a:r>
            <a:endParaRPr lang="es-ES" sz="1200" b="1" i="1" dirty="0">
              <a:solidFill>
                <a:srgbClr val="C00000"/>
              </a:solidFill>
              <a:latin typeface="+mj-lt"/>
            </a:endParaRPr>
          </a:p>
        </p:txBody>
      </p:sp>
      <p:sp>
        <p:nvSpPr>
          <p:cNvPr id="54" name="2 CuadroTexto"/>
          <p:cNvSpPr txBox="1">
            <a:spLocks noChangeArrowheads="1"/>
          </p:cNvSpPr>
          <p:nvPr/>
        </p:nvSpPr>
        <p:spPr bwMode="auto">
          <a:xfrm>
            <a:off x="6214329" y="3914252"/>
            <a:ext cx="276699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ES" sz="1200" b="1" i="1" dirty="0" smtClean="0">
                <a:solidFill>
                  <a:srgbClr val="C00000"/>
                </a:solidFill>
                <a:latin typeface="+mj-lt"/>
              </a:rPr>
              <a:t>EDAD</a:t>
            </a:r>
            <a:endParaRPr lang="es-ES" sz="1200" b="1" i="1" dirty="0">
              <a:solidFill>
                <a:srgbClr val="C00000"/>
              </a:solidFill>
              <a:latin typeface="+mj-lt"/>
            </a:endParaRPr>
          </a:p>
        </p:txBody>
      </p:sp>
      <p:sp>
        <p:nvSpPr>
          <p:cNvPr id="58" name="2 CuadroTexto"/>
          <p:cNvSpPr txBox="1">
            <a:spLocks noChangeArrowheads="1"/>
          </p:cNvSpPr>
          <p:nvPr/>
        </p:nvSpPr>
        <p:spPr bwMode="auto">
          <a:xfrm>
            <a:off x="3200221" y="3899508"/>
            <a:ext cx="276699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ctr" eaLnBrk="1" hangingPunct="1"/>
            <a:r>
              <a:rPr lang="es-ES" sz="1200" b="1" i="1" dirty="0" smtClean="0">
                <a:solidFill>
                  <a:srgbClr val="C00000"/>
                </a:solidFill>
                <a:latin typeface="+mj-lt"/>
              </a:rPr>
              <a:t>SEXO</a:t>
            </a:r>
            <a:endParaRPr lang="es-ES" sz="1200" b="1" i="1" dirty="0">
              <a:solidFill>
                <a:srgbClr val="C00000"/>
              </a:solidFill>
              <a:latin typeface="+mj-lt"/>
            </a:endParaRPr>
          </a:p>
        </p:txBody>
      </p:sp>
      <p:sp>
        <p:nvSpPr>
          <p:cNvPr id="63" name="62 Rectángulo redondeado"/>
          <p:cNvSpPr/>
          <p:nvPr/>
        </p:nvSpPr>
        <p:spPr bwMode="auto">
          <a:xfrm>
            <a:off x="1139798" y="3259213"/>
            <a:ext cx="930932" cy="153474"/>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a:t>
            </a:r>
            <a:r>
              <a:rPr lang="es-ES" sz="1000" dirty="0">
                <a:solidFill>
                  <a:srgbClr val="000000"/>
                </a:solidFill>
                <a:latin typeface="+mj-lt"/>
              </a:rPr>
              <a:t> </a:t>
            </a:r>
            <a:r>
              <a:rPr lang="es-ES" sz="1000" dirty="0" smtClean="0">
                <a:solidFill>
                  <a:srgbClr val="000000"/>
                </a:solidFill>
                <a:latin typeface="+mj-lt"/>
              </a:rPr>
              <a:t>(240)</a:t>
            </a:r>
            <a:endParaRPr lang="es-ES" sz="1000" dirty="0">
              <a:solidFill>
                <a:srgbClr val="000000"/>
              </a:solidFill>
              <a:latin typeface="+mj-lt"/>
            </a:endParaRPr>
          </a:p>
        </p:txBody>
      </p:sp>
      <p:sp>
        <p:nvSpPr>
          <p:cNvPr id="64" name="63 Rectángulo redondeado"/>
          <p:cNvSpPr/>
          <p:nvPr/>
        </p:nvSpPr>
        <p:spPr bwMode="auto">
          <a:xfrm>
            <a:off x="79539" y="6399800"/>
            <a:ext cx="930932" cy="153474"/>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a:t>
            </a:r>
            <a:r>
              <a:rPr lang="es-ES" sz="1000" dirty="0">
                <a:solidFill>
                  <a:srgbClr val="000000"/>
                </a:solidFill>
                <a:latin typeface="+mj-lt"/>
              </a:rPr>
              <a:t> </a:t>
            </a:r>
            <a:r>
              <a:rPr lang="es-ES" sz="1000" dirty="0" smtClean="0">
                <a:solidFill>
                  <a:srgbClr val="000000"/>
                </a:solidFill>
                <a:latin typeface="+mj-lt"/>
              </a:rPr>
              <a:t>(240)</a:t>
            </a:r>
            <a:endParaRPr lang="es-ES" sz="1000" dirty="0">
              <a:solidFill>
                <a:srgbClr val="000000"/>
              </a:solidFill>
              <a:latin typeface="+mj-lt"/>
            </a:endParaRPr>
          </a:p>
        </p:txBody>
      </p:sp>
      <p:sp>
        <p:nvSpPr>
          <p:cNvPr id="65" name="64 Rectángulo redondeado"/>
          <p:cNvSpPr/>
          <p:nvPr/>
        </p:nvSpPr>
        <p:spPr bwMode="auto">
          <a:xfrm>
            <a:off x="6146523" y="6399800"/>
            <a:ext cx="930932" cy="153474"/>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a:t>
            </a:r>
            <a:r>
              <a:rPr lang="es-ES" sz="1000" dirty="0">
                <a:solidFill>
                  <a:srgbClr val="000000"/>
                </a:solidFill>
                <a:latin typeface="+mj-lt"/>
              </a:rPr>
              <a:t> </a:t>
            </a:r>
            <a:r>
              <a:rPr lang="es-ES" sz="1000" dirty="0" smtClean="0">
                <a:solidFill>
                  <a:srgbClr val="000000"/>
                </a:solidFill>
                <a:latin typeface="+mj-lt"/>
              </a:rPr>
              <a:t>(226)</a:t>
            </a:r>
            <a:endParaRPr lang="es-ES" sz="1000" dirty="0">
              <a:solidFill>
                <a:srgbClr val="000000"/>
              </a:solidFill>
              <a:latin typeface="+mj-lt"/>
            </a:endParaRPr>
          </a:p>
        </p:txBody>
      </p:sp>
      <p:sp>
        <p:nvSpPr>
          <p:cNvPr id="66" name="65 Rectángulo redondeado"/>
          <p:cNvSpPr/>
          <p:nvPr/>
        </p:nvSpPr>
        <p:spPr bwMode="auto">
          <a:xfrm>
            <a:off x="3114918" y="6399800"/>
            <a:ext cx="930932" cy="153474"/>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a:defRPr/>
            </a:pPr>
            <a:r>
              <a:rPr lang="es-ES" sz="1000" dirty="0" smtClean="0">
                <a:solidFill>
                  <a:srgbClr val="000000"/>
                </a:solidFill>
                <a:latin typeface="+mj-lt"/>
              </a:rPr>
              <a:t>Base</a:t>
            </a:r>
            <a:r>
              <a:rPr lang="es-ES" sz="1000" dirty="0">
                <a:solidFill>
                  <a:srgbClr val="000000"/>
                </a:solidFill>
                <a:latin typeface="+mj-lt"/>
              </a:rPr>
              <a:t> </a:t>
            </a:r>
            <a:r>
              <a:rPr lang="es-ES" sz="1000" dirty="0" smtClean="0">
                <a:solidFill>
                  <a:srgbClr val="000000"/>
                </a:solidFill>
                <a:latin typeface="+mj-lt"/>
              </a:rPr>
              <a:t>(226)</a:t>
            </a:r>
            <a:endParaRPr lang="es-ES" sz="1000" dirty="0">
              <a:solidFill>
                <a:srgbClr val="000000"/>
              </a:solidFill>
              <a:latin typeface="+mj-lt"/>
            </a:endParaRPr>
          </a:p>
        </p:txBody>
      </p:sp>
    </p:spTree>
    <p:extLst>
      <p:ext uri="{BB962C8B-B14F-4D97-AF65-F5344CB8AC3E}">
        <p14:creationId xmlns:p14="http://schemas.microsoft.com/office/powerpoint/2010/main" val="20831064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Graphic spid="15" grpId="0">
        <p:bldAsOne/>
      </p:bldGraphic>
      <p:bldP spid="51" grpId="0" animBg="1"/>
      <p:bldP spid="57" grpId="0" animBg="1"/>
      <p:bldP spid="52" grpId="0" animBg="1"/>
      <p:bldGraphic spid="61" grpId="0">
        <p:bldAsOne/>
      </p:bldGraphic>
      <p:bldGraphic spid="60" grpId="0">
        <p:bldAsOne/>
      </p:bldGraphic>
      <p:bldGraphic spid="62" grpId="0">
        <p:bldAsOne/>
      </p:bldGraphic>
      <p:bldP spid="18" grpId="0" animBg="1"/>
      <p:bldP spid="5" grpId="0"/>
      <p:bldP spid="14" grpId="0"/>
      <p:bldP spid="16" grpId="0" animBg="1"/>
      <p:bldP spid="21" grpId="0"/>
      <p:bldGraphic spid="13" grpId="0">
        <p:bldAsOne/>
      </p:bldGraphic>
      <p:bldP spid="53" grpId="0"/>
      <p:bldP spid="54" grpId="0"/>
      <p:bldP spid="58" grpId="0"/>
      <p:bldP spid="63" grpId="0" animBg="1"/>
      <p:bldP spid="64" grpId="0" animBg="1"/>
      <p:bldP spid="65" grpId="0" animBg="1"/>
      <p:bldP spid="66"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5 Marcador de número de diapositiva"/>
          <p:cNvSpPr>
            <a:spLocks noGrp="1"/>
          </p:cNvSpPr>
          <p:nvPr>
            <p:ph type="sldNum" sz="quarter" idx="12"/>
          </p:nvPr>
        </p:nvSpPr>
        <p:spPr/>
        <p:txBody>
          <a:bodyPr/>
          <a:lstStyle/>
          <a:p>
            <a:pPr>
              <a:defRPr/>
            </a:pPr>
            <a:fld id="{C0063109-9074-48E6-A89E-63E4C40EB1D8}" type="slidenum">
              <a:rPr lang="es-ES"/>
              <a:pPr>
                <a:defRPr/>
              </a:pPr>
              <a:t>90</a:t>
            </a:fld>
            <a:endParaRPr lang="es-ES" dirty="0"/>
          </a:p>
        </p:txBody>
      </p:sp>
      <p:sp>
        <p:nvSpPr>
          <p:cNvPr id="86019" name="Rectangle 2"/>
          <p:cNvSpPr>
            <a:spLocks noGrp="1" noChangeArrowheads="1"/>
          </p:cNvSpPr>
          <p:nvPr>
            <p:ph type="ctrTitle"/>
          </p:nvPr>
        </p:nvSpPr>
        <p:spPr/>
        <p:txBody>
          <a:bodyPr/>
          <a:lstStyle/>
          <a:p>
            <a:pPr eaLnBrk="1" hangingPunct="1"/>
            <a:endParaRPr lang="es-ES_tradnl" dirty="0" smtClean="0"/>
          </a:p>
        </p:txBody>
      </p:sp>
      <p:sp>
        <p:nvSpPr>
          <p:cNvPr id="86020" name="Rectangle 3"/>
          <p:cNvSpPr>
            <a:spLocks noGrp="1" noChangeArrowheads="1"/>
          </p:cNvSpPr>
          <p:nvPr>
            <p:ph type="subTitle" idx="1"/>
          </p:nvPr>
        </p:nvSpPr>
        <p:spPr/>
        <p:txBody>
          <a:bodyPr/>
          <a:lstStyle/>
          <a:p>
            <a:pPr eaLnBrk="1" hangingPunct="1"/>
            <a:endParaRPr lang="es-ES_tradnl" dirty="0" smtClean="0"/>
          </a:p>
        </p:txBody>
      </p:sp>
      <p:pic>
        <p:nvPicPr>
          <p:cNvPr id="86021" name="Picture 4" descr="diapo_cierre_sis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6022" name="Group 5"/>
          <p:cNvGrpSpPr>
            <a:grpSpLocks/>
          </p:cNvGrpSpPr>
          <p:nvPr/>
        </p:nvGrpSpPr>
        <p:grpSpPr bwMode="auto">
          <a:xfrm>
            <a:off x="1258888" y="1196975"/>
            <a:ext cx="6510337" cy="2549525"/>
            <a:chOff x="782" y="740"/>
            <a:chExt cx="4101" cy="1606"/>
          </a:xfrm>
        </p:grpSpPr>
        <p:sp>
          <p:nvSpPr>
            <p:cNvPr id="86025" name="Text Box 6"/>
            <p:cNvSpPr txBox="1">
              <a:spLocks noChangeArrowheads="1"/>
            </p:cNvSpPr>
            <p:nvPr/>
          </p:nvSpPr>
          <p:spPr bwMode="auto">
            <a:xfrm>
              <a:off x="2925" y="799"/>
              <a:ext cx="1958" cy="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lnSpc>
                  <a:spcPct val="120000"/>
                </a:lnSpc>
              </a:pPr>
              <a:r>
                <a:rPr lang="es-ES" sz="1200" b="1" dirty="0">
                  <a:solidFill>
                    <a:srgbClr val="808080"/>
                  </a:solidFill>
                </a:rPr>
                <a:t>Misión</a:t>
              </a:r>
            </a:p>
            <a:p>
              <a:pPr eaLnBrk="1" hangingPunct="1">
                <a:lnSpc>
                  <a:spcPct val="120000"/>
                </a:lnSpc>
              </a:pPr>
              <a:r>
                <a:rPr lang="es-ES" sz="1200" dirty="0">
                  <a:solidFill>
                    <a:srgbClr val="808080"/>
                  </a:solidFill>
                </a:rPr>
                <a:t>Responder a las empresas</a:t>
              </a:r>
            </a:p>
            <a:p>
              <a:pPr eaLnBrk="1" hangingPunct="1">
                <a:lnSpc>
                  <a:spcPct val="120000"/>
                </a:lnSpc>
              </a:pPr>
              <a:r>
                <a:rPr lang="es-ES" sz="1200" dirty="0">
                  <a:solidFill>
                    <a:srgbClr val="808080"/>
                  </a:solidFill>
                </a:rPr>
                <a:t>que nos eligen con un trabajo</a:t>
              </a:r>
            </a:p>
            <a:p>
              <a:pPr eaLnBrk="1" hangingPunct="1">
                <a:lnSpc>
                  <a:spcPct val="120000"/>
                </a:lnSpc>
              </a:pPr>
              <a:r>
                <a:rPr lang="es-ES" sz="1200" dirty="0">
                  <a:solidFill>
                    <a:srgbClr val="808080"/>
                  </a:solidFill>
                </a:rPr>
                <a:t>riguroso y metódico que les permita detectar, conocer, entender</a:t>
              </a:r>
            </a:p>
            <a:p>
              <a:pPr eaLnBrk="1" hangingPunct="1">
                <a:lnSpc>
                  <a:spcPct val="120000"/>
                </a:lnSpc>
              </a:pPr>
              <a:r>
                <a:rPr lang="es-ES" sz="1200" dirty="0">
                  <a:solidFill>
                    <a:srgbClr val="808080"/>
                  </a:solidFill>
                </a:rPr>
                <a:t>y conectar mejor con su target,</a:t>
              </a:r>
            </a:p>
            <a:p>
              <a:pPr eaLnBrk="1" hangingPunct="1">
                <a:lnSpc>
                  <a:spcPct val="120000"/>
                </a:lnSpc>
              </a:pPr>
              <a:r>
                <a:rPr lang="es-ES" sz="1200" dirty="0">
                  <a:solidFill>
                    <a:srgbClr val="808080"/>
                  </a:solidFill>
                </a:rPr>
                <a:t>apoyando así el desempeño exitoso</a:t>
              </a:r>
            </a:p>
            <a:p>
              <a:pPr eaLnBrk="1" hangingPunct="1">
                <a:lnSpc>
                  <a:spcPct val="120000"/>
                </a:lnSpc>
              </a:pPr>
              <a:r>
                <a:rPr lang="es-ES" sz="1200" dirty="0">
                  <a:solidFill>
                    <a:srgbClr val="808080"/>
                  </a:solidFill>
                </a:rPr>
                <a:t>de nuestros clientes</a:t>
              </a:r>
            </a:p>
            <a:p>
              <a:pPr eaLnBrk="1" hangingPunct="1">
                <a:lnSpc>
                  <a:spcPct val="120000"/>
                </a:lnSpc>
              </a:pPr>
              <a:r>
                <a:rPr lang="es-ES" sz="1200" dirty="0">
                  <a:solidFill>
                    <a:srgbClr val="808080"/>
                  </a:solidFill>
                </a:rPr>
                <a:t>en sus mercados</a:t>
              </a:r>
            </a:p>
          </p:txBody>
        </p:sp>
        <p:sp>
          <p:nvSpPr>
            <p:cNvPr id="86026" name="Text Box 7"/>
            <p:cNvSpPr txBox="1">
              <a:spLocks noChangeArrowheads="1"/>
            </p:cNvSpPr>
            <p:nvPr/>
          </p:nvSpPr>
          <p:spPr bwMode="auto">
            <a:xfrm>
              <a:off x="782" y="941"/>
              <a:ext cx="2084" cy="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algn="r" eaLnBrk="1" hangingPunct="1">
                <a:lnSpc>
                  <a:spcPct val="120000"/>
                </a:lnSpc>
              </a:pPr>
              <a:r>
                <a:rPr lang="es-ES" sz="1200" b="1" dirty="0">
                  <a:solidFill>
                    <a:srgbClr val="808080"/>
                  </a:solidFill>
                </a:rPr>
                <a:t>Visión</a:t>
              </a:r>
            </a:p>
            <a:p>
              <a:pPr algn="r" eaLnBrk="1" hangingPunct="1">
                <a:lnSpc>
                  <a:spcPct val="120000"/>
                </a:lnSpc>
              </a:pPr>
              <a:r>
                <a:rPr lang="es-ES" sz="1200" dirty="0">
                  <a:solidFill>
                    <a:srgbClr val="808080"/>
                  </a:solidFill>
                </a:rPr>
                <a:t>Ser una empresa</a:t>
              </a:r>
            </a:p>
            <a:p>
              <a:pPr algn="r" eaLnBrk="1" hangingPunct="1">
                <a:lnSpc>
                  <a:spcPct val="120000"/>
                </a:lnSpc>
              </a:pPr>
              <a:r>
                <a:rPr lang="es-ES" sz="1200" dirty="0">
                  <a:solidFill>
                    <a:srgbClr val="808080"/>
                  </a:solidFill>
                </a:rPr>
                <a:t>elegida internacionalmente</a:t>
              </a:r>
            </a:p>
            <a:p>
              <a:pPr algn="r" eaLnBrk="1" hangingPunct="1">
                <a:lnSpc>
                  <a:spcPct val="120000"/>
                </a:lnSpc>
              </a:pPr>
              <a:r>
                <a:rPr lang="es-ES" sz="1200" dirty="0">
                  <a:solidFill>
                    <a:srgbClr val="808080"/>
                  </a:solidFill>
                </a:rPr>
                <a:t>por contribuir significativamente</a:t>
              </a:r>
            </a:p>
            <a:p>
              <a:pPr algn="r" eaLnBrk="1" hangingPunct="1">
                <a:lnSpc>
                  <a:spcPct val="120000"/>
                </a:lnSpc>
              </a:pPr>
              <a:r>
                <a:rPr lang="es-ES" sz="1200" dirty="0">
                  <a:solidFill>
                    <a:srgbClr val="808080"/>
                  </a:solidFill>
                </a:rPr>
                <a:t>al crecimiento del negocio</a:t>
              </a:r>
            </a:p>
            <a:p>
              <a:pPr algn="r" eaLnBrk="1" hangingPunct="1">
                <a:lnSpc>
                  <a:spcPct val="120000"/>
                </a:lnSpc>
              </a:pPr>
              <a:r>
                <a:rPr lang="es-ES" sz="1200" dirty="0">
                  <a:solidFill>
                    <a:srgbClr val="808080"/>
                  </a:solidFill>
                </a:rPr>
                <a:t>de nuestros clientes</a:t>
              </a:r>
            </a:p>
            <a:p>
              <a:pPr algn="r" eaLnBrk="1" hangingPunct="1">
                <a:lnSpc>
                  <a:spcPct val="120000"/>
                </a:lnSpc>
              </a:pPr>
              <a:r>
                <a:rPr lang="es-ES" sz="1200" dirty="0">
                  <a:solidFill>
                    <a:srgbClr val="808080"/>
                  </a:solidFill>
                </a:rPr>
                <a:t>con soluciones desafiantes,</a:t>
              </a:r>
            </a:p>
            <a:p>
              <a:pPr algn="r" eaLnBrk="1" hangingPunct="1">
                <a:lnSpc>
                  <a:spcPct val="120000"/>
                </a:lnSpc>
              </a:pPr>
              <a:r>
                <a:rPr lang="es-ES" sz="1200" dirty="0">
                  <a:solidFill>
                    <a:srgbClr val="808080"/>
                  </a:solidFill>
                </a:rPr>
                <a:t>imaginativas y efectivas</a:t>
              </a:r>
            </a:p>
          </p:txBody>
        </p:sp>
        <p:pic>
          <p:nvPicPr>
            <p:cNvPr id="86027" name="Picture 8" descr="Isotipo 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45" y="740"/>
              <a:ext cx="18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28" name="Line 9"/>
            <p:cNvSpPr>
              <a:spLocks noChangeShapeType="1"/>
            </p:cNvSpPr>
            <p:nvPr/>
          </p:nvSpPr>
          <p:spPr bwMode="auto">
            <a:xfrm>
              <a:off x="2471" y="940"/>
              <a:ext cx="360" cy="2"/>
            </a:xfrm>
            <a:prstGeom prst="line">
              <a:avLst/>
            </a:prstGeom>
            <a:noFill/>
            <a:ln w="381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ES_tradnl" dirty="0"/>
            </a:p>
          </p:txBody>
        </p:sp>
        <p:pic>
          <p:nvPicPr>
            <p:cNvPr id="86029" name="Picture 10" descr="Isotipo 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79" y="2202"/>
              <a:ext cx="18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30" name="Line 11"/>
            <p:cNvSpPr>
              <a:spLocks noChangeShapeType="1"/>
            </p:cNvSpPr>
            <p:nvPr/>
          </p:nvSpPr>
          <p:spPr bwMode="auto">
            <a:xfrm>
              <a:off x="2963" y="2135"/>
              <a:ext cx="360" cy="0"/>
            </a:xfrm>
            <a:prstGeom prst="line">
              <a:avLst/>
            </a:prstGeom>
            <a:noFill/>
            <a:ln w="381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ES_tradnl" dirty="0"/>
            </a:p>
          </p:txBody>
        </p:sp>
      </p:grpSp>
      <p:pic>
        <p:nvPicPr>
          <p:cNvPr id="86023" name="Picture 12" descr="Logotipo color españo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39975" y="4005263"/>
            <a:ext cx="4681538"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24" name="Text Box 13"/>
          <p:cNvSpPr txBox="1">
            <a:spLocks noChangeArrowheads="1"/>
          </p:cNvSpPr>
          <p:nvPr/>
        </p:nvSpPr>
        <p:spPr bwMode="auto">
          <a:xfrm>
            <a:off x="3635375" y="5445125"/>
            <a:ext cx="21653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Trebuchet MS" pitchFamily="34" charset="0"/>
              </a:defRPr>
            </a:lvl1pPr>
            <a:lvl2pPr marL="742950" indent="-285750" eaLnBrk="0" hangingPunct="0">
              <a:defRPr sz="1400">
                <a:solidFill>
                  <a:schemeClr val="tx1"/>
                </a:solidFill>
                <a:latin typeface="Trebuchet MS" pitchFamily="34" charset="0"/>
              </a:defRPr>
            </a:lvl2pPr>
            <a:lvl3pPr marL="1143000" indent="-228600" eaLnBrk="0" hangingPunct="0">
              <a:defRPr sz="1400">
                <a:solidFill>
                  <a:schemeClr val="tx1"/>
                </a:solidFill>
                <a:latin typeface="Trebuchet MS" pitchFamily="34" charset="0"/>
              </a:defRPr>
            </a:lvl3pPr>
            <a:lvl4pPr marL="1600200" indent="-228600" eaLnBrk="0" hangingPunct="0">
              <a:defRPr sz="1400">
                <a:solidFill>
                  <a:schemeClr val="tx1"/>
                </a:solidFill>
                <a:latin typeface="Trebuchet MS" pitchFamily="34" charset="0"/>
              </a:defRPr>
            </a:lvl4pPr>
            <a:lvl5pPr marL="2057400" indent="-228600" eaLnBrk="0" hangingPunct="0">
              <a:defRPr sz="1400">
                <a:solidFill>
                  <a:schemeClr val="tx1"/>
                </a:solidFill>
                <a:latin typeface="Trebuchet MS" pitchFamily="34" charset="0"/>
              </a:defRPr>
            </a:lvl5pPr>
            <a:lvl6pPr marL="2514600" indent="-228600" eaLnBrk="0" fontAlgn="base" hangingPunct="0">
              <a:spcBef>
                <a:spcPct val="0"/>
              </a:spcBef>
              <a:spcAft>
                <a:spcPct val="0"/>
              </a:spcAft>
              <a:defRPr sz="1400">
                <a:solidFill>
                  <a:schemeClr val="tx1"/>
                </a:solidFill>
                <a:latin typeface="Trebuchet MS" pitchFamily="34" charset="0"/>
              </a:defRPr>
            </a:lvl6pPr>
            <a:lvl7pPr marL="2971800" indent="-228600" eaLnBrk="0" fontAlgn="base" hangingPunct="0">
              <a:spcBef>
                <a:spcPct val="0"/>
              </a:spcBef>
              <a:spcAft>
                <a:spcPct val="0"/>
              </a:spcAft>
              <a:defRPr sz="1400">
                <a:solidFill>
                  <a:schemeClr val="tx1"/>
                </a:solidFill>
                <a:latin typeface="Trebuchet MS" pitchFamily="34" charset="0"/>
              </a:defRPr>
            </a:lvl7pPr>
            <a:lvl8pPr marL="3429000" indent="-228600" eaLnBrk="0" fontAlgn="base" hangingPunct="0">
              <a:spcBef>
                <a:spcPct val="0"/>
              </a:spcBef>
              <a:spcAft>
                <a:spcPct val="0"/>
              </a:spcAft>
              <a:defRPr sz="1400">
                <a:solidFill>
                  <a:schemeClr val="tx1"/>
                </a:solidFill>
                <a:latin typeface="Trebuchet MS" pitchFamily="34" charset="0"/>
              </a:defRPr>
            </a:lvl8pPr>
            <a:lvl9pPr marL="3886200" indent="-228600" eaLnBrk="0" fontAlgn="base" hangingPunct="0">
              <a:spcBef>
                <a:spcPct val="0"/>
              </a:spcBef>
              <a:spcAft>
                <a:spcPct val="0"/>
              </a:spcAft>
              <a:defRPr sz="1400">
                <a:solidFill>
                  <a:schemeClr val="tx1"/>
                </a:solidFill>
                <a:latin typeface="Trebuchet MS" pitchFamily="34" charset="0"/>
              </a:defRPr>
            </a:lvl9pPr>
          </a:lstStyle>
          <a:p>
            <a:pPr eaLnBrk="1" hangingPunct="1"/>
            <a:r>
              <a:rPr lang="es-ES" b="1" dirty="0">
                <a:solidFill>
                  <a:srgbClr val="969696"/>
                </a:solidFill>
                <a:latin typeface="Arial" charset="0"/>
              </a:rPr>
              <a:t>www.mercoplus-la.com</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_Diseño predeterminado">
  <a:themeElements>
    <a:clrScheme name="">
      <a:dk1>
        <a:srgbClr val="003300"/>
      </a:dk1>
      <a:lt1>
        <a:srgbClr val="FFFFFF"/>
      </a:lt1>
      <a:dk2>
        <a:srgbClr val="CC3300"/>
      </a:dk2>
      <a:lt2>
        <a:srgbClr val="B2B2B2"/>
      </a:lt2>
      <a:accent1>
        <a:srgbClr val="CC3300"/>
      </a:accent1>
      <a:accent2>
        <a:srgbClr val="008000"/>
      </a:accent2>
      <a:accent3>
        <a:srgbClr val="FFFFFF"/>
      </a:accent3>
      <a:accent4>
        <a:srgbClr val="002A00"/>
      </a:accent4>
      <a:accent5>
        <a:srgbClr val="E2ADAA"/>
      </a:accent5>
      <a:accent6>
        <a:srgbClr val="007300"/>
      </a:accent6>
      <a:hlink>
        <a:srgbClr val="080808"/>
      </a:hlink>
      <a:folHlink>
        <a:srgbClr val="5F5F5F"/>
      </a:folHlink>
    </a:clrScheme>
    <a:fontScheme name="1_Diseño predeterminado">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iseño predeterminado 13">
        <a:dk1>
          <a:srgbClr val="003300"/>
        </a:dk1>
        <a:lt1>
          <a:srgbClr val="F8F8F8"/>
        </a:lt1>
        <a:dk2>
          <a:srgbClr val="5F5F5F"/>
        </a:dk2>
        <a:lt2>
          <a:srgbClr val="B2B2B2"/>
        </a:lt2>
        <a:accent1>
          <a:srgbClr val="909082"/>
        </a:accent1>
        <a:accent2>
          <a:srgbClr val="809EA8"/>
        </a:accent2>
        <a:accent3>
          <a:srgbClr val="FBFBFB"/>
        </a:accent3>
        <a:accent4>
          <a:srgbClr val="002A00"/>
        </a:accent4>
        <a:accent5>
          <a:srgbClr val="C6C6C1"/>
        </a:accent5>
        <a:accent6>
          <a:srgbClr val="738F98"/>
        </a:accent6>
        <a:hlink>
          <a:srgbClr val="0099CC"/>
        </a:hlink>
        <a:folHlink>
          <a:srgbClr val="6699FF"/>
        </a:folHlink>
      </a:clrScheme>
      <a:clrMap bg1="lt1" tx1="dk1" bg2="lt2" tx2="dk2" accent1="accent1" accent2="accent2" accent3="accent3" accent4="accent4" accent5="accent5" accent6="accent6" hlink="hlink" folHlink="folHlink"/>
    </a:extraClrScheme>
    <a:extraClrScheme>
      <a:clrScheme name="1_Diseño predeterminado 14">
        <a:dk1>
          <a:srgbClr val="003300"/>
        </a:dk1>
        <a:lt1>
          <a:srgbClr val="FFFFFF"/>
        </a:lt1>
        <a:dk2>
          <a:srgbClr val="5F5F5F"/>
        </a:dk2>
        <a:lt2>
          <a:srgbClr val="B2B2B2"/>
        </a:lt2>
        <a:accent1>
          <a:srgbClr val="909082"/>
        </a:accent1>
        <a:accent2>
          <a:srgbClr val="33CCCC"/>
        </a:accent2>
        <a:accent3>
          <a:srgbClr val="FFFFFF"/>
        </a:accent3>
        <a:accent4>
          <a:srgbClr val="002A00"/>
        </a:accent4>
        <a:accent5>
          <a:srgbClr val="C6C6C1"/>
        </a:accent5>
        <a:accent6>
          <a:srgbClr val="2DB9B9"/>
        </a:accent6>
        <a:hlink>
          <a:srgbClr val="99FFCC"/>
        </a:hlink>
        <a:folHlink>
          <a:srgbClr val="FFCC66"/>
        </a:folHlink>
      </a:clrScheme>
      <a:clrMap bg1="lt1" tx1="dk1" bg2="lt2" tx2="dk2" accent1="accent1" accent2="accent2" accent3="accent3" accent4="accent4" accent5="accent5" accent6="accent6" hlink="hlink" folHlink="folHlink"/>
    </a:extraClrScheme>
    <a:extraClrScheme>
      <a:clrScheme name="1_Diseño predeterminado 15">
        <a:dk1>
          <a:srgbClr val="003300"/>
        </a:dk1>
        <a:lt1>
          <a:srgbClr val="FFFFFF"/>
        </a:lt1>
        <a:dk2>
          <a:srgbClr val="5F5F5F"/>
        </a:dk2>
        <a:lt2>
          <a:srgbClr val="B2B2B2"/>
        </a:lt2>
        <a:accent1>
          <a:srgbClr val="99FF99"/>
        </a:accent1>
        <a:accent2>
          <a:srgbClr val="33CCCC"/>
        </a:accent2>
        <a:accent3>
          <a:srgbClr val="FFFFFF"/>
        </a:accent3>
        <a:accent4>
          <a:srgbClr val="002A00"/>
        </a:accent4>
        <a:accent5>
          <a:srgbClr val="CAFFCA"/>
        </a:accent5>
        <a:accent6>
          <a:srgbClr val="2DB9B9"/>
        </a:accent6>
        <a:hlink>
          <a:srgbClr val="5F5F5F"/>
        </a:hlink>
        <a:folHlink>
          <a:srgbClr val="FFCC66"/>
        </a:folHlink>
      </a:clrScheme>
      <a:clrMap bg1="lt1" tx1="dk1" bg2="lt2" tx2="dk2" accent1="accent1" accent2="accent2" accent3="accent3" accent4="accent4" accent5="accent5" accent6="accent6" hlink="hlink" folHlink="folHlink"/>
    </a:extraClrScheme>
    <a:extraClrScheme>
      <a:clrScheme name="1_Diseño predeterminado 16">
        <a:dk1>
          <a:srgbClr val="003300"/>
        </a:dk1>
        <a:lt1>
          <a:srgbClr val="FFFFFF"/>
        </a:lt1>
        <a:dk2>
          <a:srgbClr val="5F5F5F"/>
        </a:dk2>
        <a:lt2>
          <a:srgbClr val="B2B2B2"/>
        </a:lt2>
        <a:accent1>
          <a:srgbClr val="99FF99"/>
        </a:accent1>
        <a:accent2>
          <a:srgbClr val="FFCC66"/>
        </a:accent2>
        <a:accent3>
          <a:srgbClr val="FFFFFF"/>
        </a:accent3>
        <a:accent4>
          <a:srgbClr val="002A00"/>
        </a:accent4>
        <a:accent5>
          <a:srgbClr val="CAFFCA"/>
        </a:accent5>
        <a:accent6>
          <a:srgbClr val="E7B95C"/>
        </a:accent6>
        <a:hlink>
          <a:srgbClr val="5F5F5F"/>
        </a:hlink>
        <a:folHlink>
          <a:srgbClr val="99CCFF"/>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6_Diseño predeterminado">
  <a:themeElements>
    <a:clrScheme name="">
      <a:dk1>
        <a:srgbClr val="003300"/>
      </a:dk1>
      <a:lt1>
        <a:srgbClr val="FFFFFF"/>
      </a:lt1>
      <a:dk2>
        <a:srgbClr val="CC3300"/>
      </a:dk2>
      <a:lt2>
        <a:srgbClr val="B2B2B2"/>
      </a:lt2>
      <a:accent1>
        <a:srgbClr val="CC3300"/>
      </a:accent1>
      <a:accent2>
        <a:srgbClr val="008000"/>
      </a:accent2>
      <a:accent3>
        <a:srgbClr val="FFFFFF"/>
      </a:accent3>
      <a:accent4>
        <a:srgbClr val="002A00"/>
      </a:accent4>
      <a:accent5>
        <a:srgbClr val="E2ADAA"/>
      </a:accent5>
      <a:accent6>
        <a:srgbClr val="007300"/>
      </a:accent6>
      <a:hlink>
        <a:srgbClr val="080808"/>
      </a:hlink>
      <a:folHlink>
        <a:srgbClr val="5F5F5F"/>
      </a:folHlink>
    </a:clrScheme>
    <a:fontScheme name="2_Diseño predeterminado">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2"/>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400" b="1" i="0"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2"/>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400" b="1" i="0" u="none" strike="noStrike" cap="none" normalizeH="0" baseline="0" smtClean="0">
            <a:ln>
              <a:noFill/>
            </a:ln>
            <a:solidFill>
              <a:schemeClr val="tx1"/>
            </a:solidFill>
            <a:effectLst/>
            <a:latin typeface="Trebuchet MS" pitchFamily="34" charset="0"/>
          </a:defRPr>
        </a:defPPr>
      </a:lstStyle>
    </a:lnDef>
  </a:objectDefaults>
  <a:extraClrSchemeLst>
    <a:extraClrScheme>
      <a:clrScheme name="2_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Diseño predeterminado 13">
        <a:dk1>
          <a:srgbClr val="003300"/>
        </a:dk1>
        <a:lt1>
          <a:srgbClr val="F8F8F8"/>
        </a:lt1>
        <a:dk2>
          <a:srgbClr val="5F5F5F"/>
        </a:dk2>
        <a:lt2>
          <a:srgbClr val="B2B2B2"/>
        </a:lt2>
        <a:accent1>
          <a:srgbClr val="909082"/>
        </a:accent1>
        <a:accent2>
          <a:srgbClr val="809EA8"/>
        </a:accent2>
        <a:accent3>
          <a:srgbClr val="FBFBFB"/>
        </a:accent3>
        <a:accent4>
          <a:srgbClr val="002A00"/>
        </a:accent4>
        <a:accent5>
          <a:srgbClr val="C6C6C1"/>
        </a:accent5>
        <a:accent6>
          <a:srgbClr val="738F98"/>
        </a:accent6>
        <a:hlink>
          <a:srgbClr val="0099CC"/>
        </a:hlink>
        <a:folHlink>
          <a:srgbClr val="6699FF"/>
        </a:folHlink>
      </a:clrScheme>
      <a:clrMap bg1="lt1" tx1="dk1" bg2="lt2" tx2="dk2" accent1="accent1" accent2="accent2" accent3="accent3" accent4="accent4" accent5="accent5" accent6="accent6" hlink="hlink" folHlink="folHlink"/>
    </a:extraClrScheme>
    <a:extraClrScheme>
      <a:clrScheme name="2_Diseño predeterminado 14">
        <a:dk1>
          <a:srgbClr val="003300"/>
        </a:dk1>
        <a:lt1>
          <a:srgbClr val="FFFFFF"/>
        </a:lt1>
        <a:dk2>
          <a:srgbClr val="5F5F5F"/>
        </a:dk2>
        <a:lt2>
          <a:srgbClr val="B2B2B2"/>
        </a:lt2>
        <a:accent1>
          <a:srgbClr val="909082"/>
        </a:accent1>
        <a:accent2>
          <a:srgbClr val="33CCCC"/>
        </a:accent2>
        <a:accent3>
          <a:srgbClr val="FFFFFF"/>
        </a:accent3>
        <a:accent4>
          <a:srgbClr val="002A00"/>
        </a:accent4>
        <a:accent5>
          <a:srgbClr val="C6C6C1"/>
        </a:accent5>
        <a:accent6>
          <a:srgbClr val="2DB9B9"/>
        </a:accent6>
        <a:hlink>
          <a:srgbClr val="99FFCC"/>
        </a:hlink>
        <a:folHlink>
          <a:srgbClr val="FFCC66"/>
        </a:folHlink>
      </a:clrScheme>
      <a:clrMap bg1="lt1" tx1="dk1" bg2="lt2" tx2="dk2" accent1="accent1" accent2="accent2" accent3="accent3" accent4="accent4" accent5="accent5" accent6="accent6" hlink="hlink" folHlink="folHlink"/>
    </a:extraClrScheme>
    <a:extraClrScheme>
      <a:clrScheme name="2_Diseño predeterminado 15">
        <a:dk1>
          <a:srgbClr val="003300"/>
        </a:dk1>
        <a:lt1>
          <a:srgbClr val="FFFFFF"/>
        </a:lt1>
        <a:dk2>
          <a:srgbClr val="5F5F5F"/>
        </a:dk2>
        <a:lt2>
          <a:srgbClr val="B2B2B2"/>
        </a:lt2>
        <a:accent1>
          <a:srgbClr val="99FF99"/>
        </a:accent1>
        <a:accent2>
          <a:srgbClr val="33CCCC"/>
        </a:accent2>
        <a:accent3>
          <a:srgbClr val="FFFFFF"/>
        </a:accent3>
        <a:accent4>
          <a:srgbClr val="002A00"/>
        </a:accent4>
        <a:accent5>
          <a:srgbClr val="CAFFCA"/>
        </a:accent5>
        <a:accent6>
          <a:srgbClr val="2DB9B9"/>
        </a:accent6>
        <a:hlink>
          <a:srgbClr val="5F5F5F"/>
        </a:hlink>
        <a:folHlink>
          <a:srgbClr val="FFCC66"/>
        </a:folHlink>
      </a:clrScheme>
      <a:clrMap bg1="lt1" tx1="dk1" bg2="lt2" tx2="dk2" accent1="accent1" accent2="accent2" accent3="accent3" accent4="accent4" accent5="accent5" accent6="accent6" hlink="hlink" folHlink="folHlink"/>
    </a:extraClrScheme>
    <a:extraClrScheme>
      <a:clrScheme name="2_Diseño predeterminado 16">
        <a:dk1>
          <a:srgbClr val="003300"/>
        </a:dk1>
        <a:lt1>
          <a:srgbClr val="FFFFFF"/>
        </a:lt1>
        <a:dk2>
          <a:srgbClr val="5F5F5F"/>
        </a:dk2>
        <a:lt2>
          <a:srgbClr val="B2B2B2"/>
        </a:lt2>
        <a:accent1>
          <a:srgbClr val="99FF99"/>
        </a:accent1>
        <a:accent2>
          <a:srgbClr val="FFCC66"/>
        </a:accent2>
        <a:accent3>
          <a:srgbClr val="FFFFFF"/>
        </a:accent3>
        <a:accent4>
          <a:srgbClr val="002A00"/>
        </a:accent4>
        <a:accent5>
          <a:srgbClr val="CAFFCA"/>
        </a:accent5>
        <a:accent6>
          <a:srgbClr val="E7B95C"/>
        </a:accent6>
        <a:hlink>
          <a:srgbClr val="5F5F5F"/>
        </a:hlink>
        <a:folHlink>
          <a:srgbClr val="99CCFF"/>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9_Diseño predeterminado">
  <a:themeElements>
    <a:clrScheme name="">
      <a:dk1>
        <a:srgbClr val="003300"/>
      </a:dk1>
      <a:lt1>
        <a:srgbClr val="FFFFFF"/>
      </a:lt1>
      <a:dk2>
        <a:srgbClr val="CC3300"/>
      </a:dk2>
      <a:lt2>
        <a:srgbClr val="B2B2B2"/>
      </a:lt2>
      <a:accent1>
        <a:srgbClr val="CC3300"/>
      </a:accent1>
      <a:accent2>
        <a:srgbClr val="008000"/>
      </a:accent2>
      <a:accent3>
        <a:srgbClr val="FFFFFF"/>
      </a:accent3>
      <a:accent4>
        <a:srgbClr val="002A00"/>
      </a:accent4>
      <a:accent5>
        <a:srgbClr val="E2ADAA"/>
      </a:accent5>
      <a:accent6>
        <a:srgbClr val="007300"/>
      </a:accent6>
      <a:hlink>
        <a:srgbClr val="080808"/>
      </a:hlink>
      <a:folHlink>
        <a:srgbClr val="5F5F5F"/>
      </a:folHlink>
    </a:clrScheme>
    <a:fontScheme name="5_Diseño predeterminado">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lnDef>
  </a:objectDefaults>
  <a:extraClrSchemeLst>
    <a:extraClrScheme>
      <a:clrScheme name="5_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5_Diseño predeterminado 13">
        <a:dk1>
          <a:srgbClr val="003300"/>
        </a:dk1>
        <a:lt1>
          <a:srgbClr val="F8F8F8"/>
        </a:lt1>
        <a:dk2>
          <a:srgbClr val="5F5F5F"/>
        </a:dk2>
        <a:lt2>
          <a:srgbClr val="B2B2B2"/>
        </a:lt2>
        <a:accent1>
          <a:srgbClr val="909082"/>
        </a:accent1>
        <a:accent2>
          <a:srgbClr val="809EA8"/>
        </a:accent2>
        <a:accent3>
          <a:srgbClr val="FBFBFB"/>
        </a:accent3>
        <a:accent4>
          <a:srgbClr val="002A00"/>
        </a:accent4>
        <a:accent5>
          <a:srgbClr val="C6C6C1"/>
        </a:accent5>
        <a:accent6>
          <a:srgbClr val="738F98"/>
        </a:accent6>
        <a:hlink>
          <a:srgbClr val="0099CC"/>
        </a:hlink>
        <a:folHlink>
          <a:srgbClr val="6699FF"/>
        </a:folHlink>
      </a:clrScheme>
      <a:clrMap bg1="lt1" tx1="dk1" bg2="lt2" tx2="dk2" accent1="accent1" accent2="accent2" accent3="accent3" accent4="accent4" accent5="accent5" accent6="accent6" hlink="hlink" folHlink="folHlink"/>
    </a:extraClrScheme>
    <a:extraClrScheme>
      <a:clrScheme name="5_Diseño predeterminado 14">
        <a:dk1>
          <a:srgbClr val="003300"/>
        </a:dk1>
        <a:lt1>
          <a:srgbClr val="FFFFFF"/>
        </a:lt1>
        <a:dk2>
          <a:srgbClr val="5F5F5F"/>
        </a:dk2>
        <a:lt2>
          <a:srgbClr val="B2B2B2"/>
        </a:lt2>
        <a:accent1>
          <a:srgbClr val="909082"/>
        </a:accent1>
        <a:accent2>
          <a:srgbClr val="33CCCC"/>
        </a:accent2>
        <a:accent3>
          <a:srgbClr val="FFFFFF"/>
        </a:accent3>
        <a:accent4>
          <a:srgbClr val="002A00"/>
        </a:accent4>
        <a:accent5>
          <a:srgbClr val="C6C6C1"/>
        </a:accent5>
        <a:accent6>
          <a:srgbClr val="2DB9B9"/>
        </a:accent6>
        <a:hlink>
          <a:srgbClr val="99FFCC"/>
        </a:hlink>
        <a:folHlink>
          <a:srgbClr val="FFCC66"/>
        </a:folHlink>
      </a:clrScheme>
      <a:clrMap bg1="lt1" tx1="dk1" bg2="lt2" tx2="dk2" accent1="accent1" accent2="accent2" accent3="accent3" accent4="accent4" accent5="accent5" accent6="accent6" hlink="hlink" folHlink="folHlink"/>
    </a:extraClrScheme>
    <a:extraClrScheme>
      <a:clrScheme name="5_Diseño predeterminado 15">
        <a:dk1>
          <a:srgbClr val="003300"/>
        </a:dk1>
        <a:lt1>
          <a:srgbClr val="FFFFFF"/>
        </a:lt1>
        <a:dk2>
          <a:srgbClr val="5F5F5F"/>
        </a:dk2>
        <a:lt2>
          <a:srgbClr val="B2B2B2"/>
        </a:lt2>
        <a:accent1>
          <a:srgbClr val="99FF99"/>
        </a:accent1>
        <a:accent2>
          <a:srgbClr val="33CCCC"/>
        </a:accent2>
        <a:accent3>
          <a:srgbClr val="FFFFFF"/>
        </a:accent3>
        <a:accent4>
          <a:srgbClr val="002A00"/>
        </a:accent4>
        <a:accent5>
          <a:srgbClr val="CAFFCA"/>
        </a:accent5>
        <a:accent6>
          <a:srgbClr val="2DB9B9"/>
        </a:accent6>
        <a:hlink>
          <a:srgbClr val="5F5F5F"/>
        </a:hlink>
        <a:folHlink>
          <a:srgbClr val="FFCC66"/>
        </a:folHlink>
      </a:clrScheme>
      <a:clrMap bg1="lt1" tx1="dk1" bg2="lt2" tx2="dk2" accent1="accent1" accent2="accent2" accent3="accent3" accent4="accent4" accent5="accent5" accent6="accent6" hlink="hlink" folHlink="folHlink"/>
    </a:extraClrScheme>
    <a:extraClrScheme>
      <a:clrScheme name="5_Diseño predeterminado 16">
        <a:dk1>
          <a:srgbClr val="003300"/>
        </a:dk1>
        <a:lt1>
          <a:srgbClr val="FFFFFF"/>
        </a:lt1>
        <a:dk2>
          <a:srgbClr val="5F5F5F"/>
        </a:dk2>
        <a:lt2>
          <a:srgbClr val="B2B2B2"/>
        </a:lt2>
        <a:accent1>
          <a:srgbClr val="99FF99"/>
        </a:accent1>
        <a:accent2>
          <a:srgbClr val="FFCC66"/>
        </a:accent2>
        <a:accent3>
          <a:srgbClr val="FFFFFF"/>
        </a:accent3>
        <a:accent4>
          <a:srgbClr val="002A00"/>
        </a:accent4>
        <a:accent5>
          <a:srgbClr val="CAFFCA"/>
        </a:accent5>
        <a:accent6>
          <a:srgbClr val="E7B95C"/>
        </a:accent6>
        <a:hlink>
          <a:srgbClr val="5F5F5F"/>
        </a:hlink>
        <a:folHlink>
          <a:srgbClr val="99CCFF"/>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0_Diseño predeterminado">
  <a:themeElements>
    <a:clrScheme name="">
      <a:dk1>
        <a:srgbClr val="003300"/>
      </a:dk1>
      <a:lt1>
        <a:srgbClr val="FFFFFF"/>
      </a:lt1>
      <a:dk2>
        <a:srgbClr val="CC3300"/>
      </a:dk2>
      <a:lt2>
        <a:srgbClr val="B2B2B2"/>
      </a:lt2>
      <a:accent1>
        <a:srgbClr val="CC3300"/>
      </a:accent1>
      <a:accent2>
        <a:srgbClr val="008000"/>
      </a:accent2>
      <a:accent3>
        <a:srgbClr val="FFFFFF"/>
      </a:accent3>
      <a:accent4>
        <a:srgbClr val="002A00"/>
      </a:accent4>
      <a:accent5>
        <a:srgbClr val="E2ADAA"/>
      </a:accent5>
      <a:accent6>
        <a:srgbClr val="007300"/>
      </a:accent6>
      <a:hlink>
        <a:srgbClr val="080808"/>
      </a:hlink>
      <a:folHlink>
        <a:srgbClr val="5F5F5F"/>
      </a:folHlink>
    </a:clrScheme>
    <a:fontScheme name="Diseño predeterminado">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666699"/>
        </a:solidFill>
        <a:ln w="11113"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666699"/>
        </a:solidFill>
        <a:ln w="11113"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iseño predeterminado 13">
        <a:dk1>
          <a:srgbClr val="003300"/>
        </a:dk1>
        <a:lt1>
          <a:srgbClr val="F8F8F8"/>
        </a:lt1>
        <a:dk2>
          <a:srgbClr val="5F5F5F"/>
        </a:dk2>
        <a:lt2>
          <a:srgbClr val="B2B2B2"/>
        </a:lt2>
        <a:accent1>
          <a:srgbClr val="909082"/>
        </a:accent1>
        <a:accent2>
          <a:srgbClr val="809EA8"/>
        </a:accent2>
        <a:accent3>
          <a:srgbClr val="FBFBFB"/>
        </a:accent3>
        <a:accent4>
          <a:srgbClr val="002A00"/>
        </a:accent4>
        <a:accent5>
          <a:srgbClr val="C6C6C1"/>
        </a:accent5>
        <a:accent6>
          <a:srgbClr val="738F98"/>
        </a:accent6>
        <a:hlink>
          <a:srgbClr val="0099CC"/>
        </a:hlink>
        <a:folHlink>
          <a:srgbClr val="6699FF"/>
        </a:folHlink>
      </a:clrScheme>
      <a:clrMap bg1="lt1" tx1="dk1" bg2="lt2" tx2="dk2" accent1="accent1" accent2="accent2" accent3="accent3" accent4="accent4" accent5="accent5" accent6="accent6" hlink="hlink" folHlink="folHlink"/>
    </a:extraClrScheme>
    <a:extraClrScheme>
      <a:clrScheme name="Diseño predeterminado 14">
        <a:dk1>
          <a:srgbClr val="003300"/>
        </a:dk1>
        <a:lt1>
          <a:srgbClr val="FFFFFF"/>
        </a:lt1>
        <a:dk2>
          <a:srgbClr val="5F5F5F"/>
        </a:dk2>
        <a:lt2>
          <a:srgbClr val="B2B2B2"/>
        </a:lt2>
        <a:accent1>
          <a:srgbClr val="909082"/>
        </a:accent1>
        <a:accent2>
          <a:srgbClr val="33CCCC"/>
        </a:accent2>
        <a:accent3>
          <a:srgbClr val="FFFFFF"/>
        </a:accent3>
        <a:accent4>
          <a:srgbClr val="002A00"/>
        </a:accent4>
        <a:accent5>
          <a:srgbClr val="C6C6C1"/>
        </a:accent5>
        <a:accent6>
          <a:srgbClr val="2DB9B9"/>
        </a:accent6>
        <a:hlink>
          <a:srgbClr val="99FF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15">
        <a:dk1>
          <a:srgbClr val="003300"/>
        </a:dk1>
        <a:lt1>
          <a:srgbClr val="FFFFFF"/>
        </a:lt1>
        <a:dk2>
          <a:srgbClr val="5F5F5F"/>
        </a:dk2>
        <a:lt2>
          <a:srgbClr val="B2B2B2"/>
        </a:lt2>
        <a:accent1>
          <a:srgbClr val="99FF99"/>
        </a:accent1>
        <a:accent2>
          <a:srgbClr val="33CCCC"/>
        </a:accent2>
        <a:accent3>
          <a:srgbClr val="FFFFFF"/>
        </a:accent3>
        <a:accent4>
          <a:srgbClr val="002A00"/>
        </a:accent4>
        <a:accent5>
          <a:srgbClr val="CAFFCA"/>
        </a:accent5>
        <a:accent6>
          <a:srgbClr val="2DB9B9"/>
        </a:accent6>
        <a:hlink>
          <a:srgbClr val="5F5F5F"/>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16">
        <a:dk1>
          <a:srgbClr val="003300"/>
        </a:dk1>
        <a:lt1>
          <a:srgbClr val="FFFFFF"/>
        </a:lt1>
        <a:dk2>
          <a:srgbClr val="5F5F5F"/>
        </a:dk2>
        <a:lt2>
          <a:srgbClr val="B2B2B2"/>
        </a:lt2>
        <a:accent1>
          <a:srgbClr val="99FF99"/>
        </a:accent1>
        <a:accent2>
          <a:srgbClr val="FFCC66"/>
        </a:accent2>
        <a:accent3>
          <a:srgbClr val="FFFFFF"/>
        </a:accent3>
        <a:accent4>
          <a:srgbClr val="002A00"/>
        </a:accent4>
        <a:accent5>
          <a:srgbClr val="CAFFCA"/>
        </a:accent5>
        <a:accent6>
          <a:srgbClr val="E7B95C"/>
        </a:accent6>
        <a:hlink>
          <a:srgbClr val="5F5F5F"/>
        </a:hlink>
        <a:folHlink>
          <a:srgbClr val="99CCFF"/>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7_Diseño predeterminado">
  <a:themeElements>
    <a:clrScheme name="">
      <a:dk1>
        <a:srgbClr val="003300"/>
      </a:dk1>
      <a:lt1>
        <a:srgbClr val="FFFFFF"/>
      </a:lt1>
      <a:dk2>
        <a:srgbClr val="CC3300"/>
      </a:dk2>
      <a:lt2>
        <a:srgbClr val="B2B2B2"/>
      </a:lt2>
      <a:accent1>
        <a:srgbClr val="CC3300"/>
      </a:accent1>
      <a:accent2>
        <a:srgbClr val="008000"/>
      </a:accent2>
      <a:accent3>
        <a:srgbClr val="FFFFFF"/>
      </a:accent3>
      <a:accent4>
        <a:srgbClr val="002A00"/>
      </a:accent4>
      <a:accent5>
        <a:srgbClr val="E2ADAA"/>
      </a:accent5>
      <a:accent6>
        <a:srgbClr val="007300"/>
      </a:accent6>
      <a:hlink>
        <a:srgbClr val="080808"/>
      </a:hlink>
      <a:folHlink>
        <a:srgbClr val="5F5F5F"/>
      </a:folHlink>
    </a:clrScheme>
    <a:fontScheme name="5_Diseño predeterminado">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5_Diseño predeterminado 13">
        <a:dk1>
          <a:srgbClr val="003300"/>
        </a:dk1>
        <a:lt1>
          <a:srgbClr val="F8F8F8"/>
        </a:lt1>
        <a:dk2>
          <a:srgbClr val="5F5F5F"/>
        </a:dk2>
        <a:lt2>
          <a:srgbClr val="B2B2B2"/>
        </a:lt2>
        <a:accent1>
          <a:srgbClr val="909082"/>
        </a:accent1>
        <a:accent2>
          <a:srgbClr val="809EA8"/>
        </a:accent2>
        <a:accent3>
          <a:srgbClr val="FBFBFB"/>
        </a:accent3>
        <a:accent4>
          <a:srgbClr val="002A00"/>
        </a:accent4>
        <a:accent5>
          <a:srgbClr val="C6C6C1"/>
        </a:accent5>
        <a:accent6>
          <a:srgbClr val="738F98"/>
        </a:accent6>
        <a:hlink>
          <a:srgbClr val="0099CC"/>
        </a:hlink>
        <a:folHlink>
          <a:srgbClr val="6699FF"/>
        </a:folHlink>
      </a:clrScheme>
      <a:clrMap bg1="lt1" tx1="dk1" bg2="lt2" tx2="dk2" accent1="accent1" accent2="accent2" accent3="accent3" accent4="accent4" accent5="accent5" accent6="accent6" hlink="hlink" folHlink="folHlink"/>
    </a:extraClrScheme>
    <a:extraClrScheme>
      <a:clrScheme name="5_Diseño predeterminado 14">
        <a:dk1>
          <a:srgbClr val="003300"/>
        </a:dk1>
        <a:lt1>
          <a:srgbClr val="FFFFFF"/>
        </a:lt1>
        <a:dk2>
          <a:srgbClr val="5F5F5F"/>
        </a:dk2>
        <a:lt2>
          <a:srgbClr val="B2B2B2"/>
        </a:lt2>
        <a:accent1>
          <a:srgbClr val="909082"/>
        </a:accent1>
        <a:accent2>
          <a:srgbClr val="33CCCC"/>
        </a:accent2>
        <a:accent3>
          <a:srgbClr val="FFFFFF"/>
        </a:accent3>
        <a:accent4>
          <a:srgbClr val="002A00"/>
        </a:accent4>
        <a:accent5>
          <a:srgbClr val="C6C6C1"/>
        </a:accent5>
        <a:accent6>
          <a:srgbClr val="2DB9B9"/>
        </a:accent6>
        <a:hlink>
          <a:srgbClr val="99FFCC"/>
        </a:hlink>
        <a:folHlink>
          <a:srgbClr val="FFCC66"/>
        </a:folHlink>
      </a:clrScheme>
      <a:clrMap bg1="lt1" tx1="dk1" bg2="lt2" tx2="dk2" accent1="accent1" accent2="accent2" accent3="accent3" accent4="accent4" accent5="accent5" accent6="accent6" hlink="hlink" folHlink="folHlink"/>
    </a:extraClrScheme>
    <a:extraClrScheme>
      <a:clrScheme name="5_Diseño predeterminado 15">
        <a:dk1>
          <a:srgbClr val="003300"/>
        </a:dk1>
        <a:lt1>
          <a:srgbClr val="FFFFFF"/>
        </a:lt1>
        <a:dk2>
          <a:srgbClr val="5F5F5F"/>
        </a:dk2>
        <a:lt2>
          <a:srgbClr val="B2B2B2"/>
        </a:lt2>
        <a:accent1>
          <a:srgbClr val="99FF99"/>
        </a:accent1>
        <a:accent2>
          <a:srgbClr val="33CCCC"/>
        </a:accent2>
        <a:accent3>
          <a:srgbClr val="FFFFFF"/>
        </a:accent3>
        <a:accent4>
          <a:srgbClr val="002A00"/>
        </a:accent4>
        <a:accent5>
          <a:srgbClr val="CAFFCA"/>
        </a:accent5>
        <a:accent6>
          <a:srgbClr val="2DB9B9"/>
        </a:accent6>
        <a:hlink>
          <a:srgbClr val="5F5F5F"/>
        </a:hlink>
        <a:folHlink>
          <a:srgbClr val="FFCC66"/>
        </a:folHlink>
      </a:clrScheme>
      <a:clrMap bg1="lt1" tx1="dk1" bg2="lt2" tx2="dk2" accent1="accent1" accent2="accent2" accent3="accent3" accent4="accent4" accent5="accent5" accent6="accent6" hlink="hlink" folHlink="folHlink"/>
    </a:extraClrScheme>
    <a:extraClrScheme>
      <a:clrScheme name="5_Diseño predeterminado 16">
        <a:dk1>
          <a:srgbClr val="003300"/>
        </a:dk1>
        <a:lt1>
          <a:srgbClr val="FFFFFF"/>
        </a:lt1>
        <a:dk2>
          <a:srgbClr val="5F5F5F"/>
        </a:dk2>
        <a:lt2>
          <a:srgbClr val="B2B2B2"/>
        </a:lt2>
        <a:accent1>
          <a:srgbClr val="99FF99"/>
        </a:accent1>
        <a:accent2>
          <a:srgbClr val="FFCC66"/>
        </a:accent2>
        <a:accent3>
          <a:srgbClr val="FFFFFF"/>
        </a:accent3>
        <a:accent4>
          <a:srgbClr val="002A00"/>
        </a:accent4>
        <a:accent5>
          <a:srgbClr val="CAFFCA"/>
        </a:accent5>
        <a:accent6>
          <a:srgbClr val="E7B95C"/>
        </a:accent6>
        <a:hlink>
          <a:srgbClr val="5F5F5F"/>
        </a:hlink>
        <a:folHlink>
          <a:srgbClr val="99CCFF"/>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seño personalizado">
  <a:themeElements>
    <a:clrScheme name="Diseño personaliz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ersonaliz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ersonaliz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ersonaliz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ersonaliz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ersonaliz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ersonaliz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ersonaliz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ersonaliz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ersonaliz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ersonaliz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ersonaliz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ersonaliz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ersonaliz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Diseño predeterminado">
  <a:themeElements>
    <a:clrScheme name="">
      <a:dk1>
        <a:srgbClr val="003300"/>
      </a:dk1>
      <a:lt1>
        <a:srgbClr val="FFFFFF"/>
      </a:lt1>
      <a:dk2>
        <a:srgbClr val="CC3300"/>
      </a:dk2>
      <a:lt2>
        <a:srgbClr val="B2B2B2"/>
      </a:lt2>
      <a:accent1>
        <a:srgbClr val="CC3300"/>
      </a:accent1>
      <a:accent2>
        <a:srgbClr val="008000"/>
      </a:accent2>
      <a:accent3>
        <a:srgbClr val="FFFFFF"/>
      </a:accent3>
      <a:accent4>
        <a:srgbClr val="002A00"/>
      </a:accent4>
      <a:accent5>
        <a:srgbClr val="E2ADAA"/>
      </a:accent5>
      <a:accent6>
        <a:srgbClr val="007300"/>
      </a:accent6>
      <a:hlink>
        <a:srgbClr val="080808"/>
      </a:hlink>
      <a:folHlink>
        <a:srgbClr val="5F5F5F"/>
      </a:folHlink>
    </a:clrScheme>
    <a:fontScheme name="Diseño predeterminado">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iseño predeterminado 13">
        <a:dk1>
          <a:srgbClr val="003300"/>
        </a:dk1>
        <a:lt1>
          <a:srgbClr val="F8F8F8"/>
        </a:lt1>
        <a:dk2>
          <a:srgbClr val="5F5F5F"/>
        </a:dk2>
        <a:lt2>
          <a:srgbClr val="B2B2B2"/>
        </a:lt2>
        <a:accent1>
          <a:srgbClr val="909082"/>
        </a:accent1>
        <a:accent2>
          <a:srgbClr val="809EA8"/>
        </a:accent2>
        <a:accent3>
          <a:srgbClr val="FBFBFB"/>
        </a:accent3>
        <a:accent4>
          <a:srgbClr val="002A00"/>
        </a:accent4>
        <a:accent5>
          <a:srgbClr val="C6C6C1"/>
        </a:accent5>
        <a:accent6>
          <a:srgbClr val="738F98"/>
        </a:accent6>
        <a:hlink>
          <a:srgbClr val="0099CC"/>
        </a:hlink>
        <a:folHlink>
          <a:srgbClr val="6699FF"/>
        </a:folHlink>
      </a:clrScheme>
      <a:clrMap bg1="lt1" tx1="dk1" bg2="lt2" tx2="dk2" accent1="accent1" accent2="accent2" accent3="accent3" accent4="accent4" accent5="accent5" accent6="accent6" hlink="hlink" folHlink="folHlink"/>
    </a:extraClrScheme>
    <a:extraClrScheme>
      <a:clrScheme name="Diseño predeterminado 14">
        <a:dk1>
          <a:srgbClr val="003300"/>
        </a:dk1>
        <a:lt1>
          <a:srgbClr val="FFFFFF"/>
        </a:lt1>
        <a:dk2>
          <a:srgbClr val="5F5F5F"/>
        </a:dk2>
        <a:lt2>
          <a:srgbClr val="B2B2B2"/>
        </a:lt2>
        <a:accent1>
          <a:srgbClr val="909082"/>
        </a:accent1>
        <a:accent2>
          <a:srgbClr val="33CCCC"/>
        </a:accent2>
        <a:accent3>
          <a:srgbClr val="FFFFFF"/>
        </a:accent3>
        <a:accent4>
          <a:srgbClr val="002A00"/>
        </a:accent4>
        <a:accent5>
          <a:srgbClr val="C6C6C1"/>
        </a:accent5>
        <a:accent6>
          <a:srgbClr val="2DB9B9"/>
        </a:accent6>
        <a:hlink>
          <a:srgbClr val="99FF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15">
        <a:dk1>
          <a:srgbClr val="003300"/>
        </a:dk1>
        <a:lt1>
          <a:srgbClr val="FFFFFF"/>
        </a:lt1>
        <a:dk2>
          <a:srgbClr val="5F5F5F"/>
        </a:dk2>
        <a:lt2>
          <a:srgbClr val="B2B2B2"/>
        </a:lt2>
        <a:accent1>
          <a:srgbClr val="99FF99"/>
        </a:accent1>
        <a:accent2>
          <a:srgbClr val="33CCCC"/>
        </a:accent2>
        <a:accent3>
          <a:srgbClr val="FFFFFF"/>
        </a:accent3>
        <a:accent4>
          <a:srgbClr val="002A00"/>
        </a:accent4>
        <a:accent5>
          <a:srgbClr val="CAFFCA"/>
        </a:accent5>
        <a:accent6>
          <a:srgbClr val="2DB9B9"/>
        </a:accent6>
        <a:hlink>
          <a:srgbClr val="5F5F5F"/>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16">
        <a:dk1>
          <a:srgbClr val="003300"/>
        </a:dk1>
        <a:lt1>
          <a:srgbClr val="FFFFFF"/>
        </a:lt1>
        <a:dk2>
          <a:srgbClr val="5F5F5F"/>
        </a:dk2>
        <a:lt2>
          <a:srgbClr val="B2B2B2"/>
        </a:lt2>
        <a:accent1>
          <a:srgbClr val="99FF99"/>
        </a:accent1>
        <a:accent2>
          <a:srgbClr val="FFCC66"/>
        </a:accent2>
        <a:accent3>
          <a:srgbClr val="FFFFFF"/>
        </a:accent3>
        <a:accent4>
          <a:srgbClr val="002A00"/>
        </a:accent4>
        <a:accent5>
          <a:srgbClr val="CAFFCA"/>
        </a:accent5>
        <a:accent6>
          <a:srgbClr val="E7B95C"/>
        </a:accent6>
        <a:hlink>
          <a:srgbClr val="5F5F5F"/>
        </a:hlink>
        <a:folHlink>
          <a:srgbClr val="99CCFF"/>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Diseño predeterminado">
  <a:themeElements>
    <a:clrScheme name="">
      <a:dk1>
        <a:srgbClr val="003300"/>
      </a:dk1>
      <a:lt1>
        <a:srgbClr val="FFFFFF"/>
      </a:lt1>
      <a:dk2>
        <a:srgbClr val="CC3300"/>
      </a:dk2>
      <a:lt2>
        <a:srgbClr val="B2B2B2"/>
      </a:lt2>
      <a:accent1>
        <a:srgbClr val="CC3300"/>
      </a:accent1>
      <a:accent2>
        <a:srgbClr val="008000"/>
      </a:accent2>
      <a:accent3>
        <a:srgbClr val="FFFFFF"/>
      </a:accent3>
      <a:accent4>
        <a:srgbClr val="002A00"/>
      </a:accent4>
      <a:accent5>
        <a:srgbClr val="E2ADAA"/>
      </a:accent5>
      <a:accent6>
        <a:srgbClr val="007300"/>
      </a:accent6>
      <a:hlink>
        <a:srgbClr val="080808"/>
      </a:hlink>
      <a:folHlink>
        <a:srgbClr val="5F5F5F"/>
      </a:folHlink>
    </a:clrScheme>
    <a:fontScheme name="5_Diseño predeterminado">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5_Diseño predeterminado 13">
        <a:dk1>
          <a:srgbClr val="003300"/>
        </a:dk1>
        <a:lt1>
          <a:srgbClr val="F8F8F8"/>
        </a:lt1>
        <a:dk2>
          <a:srgbClr val="5F5F5F"/>
        </a:dk2>
        <a:lt2>
          <a:srgbClr val="B2B2B2"/>
        </a:lt2>
        <a:accent1>
          <a:srgbClr val="909082"/>
        </a:accent1>
        <a:accent2>
          <a:srgbClr val="809EA8"/>
        </a:accent2>
        <a:accent3>
          <a:srgbClr val="FBFBFB"/>
        </a:accent3>
        <a:accent4>
          <a:srgbClr val="002A00"/>
        </a:accent4>
        <a:accent5>
          <a:srgbClr val="C6C6C1"/>
        </a:accent5>
        <a:accent6>
          <a:srgbClr val="738F98"/>
        </a:accent6>
        <a:hlink>
          <a:srgbClr val="0099CC"/>
        </a:hlink>
        <a:folHlink>
          <a:srgbClr val="6699FF"/>
        </a:folHlink>
      </a:clrScheme>
      <a:clrMap bg1="lt1" tx1="dk1" bg2="lt2" tx2="dk2" accent1="accent1" accent2="accent2" accent3="accent3" accent4="accent4" accent5="accent5" accent6="accent6" hlink="hlink" folHlink="folHlink"/>
    </a:extraClrScheme>
    <a:extraClrScheme>
      <a:clrScheme name="5_Diseño predeterminado 14">
        <a:dk1>
          <a:srgbClr val="003300"/>
        </a:dk1>
        <a:lt1>
          <a:srgbClr val="FFFFFF"/>
        </a:lt1>
        <a:dk2>
          <a:srgbClr val="5F5F5F"/>
        </a:dk2>
        <a:lt2>
          <a:srgbClr val="B2B2B2"/>
        </a:lt2>
        <a:accent1>
          <a:srgbClr val="909082"/>
        </a:accent1>
        <a:accent2>
          <a:srgbClr val="33CCCC"/>
        </a:accent2>
        <a:accent3>
          <a:srgbClr val="FFFFFF"/>
        </a:accent3>
        <a:accent4>
          <a:srgbClr val="002A00"/>
        </a:accent4>
        <a:accent5>
          <a:srgbClr val="C6C6C1"/>
        </a:accent5>
        <a:accent6>
          <a:srgbClr val="2DB9B9"/>
        </a:accent6>
        <a:hlink>
          <a:srgbClr val="99FFCC"/>
        </a:hlink>
        <a:folHlink>
          <a:srgbClr val="FFCC66"/>
        </a:folHlink>
      </a:clrScheme>
      <a:clrMap bg1="lt1" tx1="dk1" bg2="lt2" tx2="dk2" accent1="accent1" accent2="accent2" accent3="accent3" accent4="accent4" accent5="accent5" accent6="accent6" hlink="hlink" folHlink="folHlink"/>
    </a:extraClrScheme>
    <a:extraClrScheme>
      <a:clrScheme name="5_Diseño predeterminado 15">
        <a:dk1>
          <a:srgbClr val="003300"/>
        </a:dk1>
        <a:lt1>
          <a:srgbClr val="FFFFFF"/>
        </a:lt1>
        <a:dk2>
          <a:srgbClr val="5F5F5F"/>
        </a:dk2>
        <a:lt2>
          <a:srgbClr val="B2B2B2"/>
        </a:lt2>
        <a:accent1>
          <a:srgbClr val="99FF99"/>
        </a:accent1>
        <a:accent2>
          <a:srgbClr val="33CCCC"/>
        </a:accent2>
        <a:accent3>
          <a:srgbClr val="FFFFFF"/>
        </a:accent3>
        <a:accent4>
          <a:srgbClr val="002A00"/>
        </a:accent4>
        <a:accent5>
          <a:srgbClr val="CAFFCA"/>
        </a:accent5>
        <a:accent6>
          <a:srgbClr val="2DB9B9"/>
        </a:accent6>
        <a:hlink>
          <a:srgbClr val="5F5F5F"/>
        </a:hlink>
        <a:folHlink>
          <a:srgbClr val="FFCC66"/>
        </a:folHlink>
      </a:clrScheme>
      <a:clrMap bg1="lt1" tx1="dk1" bg2="lt2" tx2="dk2" accent1="accent1" accent2="accent2" accent3="accent3" accent4="accent4" accent5="accent5" accent6="accent6" hlink="hlink" folHlink="folHlink"/>
    </a:extraClrScheme>
    <a:extraClrScheme>
      <a:clrScheme name="5_Diseño predeterminado 16">
        <a:dk1>
          <a:srgbClr val="003300"/>
        </a:dk1>
        <a:lt1>
          <a:srgbClr val="FFFFFF"/>
        </a:lt1>
        <a:dk2>
          <a:srgbClr val="5F5F5F"/>
        </a:dk2>
        <a:lt2>
          <a:srgbClr val="B2B2B2"/>
        </a:lt2>
        <a:accent1>
          <a:srgbClr val="99FF99"/>
        </a:accent1>
        <a:accent2>
          <a:srgbClr val="FFCC66"/>
        </a:accent2>
        <a:accent3>
          <a:srgbClr val="FFFFFF"/>
        </a:accent3>
        <a:accent4>
          <a:srgbClr val="002A00"/>
        </a:accent4>
        <a:accent5>
          <a:srgbClr val="CAFFCA"/>
        </a:accent5>
        <a:accent6>
          <a:srgbClr val="E7B95C"/>
        </a:accent6>
        <a:hlink>
          <a:srgbClr val="5F5F5F"/>
        </a:hlink>
        <a:folHlink>
          <a:srgbClr val="99CCFF"/>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diapo_cierre">
  <a:themeElements>
    <a:clrScheme name="diapo_cierr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apo_cier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apo_cierr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apo_cierr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apo_cierr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apo_cierr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apo_cierr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apo_cierr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apo_cierr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apo_cierr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apo_cierr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apo_cierr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apo_cierr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apo_cierr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Diseño predeterminado">
  <a:themeElements>
    <a:clrScheme name="">
      <a:dk1>
        <a:srgbClr val="003300"/>
      </a:dk1>
      <a:lt1>
        <a:srgbClr val="FFFFFF"/>
      </a:lt1>
      <a:dk2>
        <a:srgbClr val="CC3300"/>
      </a:dk2>
      <a:lt2>
        <a:srgbClr val="B2B2B2"/>
      </a:lt2>
      <a:accent1>
        <a:srgbClr val="CC3300"/>
      </a:accent1>
      <a:accent2>
        <a:srgbClr val="008000"/>
      </a:accent2>
      <a:accent3>
        <a:srgbClr val="FFFFFF"/>
      </a:accent3>
      <a:accent4>
        <a:srgbClr val="002A00"/>
      </a:accent4>
      <a:accent5>
        <a:srgbClr val="E2ADAA"/>
      </a:accent5>
      <a:accent6>
        <a:srgbClr val="007300"/>
      </a:accent6>
      <a:hlink>
        <a:srgbClr val="080808"/>
      </a:hlink>
      <a:folHlink>
        <a:srgbClr val="5F5F5F"/>
      </a:folHlink>
    </a:clrScheme>
    <a:fontScheme name="Diseño predeterminado">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iseño predeterminado 13">
        <a:dk1>
          <a:srgbClr val="003300"/>
        </a:dk1>
        <a:lt1>
          <a:srgbClr val="F8F8F8"/>
        </a:lt1>
        <a:dk2>
          <a:srgbClr val="5F5F5F"/>
        </a:dk2>
        <a:lt2>
          <a:srgbClr val="B2B2B2"/>
        </a:lt2>
        <a:accent1>
          <a:srgbClr val="909082"/>
        </a:accent1>
        <a:accent2>
          <a:srgbClr val="809EA8"/>
        </a:accent2>
        <a:accent3>
          <a:srgbClr val="FBFBFB"/>
        </a:accent3>
        <a:accent4>
          <a:srgbClr val="002A00"/>
        </a:accent4>
        <a:accent5>
          <a:srgbClr val="C6C6C1"/>
        </a:accent5>
        <a:accent6>
          <a:srgbClr val="738F98"/>
        </a:accent6>
        <a:hlink>
          <a:srgbClr val="0099CC"/>
        </a:hlink>
        <a:folHlink>
          <a:srgbClr val="6699FF"/>
        </a:folHlink>
      </a:clrScheme>
      <a:clrMap bg1="lt1" tx1="dk1" bg2="lt2" tx2="dk2" accent1="accent1" accent2="accent2" accent3="accent3" accent4="accent4" accent5="accent5" accent6="accent6" hlink="hlink" folHlink="folHlink"/>
    </a:extraClrScheme>
    <a:extraClrScheme>
      <a:clrScheme name="Diseño predeterminado 14">
        <a:dk1>
          <a:srgbClr val="003300"/>
        </a:dk1>
        <a:lt1>
          <a:srgbClr val="FFFFFF"/>
        </a:lt1>
        <a:dk2>
          <a:srgbClr val="5F5F5F"/>
        </a:dk2>
        <a:lt2>
          <a:srgbClr val="B2B2B2"/>
        </a:lt2>
        <a:accent1>
          <a:srgbClr val="909082"/>
        </a:accent1>
        <a:accent2>
          <a:srgbClr val="33CCCC"/>
        </a:accent2>
        <a:accent3>
          <a:srgbClr val="FFFFFF"/>
        </a:accent3>
        <a:accent4>
          <a:srgbClr val="002A00"/>
        </a:accent4>
        <a:accent5>
          <a:srgbClr val="C6C6C1"/>
        </a:accent5>
        <a:accent6>
          <a:srgbClr val="2DB9B9"/>
        </a:accent6>
        <a:hlink>
          <a:srgbClr val="99FF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15">
        <a:dk1>
          <a:srgbClr val="003300"/>
        </a:dk1>
        <a:lt1>
          <a:srgbClr val="FFFFFF"/>
        </a:lt1>
        <a:dk2>
          <a:srgbClr val="5F5F5F"/>
        </a:dk2>
        <a:lt2>
          <a:srgbClr val="B2B2B2"/>
        </a:lt2>
        <a:accent1>
          <a:srgbClr val="99FF99"/>
        </a:accent1>
        <a:accent2>
          <a:srgbClr val="33CCCC"/>
        </a:accent2>
        <a:accent3>
          <a:srgbClr val="FFFFFF"/>
        </a:accent3>
        <a:accent4>
          <a:srgbClr val="002A00"/>
        </a:accent4>
        <a:accent5>
          <a:srgbClr val="CAFFCA"/>
        </a:accent5>
        <a:accent6>
          <a:srgbClr val="2DB9B9"/>
        </a:accent6>
        <a:hlink>
          <a:srgbClr val="5F5F5F"/>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16">
        <a:dk1>
          <a:srgbClr val="003300"/>
        </a:dk1>
        <a:lt1>
          <a:srgbClr val="FFFFFF"/>
        </a:lt1>
        <a:dk2>
          <a:srgbClr val="5F5F5F"/>
        </a:dk2>
        <a:lt2>
          <a:srgbClr val="B2B2B2"/>
        </a:lt2>
        <a:accent1>
          <a:srgbClr val="99FF99"/>
        </a:accent1>
        <a:accent2>
          <a:srgbClr val="FFCC66"/>
        </a:accent2>
        <a:accent3>
          <a:srgbClr val="FFFFFF"/>
        </a:accent3>
        <a:accent4>
          <a:srgbClr val="002A00"/>
        </a:accent4>
        <a:accent5>
          <a:srgbClr val="CAFFCA"/>
        </a:accent5>
        <a:accent6>
          <a:srgbClr val="E7B95C"/>
        </a:accent6>
        <a:hlink>
          <a:srgbClr val="5F5F5F"/>
        </a:hlink>
        <a:folHlink>
          <a:srgbClr val="99CCFF"/>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34_Diseño predeterminado">
  <a:themeElements>
    <a:clrScheme name="">
      <a:dk1>
        <a:srgbClr val="003300"/>
      </a:dk1>
      <a:lt1>
        <a:srgbClr val="FFFFFF"/>
      </a:lt1>
      <a:dk2>
        <a:srgbClr val="CC3300"/>
      </a:dk2>
      <a:lt2>
        <a:srgbClr val="B2B2B2"/>
      </a:lt2>
      <a:accent1>
        <a:srgbClr val="CC3300"/>
      </a:accent1>
      <a:accent2>
        <a:srgbClr val="008000"/>
      </a:accent2>
      <a:accent3>
        <a:srgbClr val="FFFFFF"/>
      </a:accent3>
      <a:accent4>
        <a:srgbClr val="002A00"/>
      </a:accent4>
      <a:accent5>
        <a:srgbClr val="E2ADAA"/>
      </a:accent5>
      <a:accent6>
        <a:srgbClr val="007300"/>
      </a:accent6>
      <a:hlink>
        <a:srgbClr val="080808"/>
      </a:hlink>
      <a:folHlink>
        <a:srgbClr val="5F5F5F"/>
      </a:folHlink>
    </a:clrScheme>
    <a:fontScheme name="5_Diseño predeterminado">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5_Diseño predeterminado 13">
        <a:dk1>
          <a:srgbClr val="003300"/>
        </a:dk1>
        <a:lt1>
          <a:srgbClr val="F8F8F8"/>
        </a:lt1>
        <a:dk2>
          <a:srgbClr val="5F5F5F"/>
        </a:dk2>
        <a:lt2>
          <a:srgbClr val="B2B2B2"/>
        </a:lt2>
        <a:accent1>
          <a:srgbClr val="909082"/>
        </a:accent1>
        <a:accent2>
          <a:srgbClr val="809EA8"/>
        </a:accent2>
        <a:accent3>
          <a:srgbClr val="FBFBFB"/>
        </a:accent3>
        <a:accent4>
          <a:srgbClr val="002A00"/>
        </a:accent4>
        <a:accent5>
          <a:srgbClr val="C6C6C1"/>
        </a:accent5>
        <a:accent6>
          <a:srgbClr val="738F98"/>
        </a:accent6>
        <a:hlink>
          <a:srgbClr val="0099CC"/>
        </a:hlink>
        <a:folHlink>
          <a:srgbClr val="6699FF"/>
        </a:folHlink>
      </a:clrScheme>
      <a:clrMap bg1="lt1" tx1="dk1" bg2="lt2" tx2="dk2" accent1="accent1" accent2="accent2" accent3="accent3" accent4="accent4" accent5="accent5" accent6="accent6" hlink="hlink" folHlink="folHlink"/>
    </a:extraClrScheme>
    <a:extraClrScheme>
      <a:clrScheme name="5_Diseño predeterminado 14">
        <a:dk1>
          <a:srgbClr val="003300"/>
        </a:dk1>
        <a:lt1>
          <a:srgbClr val="FFFFFF"/>
        </a:lt1>
        <a:dk2>
          <a:srgbClr val="5F5F5F"/>
        </a:dk2>
        <a:lt2>
          <a:srgbClr val="B2B2B2"/>
        </a:lt2>
        <a:accent1>
          <a:srgbClr val="909082"/>
        </a:accent1>
        <a:accent2>
          <a:srgbClr val="33CCCC"/>
        </a:accent2>
        <a:accent3>
          <a:srgbClr val="FFFFFF"/>
        </a:accent3>
        <a:accent4>
          <a:srgbClr val="002A00"/>
        </a:accent4>
        <a:accent5>
          <a:srgbClr val="C6C6C1"/>
        </a:accent5>
        <a:accent6>
          <a:srgbClr val="2DB9B9"/>
        </a:accent6>
        <a:hlink>
          <a:srgbClr val="99FFCC"/>
        </a:hlink>
        <a:folHlink>
          <a:srgbClr val="FFCC66"/>
        </a:folHlink>
      </a:clrScheme>
      <a:clrMap bg1="lt1" tx1="dk1" bg2="lt2" tx2="dk2" accent1="accent1" accent2="accent2" accent3="accent3" accent4="accent4" accent5="accent5" accent6="accent6" hlink="hlink" folHlink="folHlink"/>
    </a:extraClrScheme>
    <a:extraClrScheme>
      <a:clrScheme name="5_Diseño predeterminado 15">
        <a:dk1>
          <a:srgbClr val="003300"/>
        </a:dk1>
        <a:lt1>
          <a:srgbClr val="FFFFFF"/>
        </a:lt1>
        <a:dk2>
          <a:srgbClr val="5F5F5F"/>
        </a:dk2>
        <a:lt2>
          <a:srgbClr val="B2B2B2"/>
        </a:lt2>
        <a:accent1>
          <a:srgbClr val="99FF99"/>
        </a:accent1>
        <a:accent2>
          <a:srgbClr val="33CCCC"/>
        </a:accent2>
        <a:accent3>
          <a:srgbClr val="FFFFFF"/>
        </a:accent3>
        <a:accent4>
          <a:srgbClr val="002A00"/>
        </a:accent4>
        <a:accent5>
          <a:srgbClr val="CAFFCA"/>
        </a:accent5>
        <a:accent6>
          <a:srgbClr val="2DB9B9"/>
        </a:accent6>
        <a:hlink>
          <a:srgbClr val="5F5F5F"/>
        </a:hlink>
        <a:folHlink>
          <a:srgbClr val="FFCC66"/>
        </a:folHlink>
      </a:clrScheme>
      <a:clrMap bg1="lt1" tx1="dk1" bg2="lt2" tx2="dk2" accent1="accent1" accent2="accent2" accent3="accent3" accent4="accent4" accent5="accent5" accent6="accent6" hlink="hlink" folHlink="folHlink"/>
    </a:extraClrScheme>
    <a:extraClrScheme>
      <a:clrScheme name="5_Diseño predeterminado 16">
        <a:dk1>
          <a:srgbClr val="003300"/>
        </a:dk1>
        <a:lt1>
          <a:srgbClr val="FFFFFF"/>
        </a:lt1>
        <a:dk2>
          <a:srgbClr val="5F5F5F"/>
        </a:dk2>
        <a:lt2>
          <a:srgbClr val="B2B2B2"/>
        </a:lt2>
        <a:accent1>
          <a:srgbClr val="99FF99"/>
        </a:accent1>
        <a:accent2>
          <a:srgbClr val="FFCC66"/>
        </a:accent2>
        <a:accent3>
          <a:srgbClr val="FFFFFF"/>
        </a:accent3>
        <a:accent4>
          <a:srgbClr val="002A00"/>
        </a:accent4>
        <a:accent5>
          <a:srgbClr val="CAFFCA"/>
        </a:accent5>
        <a:accent6>
          <a:srgbClr val="E7B95C"/>
        </a:accent6>
        <a:hlink>
          <a:srgbClr val="5F5F5F"/>
        </a:hlink>
        <a:folHlink>
          <a:srgbClr val="99CCFF"/>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2_Diseño predeterminado">
  <a:themeElements>
    <a:clrScheme name="">
      <a:dk1>
        <a:srgbClr val="003300"/>
      </a:dk1>
      <a:lt1>
        <a:srgbClr val="FFFFFF"/>
      </a:lt1>
      <a:dk2>
        <a:srgbClr val="CC3300"/>
      </a:dk2>
      <a:lt2>
        <a:srgbClr val="B2B2B2"/>
      </a:lt2>
      <a:accent1>
        <a:srgbClr val="CC3300"/>
      </a:accent1>
      <a:accent2>
        <a:srgbClr val="008000"/>
      </a:accent2>
      <a:accent3>
        <a:srgbClr val="FFFFFF"/>
      </a:accent3>
      <a:accent4>
        <a:srgbClr val="002A00"/>
      </a:accent4>
      <a:accent5>
        <a:srgbClr val="E2ADAA"/>
      </a:accent5>
      <a:accent6>
        <a:srgbClr val="007300"/>
      </a:accent6>
      <a:hlink>
        <a:srgbClr val="080808"/>
      </a:hlink>
      <a:folHlink>
        <a:srgbClr val="5F5F5F"/>
      </a:folHlink>
    </a:clrScheme>
    <a:fontScheme name="Diseño predeterminado">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iseño predeterminado 13">
        <a:dk1>
          <a:srgbClr val="003300"/>
        </a:dk1>
        <a:lt1>
          <a:srgbClr val="F8F8F8"/>
        </a:lt1>
        <a:dk2>
          <a:srgbClr val="5F5F5F"/>
        </a:dk2>
        <a:lt2>
          <a:srgbClr val="B2B2B2"/>
        </a:lt2>
        <a:accent1>
          <a:srgbClr val="909082"/>
        </a:accent1>
        <a:accent2>
          <a:srgbClr val="809EA8"/>
        </a:accent2>
        <a:accent3>
          <a:srgbClr val="FBFBFB"/>
        </a:accent3>
        <a:accent4>
          <a:srgbClr val="002A00"/>
        </a:accent4>
        <a:accent5>
          <a:srgbClr val="C6C6C1"/>
        </a:accent5>
        <a:accent6>
          <a:srgbClr val="738F98"/>
        </a:accent6>
        <a:hlink>
          <a:srgbClr val="0099CC"/>
        </a:hlink>
        <a:folHlink>
          <a:srgbClr val="6699FF"/>
        </a:folHlink>
      </a:clrScheme>
      <a:clrMap bg1="lt1" tx1="dk1" bg2="lt2" tx2="dk2" accent1="accent1" accent2="accent2" accent3="accent3" accent4="accent4" accent5="accent5" accent6="accent6" hlink="hlink" folHlink="folHlink"/>
    </a:extraClrScheme>
    <a:extraClrScheme>
      <a:clrScheme name="Diseño predeterminado 14">
        <a:dk1>
          <a:srgbClr val="003300"/>
        </a:dk1>
        <a:lt1>
          <a:srgbClr val="FFFFFF"/>
        </a:lt1>
        <a:dk2>
          <a:srgbClr val="5F5F5F"/>
        </a:dk2>
        <a:lt2>
          <a:srgbClr val="B2B2B2"/>
        </a:lt2>
        <a:accent1>
          <a:srgbClr val="909082"/>
        </a:accent1>
        <a:accent2>
          <a:srgbClr val="33CCCC"/>
        </a:accent2>
        <a:accent3>
          <a:srgbClr val="FFFFFF"/>
        </a:accent3>
        <a:accent4>
          <a:srgbClr val="002A00"/>
        </a:accent4>
        <a:accent5>
          <a:srgbClr val="C6C6C1"/>
        </a:accent5>
        <a:accent6>
          <a:srgbClr val="2DB9B9"/>
        </a:accent6>
        <a:hlink>
          <a:srgbClr val="99FF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15">
        <a:dk1>
          <a:srgbClr val="003300"/>
        </a:dk1>
        <a:lt1>
          <a:srgbClr val="FFFFFF"/>
        </a:lt1>
        <a:dk2>
          <a:srgbClr val="5F5F5F"/>
        </a:dk2>
        <a:lt2>
          <a:srgbClr val="B2B2B2"/>
        </a:lt2>
        <a:accent1>
          <a:srgbClr val="99FF99"/>
        </a:accent1>
        <a:accent2>
          <a:srgbClr val="33CCCC"/>
        </a:accent2>
        <a:accent3>
          <a:srgbClr val="FFFFFF"/>
        </a:accent3>
        <a:accent4>
          <a:srgbClr val="002A00"/>
        </a:accent4>
        <a:accent5>
          <a:srgbClr val="CAFFCA"/>
        </a:accent5>
        <a:accent6>
          <a:srgbClr val="2DB9B9"/>
        </a:accent6>
        <a:hlink>
          <a:srgbClr val="5F5F5F"/>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16">
        <a:dk1>
          <a:srgbClr val="003300"/>
        </a:dk1>
        <a:lt1>
          <a:srgbClr val="FFFFFF"/>
        </a:lt1>
        <a:dk2>
          <a:srgbClr val="5F5F5F"/>
        </a:dk2>
        <a:lt2>
          <a:srgbClr val="B2B2B2"/>
        </a:lt2>
        <a:accent1>
          <a:srgbClr val="99FF99"/>
        </a:accent1>
        <a:accent2>
          <a:srgbClr val="FFCC66"/>
        </a:accent2>
        <a:accent3>
          <a:srgbClr val="FFFFFF"/>
        </a:accent3>
        <a:accent4>
          <a:srgbClr val="002A00"/>
        </a:accent4>
        <a:accent5>
          <a:srgbClr val="CAFFCA"/>
        </a:accent5>
        <a:accent6>
          <a:srgbClr val="E7B95C"/>
        </a:accent6>
        <a:hlink>
          <a:srgbClr val="5F5F5F"/>
        </a:hlink>
        <a:folHlink>
          <a:srgbClr val="99CCFF"/>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4_Diseño predeterminado">
  <a:themeElements>
    <a:clrScheme name="">
      <a:dk1>
        <a:srgbClr val="003300"/>
      </a:dk1>
      <a:lt1>
        <a:srgbClr val="FFFFFF"/>
      </a:lt1>
      <a:dk2>
        <a:srgbClr val="CC3300"/>
      </a:dk2>
      <a:lt2>
        <a:srgbClr val="B2B2B2"/>
      </a:lt2>
      <a:accent1>
        <a:srgbClr val="CC3300"/>
      </a:accent1>
      <a:accent2>
        <a:srgbClr val="008000"/>
      </a:accent2>
      <a:accent3>
        <a:srgbClr val="FFFFFF"/>
      </a:accent3>
      <a:accent4>
        <a:srgbClr val="002A00"/>
      </a:accent4>
      <a:accent5>
        <a:srgbClr val="E2ADAA"/>
      </a:accent5>
      <a:accent6>
        <a:srgbClr val="007300"/>
      </a:accent6>
      <a:hlink>
        <a:srgbClr val="080808"/>
      </a:hlink>
      <a:folHlink>
        <a:srgbClr val="5F5F5F"/>
      </a:folHlink>
    </a:clrScheme>
    <a:fontScheme name="Diseño predeterminado">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iseño predeterminado 13">
        <a:dk1>
          <a:srgbClr val="003300"/>
        </a:dk1>
        <a:lt1>
          <a:srgbClr val="F8F8F8"/>
        </a:lt1>
        <a:dk2>
          <a:srgbClr val="5F5F5F"/>
        </a:dk2>
        <a:lt2>
          <a:srgbClr val="B2B2B2"/>
        </a:lt2>
        <a:accent1>
          <a:srgbClr val="909082"/>
        </a:accent1>
        <a:accent2>
          <a:srgbClr val="809EA8"/>
        </a:accent2>
        <a:accent3>
          <a:srgbClr val="FBFBFB"/>
        </a:accent3>
        <a:accent4>
          <a:srgbClr val="002A00"/>
        </a:accent4>
        <a:accent5>
          <a:srgbClr val="C6C6C1"/>
        </a:accent5>
        <a:accent6>
          <a:srgbClr val="738F98"/>
        </a:accent6>
        <a:hlink>
          <a:srgbClr val="0099CC"/>
        </a:hlink>
        <a:folHlink>
          <a:srgbClr val="6699FF"/>
        </a:folHlink>
      </a:clrScheme>
      <a:clrMap bg1="lt1" tx1="dk1" bg2="lt2" tx2="dk2" accent1="accent1" accent2="accent2" accent3="accent3" accent4="accent4" accent5="accent5" accent6="accent6" hlink="hlink" folHlink="folHlink"/>
    </a:extraClrScheme>
    <a:extraClrScheme>
      <a:clrScheme name="Diseño predeterminado 14">
        <a:dk1>
          <a:srgbClr val="003300"/>
        </a:dk1>
        <a:lt1>
          <a:srgbClr val="FFFFFF"/>
        </a:lt1>
        <a:dk2>
          <a:srgbClr val="5F5F5F"/>
        </a:dk2>
        <a:lt2>
          <a:srgbClr val="B2B2B2"/>
        </a:lt2>
        <a:accent1>
          <a:srgbClr val="909082"/>
        </a:accent1>
        <a:accent2>
          <a:srgbClr val="33CCCC"/>
        </a:accent2>
        <a:accent3>
          <a:srgbClr val="FFFFFF"/>
        </a:accent3>
        <a:accent4>
          <a:srgbClr val="002A00"/>
        </a:accent4>
        <a:accent5>
          <a:srgbClr val="C6C6C1"/>
        </a:accent5>
        <a:accent6>
          <a:srgbClr val="2DB9B9"/>
        </a:accent6>
        <a:hlink>
          <a:srgbClr val="99FF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15">
        <a:dk1>
          <a:srgbClr val="003300"/>
        </a:dk1>
        <a:lt1>
          <a:srgbClr val="FFFFFF"/>
        </a:lt1>
        <a:dk2>
          <a:srgbClr val="5F5F5F"/>
        </a:dk2>
        <a:lt2>
          <a:srgbClr val="B2B2B2"/>
        </a:lt2>
        <a:accent1>
          <a:srgbClr val="99FF99"/>
        </a:accent1>
        <a:accent2>
          <a:srgbClr val="33CCCC"/>
        </a:accent2>
        <a:accent3>
          <a:srgbClr val="FFFFFF"/>
        </a:accent3>
        <a:accent4>
          <a:srgbClr val="002A00"/>
        </a:accent4>
        <a:accent5>
          <a:srgbClr val="CAFFCA"/>
        </a:accent5>
        <a:accent6>
          <a:srgbClr val="2DB9B9"/>
        </a:accent6>
        <a:hlink>
          <a:srgbClr val="5F5F5F"/>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16">
        <a:dk1>
          <a:srgbClr val="003300"/>
        </a:dk1>
        <a:lt1>
          <a:srgbClr val="FFFFFF"/>
        </a:lt1>
        <a:dk2>
          <a:srgbClr val="5F5F5F"/>
        </a:dk2>
        <a:lt2>
          <a:srgbClr val="B2B2B2"/>
        </a:lt2>
        <a:accent1>
          <a:srgbClr val="99FF99"/>
        </a:accent1>
        <a:accent2>
          <a:srgbClr val="FFCC66"/>
        </a:accent2>
        <a:accent3>
          <a:srgbClr val="FFFFFF"/>
        </a:accent3>
        <a:accent4>
          <a:srgbClr val="002A00"/>
        </a:accent4>
        <a:accent5>
          <a:srgbClr val="CAFFCA"/>
        </a:accent5>
        <a:accent6>
          <a:srgbClr val="E7B95C"/>
        </a:accent6>
        <a:hlink>
          <a:srgbClr val="5F5F5F"/>
        </a:hlink>
        <a:folHlink>
          <a:srgbClr val="99CCFF"/>
        </a:folHlink>
      </a:clrScheme>
      <a:clrMap bg1="lt1" tx1="dk1" bg2="lt2" tx2="dk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15069</TotalTime>
  <Words>8070</Words>
  <Application>Microsoft Macintosh PowerPoint</Application>
  <PresentationFormat>Presentación en pantalla (4:3)</PresentationFormat>
  <Paragraphs>1477</Paragraphs>
  <Slides>90</Slides>
  <Notes>81</Notes>
  <HiddenSlides>0</HiddenSlides>
  <MMClips>0</MMClips>
  <ScaleCrop>false</ScaleCrop>
  <HeadingPairs>
    <vt:vector size="4" baseType="variant">
      <vt:variant>
        <vt:lpstr>Tema</vt:lpstr>
      </vt:variant>
      <vt:variant>
        <vt:i4>13</vt:i4>
      </vt:variant>
      <vt:variant>
        <vt:lpstr>Títulos de diapositiva</vt:lpstr>
      </vt:variant>
      <vt:variant>
        <vt:i4>90</vt:i4>
      </vt:variant>
    </vt:vector>
  </HeadingPairs>
  <TitlesOfParts>
    <vt:vector size="103" baseType="lpstr">
      <vt:lpstr>1_Diseño predeterminado</vt:lpstr>
      <vt:lpstr>Diseño personalizado</vt:lpstr>
      <vt:lpstr>Diseño predeterminado</vt:lpstr>
      <vt:lpstr>5_Diseño predeterminado</vt:lpstr>
      <vt:lpstr>diapo_cierre</vt:lpstr>
      <vt:lpstr>3_Diseño predeterminado</vt:lpstr>
      <vt:lpstr>34_Diseño predeterminado</vt:lpstr>
      <vt:lpstr>2_Diseño predeterminado</vt:lpstr>
      <vt:lpstr>4_Diseño predeterminado</vt:lpstr>
      <vt:lpstr>6_Diseño predeterminado</vt:lpstr>
      <vt:lpstr>9_Diseño predeterminado</vt:lpstr>
      <vt:lpstr>10_Diseño predeterminado</vt:lpstr>
      <vt:lpstr>7_Diseño predeterminado</vt:lpstr>
      <vt:lpstr>Presentación de PowerPoint</vt:lpstr>
      <vt:lpstr>SUMARIO</vt:lpstr>
      <vt:lpstr>I. Objetivos</vt:lpstr>
      <vt:lpstr>OBJETIVOS</vt:lpstr>
      <vt:lpstr>II. Metodología</vt:lpstr>
      <vt:lpstr>OBJETIVOS ESPECÍFICOS</vt:lpstr>
      <vt:lpstr>III. Análisis de la información</vt:lpstr>
      <vt:lpstr>Presentación de PowerPoint</vt:lpstr>
      <vt:lpstr>CARACTERIZACIÓN DE LA POBLACIÓN</vt:lpstr>
      <vt:lpstr>TIPO DE CONTACTO </vt:lpstr>
      <vt:lpstr>CARACTERIZACIÓN DE LA POBLACIÓN</vt:lpstr>
      <vt:lpstr>Presentación de PowerPoint</vt:lpstr>
      <vt:lpstr>RESUMEN</vt:lpstr>
      <vt:lpstr>SATISFACCIÓN GENERAL CON LACNIC (1)</vt:lpstr>
      <vt:lpstr>SATISFACCIÓN GENERAL CON LACNIC (2)</vt:lpstr>
      <vt:lpstr>SATISFACCIÓN CON EL SERVICIO OFRECIDO (1)</vt:lpstr>
      <vt:lpstr>SATISFACCIÓN CON EL SERVICIO OFRECIDO (2)</vt:lpstr>
      <vt:lpstr>RECOMENDACIÓN DE LACNIC</vt:lpstr>
      <vt:lpstr>INTENCIÓN DE QUEJA</vt:lpstr>
      <vt:lpstr>INTENCIÓN DE QUEJA, EFECTIVIZACIÓN Y RESOLUCIÓN</vt:lpstr>
      <vt:lpstr>Presentación de PowerPoint</vt:lpstr>
      <vt:lpstr>RESUMEN</vt:lpstr>
      <vt:lpstr>CONOCIMIENTO DE PRODUCTOS Y SERVICIOS</vt:lpstr>
      <vt:lpstr>COMPARATIVO: CONOCIMIENTO, USO Y SATISFACCIÓN CON PRODUCTOS Y SERVICIOS</vt:lpstr>
      <vt:lpstr>USO DE PRODUCTOS Y SERVICIOS</vt:lpstr>
      <vt:lpstr>Presentación de PowerPoint</vt:lpstr>
      <vt:lpstr>RESUMEN</vt:lpstr>
      <vt:lpstr>SATISFACCIÓN CON LA TARIFA ANUAL DE LACNIC (1)</vt:lpstr>
      <vt:lpstr>SATISFACCIÓN  CON LA TARIFA ANUAL DE LACNIC (2)</vt:lpstr>
      <vt:lpstr>SATISFACCIÓN CON EL PROCEDIMIENTO DE PAGO DE LA TARIFA DE LACNIC (1)</vt:lpstr>
      <vt:lpstr>SATISFACCIÓN CON EL PROCEDIMIENTO DE PAGO DE LA TARIFA DE LACNIC (2)</vt:lpstr>
      <vt:lpstr>SATISFACCIÓN CON LA CLARIDAD DE LA FACTURA DE LACNIC (1)</vt:lpstr>
      <vt:lpstr>SATISFACCIÓN CON LA CLARIDAD DE LA FACTURA DE LACNIC (2)</vt:lpstr>
      <vt:lpstr>SATISFACCIÓN CON LOS MÉTODOS DE PAGO DE LACNIC </vt:lpstr>
      <vt:lpstr>RECOMENDACIÓN DE OTROS MÉTODOS DE PAGO</vt:lpstr>
      <vt:lpstr>Presentación de PowerPoint</vt:lpstr>
      <vt:lpstr>RESUMEN</vt:lpstr>
      <vt:lpstr>RESUMEN</vt:lpstr>
      <vt:lpstr>Presentación de PowerPoint</vt:lpstr>
      <vt:lpstr>CONTACTO CON LACNIC</vt:lpstr>
      <vt:lpstr>COMUNICACIÓN CON LACNIC</vt:lpstr>
      <vt:lpstr>MOTIVOS COMUNICACIÓN</vt:lpstr>
      <vt:lpstr>MOTIVOS COMUNICACIÓN</vt:lpstr>
      <vt:lpstr>COMUNICACIÓN CON LACNIC</vt:lpstr>
      <vt:lpstr>SATISFACCIÓN CON EL FUNCIONARIO </vt:lpstr>
      <vt:lpstr>SATISFACCIÓN CON EL FUNCIONARIO </vt:lpstr>
      <vt:lpstr>TTB COMUNICACIÓN CON LACNIC</vt:lpstr>
      <vt:lpstr>Presentación de PowerPoint</vt:lpstr>
      <vt:lpstr>CONTACTO CON LACNIC</vt:lpstr>
      <vt:lpstr>TIPO DE INFORMACIÓN</vt:lpstr>
      <vt:lpstr>EVALUACIÓN PÁGINA WEB DE LACNIC</vt:lpstr>
      <vt:lpstr>PÁGINA WEB DE LACNIC</vt:lpstr>
      <vt:lpstr>EVALUACIÓN INFORMACIÓN EN LA WEB DE LACNIC</vt:lpstr>
      <vt:lpstr>MOTIVO DE VISITA PÁGINA WEB DE LACNIC</vt:lpstr>
      <vt:lpstr>EVALUACIÓN DE LA WEB DE LACNIC</vt:lpstr>
      <vt:lpstr>UTILIDAD INFORMACIÓN DE LA WEB DE LACNIC</vt:lpstr>
      <vt:lpstr>CLARIDAD EN LA INFORMACIÓN DE LA WEB DE LACNIC</vt:lpstr>
      <vt:lpstr>RESUMEN EVALUACIÓN WEB DE LACNIC</vt:lpstr>
      <vt:lpstr>Presentación de PowerPoint</vt:lpstr>
      <vt:lpstr>COMPARATIVO NIVELES DE SATISFACCIÓN GENERALES SEGÚN ÁREA DE SERVICIO</vt:lpstr>
      <vt:lpstr>COMPARATIVO NIVELES DE SATISFACCIÓN GENERALES SEGÚN ÁREA DE SERVICIO, SEGMENTADO POR TIPO DE CLIENTE</vt:lpstr>
      <vt:lpstr>COMPARATIVO NIVELES DE SATISFACCIÓN GENERALES SEGÚN ÁREA DE SERVICIO, SEGMENTADO POR REGIÓN</vt:lpstr>
      <vt:lpstr>EXPLICACIÓN DE GRÁFICOS DE POSICIONAMIENTO DE ATRIBUTOS DE ATENCIÓN SEGÚN SATISFACCIÓN Y PESO SOBRE LA SATISFACCIÓN GLOBAL</vt:lpstr>
      <vt:lpstr>POSICIONAMIENTO DE ÁREAS SEGÚN SATISFACCIÓN Y CORRELACIÓN CON LA SATISFACCIÓN GLOBAL </vt:lpstr>
      <vt:lpstr>ACCIONES PROPUESTAS PARA CADA POSICIONAMIENTO DE LOS ATRIBUTOS</vt:lpstr>
      <vt:lpstr>ACCIONES PROPUESTAS PARA CADA POSICIONAMIENTO DE LOS ATRIBUTOS</vt:lpstr>
      <vt:lpstr>Presentación de PowerPoint</vt:lpstr>
      <vt:lpstr>SATISFACCIÓN CON EL PLAN DE AGOTAMIENTO DE IPv4 </vt:lpstr>
      <vt:lpstr>DESPLEGADO DE IPv6 (1) </vt:lpstr>
      <vt:lpstr>DESPLEGADO DE IPv6 (2) </vt:lpstr>
      <vt:lpstr>Presentación de PowerPoint</vt:lpstr>
      <vt:lpstr>OTROS SERVICIOS INEXISTENTES EN LACNIC </vt:lpstr>
      <vt:lpstr>IV. Conclusiones</vt:lpstr>
      <vt:lpstr>Presentación de PowerPoint</vt:lpstr>
      <vt:lpstr>Presentación de PowerPoint</vt:lpstr>
      <vt:lpstr>Presentación de PowerPoint</vt:lpstr>
      <vt:lpstr>RECOMENDACIONES</vt:lpstr>
      <vt:lpstr>RECOMENDACIONES</vt:lpstr>
      <vt:lpstr>Presentación de PowerPoint</vt:lpstr>
      <vt:lpstr> CONTACTO DE LACNIC CON LOS GOBIERNOS LOCALES</vt:lpstr>
      <vt:lpstr>Presentación de PowerPoint</vt:lpstr>
      <vt:lpstr>COMENTARIOS</vt:lpstr>
      <vt:lpstr>COMENTARIOS</vt:lpstr>
      <vt:lpstr>COMENTARIOS</vt:lpstr>
      <vt:lpstr>COMENTARIOS</vt:lpstr>
      <vt:lpstr>COMENTARIOS</vt:lpstr>
      <vt:lpstr>COMENTARIOS</vt:lpstr>
      <vt:lpstr>COMENTARIOS</vt:lpstr>
      <vt:lpstr>COMENTARIOS</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Mercoplus-LA</dc:creator>
  <cp:lastModifiedBy>Gianni Arena</cp:lastModifiedBy>
  <cp:revision>1411</cp:revision>
  <cp:lastPrinted>2014-07-29T15:56:50Z</cp:lastPrinted>
  <dcterms:created xsi:type="dcterms:W3CDTF">2006-07-14T18:30:22Z</dcterms:created>
  <dcterms:modified xsi:type="dcterms:W3CDTF">2017-08-15T15:41:31Z</dcterms:modified>
</cp:coreProperties>
</file>