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0" r:id="rId1"/>
  </p:sldMasterIdLst>
  <p:notesMasterIdLst>
    <p:notesMasterId r:id="rId59"/>
  </p:notesMasterIdLst>
  <p:handoutMasterIdLst>
    <p:handoutMasterId r:id="rId60"/>
  </p:handoutMasterIdLst>
  <p:sldIdLst>
    <p:sldId id="256" r:id="rId2"/>
    <p:sldId id="426" r:id="rId3"/>
    <p:sldId id="478" r:id="rId4"/>
    <p:sldId id="375" r:id="rId5"/>
    <p:sldId id="475" r:id="rId6"/>
    <p:sldId id="522" r:id="rId7"/>
    <p:sldId id="521" r:id="rId8"/>
    <p:sldId id="518" r:id="rId9"/>
    <p:sldId id="443" r:id="rId10"/>
    <p:sldId id="454" r:id="rId11"/>
    <p:sldId id="552" r:id="rId12"/>
    <p:sldId id="553" r:id="rId13"/>
    <p:sldId id="554" r:id="rId14"/>
    <p:sldId id="551" r:id="rId15"/>
    <p:sldId id="442" r:id="rId16"/>
    <p:sldId id="539" r:id="rId17"/>
    <p:sldId id="540" r:id="rId18"/>
    <p:sldId id="265" r:id="rId19"/>
    <p:sldId id="263" r:id="rId20"/>
    <p:sldId id="261" r:id="rId21"/>
    <p:sldId id="262" r:id="rId22"/>
    <p:sldId id="260" r:id="rId23"/>
    <p:sldId id="461" r:id="rId24"/>
    <p:sldId id="548" r:id="rId25"/>
    <p:sldId id="549" r:id="rId26"/>
    <p:sldId id="313" r:id="rId27"/>
    <p:sldId id="541" r:id="rId28"/>
    <p:sldId id="420" r:id="rId29"/>
    <p:sldId id="320" r:id="rId30"/>
    <p:sldId id="288" r:id="rId31"/>
    <p:sldId id="550" r:id="rId32"/>
    <p:sldId id="440" r:id="rId33"/>
    <p:sldId id="547" r:id="rId34"/>
    <p:sldId id="487" r:id="rId35"/>
    <p:sldId id="488" r:id="rId36"/>
    <p:sldId id="489" r:id="rId37"/>
    <p:sldId id="490" r:id="rId38"/>
    <p:sldId id="491" r:id="rId39"/>
    <p:sldId id="492" r:id="rId40"/>
    <p:sldId id="493" r:id="rId41"/>
    <p:sldId id="494" r:id="rId42"/>
    <p:sldId id="495" r:id="rId43"/>
    <p:sldId id="496" r:id="rId44"/>
    <p:sldId id="497" r:id="rId45"/>
    <p:sldId id="498" r:id="rId46"/>
    <p:sldId id="499" r:id="rId47"/>
    <p:sldId id="500" r:id="rId48"/>
    <p:sldId id="501" r:id="rId49"/>
    <p:sldId id="502" r:id="rId50"/>
    <p:sldId id="503" r:id="rId51"/>
    <p:sldId id="525" r:id="rId52"/>
    <p:sldId id="526" r:id="rId53"/>
    <p:sldId id="506" r:id="rId54"/>
    <p:sldId id="504" r:id="rId55"/>
    <p:sldId id="531" r:id="rId56"/>
    <p:sldId id="555" r:id="rId57"/>
    <p:sldId id="412" r:id="rId58"/>
  </p:sldIdLst>
  <p:sldSz cx="12192000" cy="6858000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illermo Cicileo" initials="GC" lastIdx="1" clrIdx="0"/>
  <p:cmAuthor id="2" name="Microsoft Office User" initials="Office" lastIdx="1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25"/>
    <p:restoredTop sz="93151"/>
  </p:normalViewPr>
  <p:slideViewPr>
    <p:cSldViewPr snapToGrid="0" snapToObjects="1">
      <p:cViewPr varScale="1">
        <p:scale>
          <a:sx n="96" d="100"/>
          <a:sy n="96" d="100"/>
        </p:scale>
        <p:origin x="168" y="3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1" d="100"/>
          <a:sy n="71" d="100"/>
        </p:scale>
        <p:origin x="255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commentAuthors" Target="commentAuthor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Leaks y hijacks: 2017 - 2020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AR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Leaks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2848</c:v>
                </c:pt>
                <c:pt idx="1">
                  <c:v>2402</c:v>
                </c:pt>
                <c:pt idx="2">
                  <c:v>2420</c:v>
                </c:pt>
                <c:pt idx="3">
                  <c:v>1396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F1-A74F-B0F2-D1BC3C48825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Hijacks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2427</c:v>
                </c:pt>
                <c:pt idx="1">
                  <c:v>2334</c:v>
                </c:pt>
                <c:pt idx="2">
                  <c:v>1782</c:v>
                </c:pt>
                <c:pt idx="3">
                  <c:v>2477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F1-A74F-B0F2-D1BC3C4882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13919551"/>
        <c:axId val="2113896815"/>
      </c:barChart>
      <c:catAx>
        <c:axId val="21139195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AR"/>
          </a:p>
        </c:txPr>
        <c:crossAx val="2113896815"/>
        <c:crosses val="autoZero"/>
        <c:auto val="1"/>
        <c:lblAlgn val="ctr"/>
        <c:lblOffset val="100"/>
        <c:noMultiLvlLbl val="0"/>
      </c:catAx>
      <c:valAx>
        <c:axId val="21138968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AR"/>
          </a:p>
        </c:txPr>
        <c:crossAx val="21139195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A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aseline="0"/>
      </a:pPr>
      <a:endParaRPr lang="en-A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4D3E8A-3589-564A-8899-808B8E91835C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3863C3-732F-F742-B411-E464FEE87CF1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ISPs/End-Users</a:t>
          </a:r>
        </a:p>
        <a:p>
          <a:r>
            <a:rPr lang="en-US" dirty="0" err="1"/>
            <a:t>Organizaciones</a:t>
          </a:r>
          <a:r>
            <a:rPr lang="en-US" dirty="0"/>
            <a:t> </a:t>
          </a:r>
          <a:r>
            <a:rPr lang="en-US" dirty="0" err="1"/>
            <a:t>poseedoras</a:t>
          </a:r>
          <a:r>
            <a:rPr lang="en-US" dirty="0"/>
            <a:t> de </a:t>
          </a:r>
          <a:r>
            <a:rPr lang="en-US" dirty="0" err="1"/>
            <a:t>recursos</a:t>
          </a:r>
          <a:endParaRPr lang="en-US" dirty="0"/>
        </a:p>
      </dgm:t>
    </dgm:pt>
    <dgm:pt modelId="{082B55DB-A7FA-3341-A087-09F11DA12BBF}" type="parTrans" cxnId="{EBCF504F-4995-4A41-9F95-A1332E8A8BE9}">
      <dgm:prSet/>
      <dgm:spPr/>
      <dgm:t>
        <a:bodyPr/>
        <a:lstStyle/>
        <a:p>
          <a:endParaRPr lang="en-US"/>
        </a:p>
      </dgm:t>
    </dgm:pt>
    <dgm:pt modelId="{373CA52B-8466-3943-8B4E-B9429B6B8771}" type="sibTrans" cxnId="{EBCF504F-4995-4A41-9F95-A1332E8A8BE9}">
      <dgm:prSet/>
      <dgm:spPr/>
      <dgm:t>
        <a:bodyPr/>
        <a:lstStyle/>
        <a:p>
          <a:endParaRPr lang="en-US"/>
        </a:p>
      </dgm:t>
    </dgm:pt>
    <dgm:pt modelId="{CE1A6DB8-C75F-C048-86DC-214273BFF1DC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err="1"/>
            <a:t>Certificado</a:t>
          </a:r>
          <a:r>
            <a:rPr lang="en-US" dirty="0"/>
            <a:t> digital</a:t>
          </a:r>
        </a:p>
        <a:p>
          <a:r>
            <a:rPr lang="en-US" dirty="0"/>
            <a:t>(X.509 v3, </a:t>
          </a:r>
          <a:r>
            <a:rPr lang="en-US" dirty="0" err="1"/>
            <a:t>extensiones</a:t>
          </a:r>
          <a:r>
            <a:rPr lang="en-US" dirty="0"/>
            <a:t> para </a:t>
          </a:r>
          <a:r>
            <a:rPr lang="en-US" dirty="0" err="1"/>
            <a:t>representar</a:t>
          </a:r>
          <a:r>
            <a:rPr lang="en-US" dirty="0"/>
            <a:t> IPv4, IPv6 y ASNs)</a:t>
          </a:r>
        </a:p>
      </dgm:t>
    </dgm:pt>
    <dgm:pt modelId="{7035ACDD-07DF-D44F-9566-22F7B25AB170}" type="parTrans" cxnId="{F711371A-3F13-4847-8C80-5D78650C2F05}">
      <dgm:prSet/>
      <dgm:spPr/>
      <dgm:t>
        <a:bodyPr/>
        <a:lstStyle/>
        <a:p>
          <a:endParaRPr lang="en-US"/>
        </a:p>
      </dgm:t>
    </dgm:pt>
    <dgm:pt modelId="{55C1F37E-AF67-8646-B242-AB09AEF1A3B1}" type="sibTrans" cxnId="{F711371A-3F13-4847-8C80-5D78650C2F05}">
      <dgm:prSet/>
      <dgm:spPr/>
      <dgm:t>
        <a:bodyPr/>
        <a:lstStyle/>
        <a:p>
          <a:endParaRPr lang="en-US"/>
        </a:p>
      </dgm:t>
    </dgm:pt>
    <dgm:pt modelId="{134C4088-E4C6-404F-B8E1-CE68FAE2BFA4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err="1"/>
            <a:t>Prueba</a:t>
          </a:r>
          <a:r>
            <a:rPr lang="en-US" dirty="0"/>
            <a:t> </a:t>
          </a:r>
          <a:r>
            <a:rPr lang="en-US" dirty="0" err="1"/>
            <a:t>verificable</a:t>
          </a:r>
          <a:r>
            <a:rPr lang="en-US" dirty="0"/>
            <a:t> de </a:t>
          </a:r>
          <a:r>
            <a:rPr lang="en-US" dirty="0" err="1"/>
            <a:t>su</a:t>
          </a:r>
          <a:r>
            <a:rPr lang="en-US" dirty="0"/>
            <a:t> </a:t>
          </a:r>
          <a:r>
            <a:rPr lang="en-US" dirty="0" err="1"/>
            <a:t>posesión</a:t>
          </a:r>
          <a:endParaRPr lang="en-US" dirty="0"/>
        </a:p>
      </dgm:t>
    </dgm:pt>
    <dgm:pt modelId="{15D1D947-F1F5-A84B-BBD2-6A352E9C51D7}" type="parTrans" cxnId="{E83D0921-A28A-8045-A064-69B5D0D2974C}">
      <dgm:prSet/>
      <dgm:spPr/>
      <dgm:t>
        <a:bodyPr/>
        <a:lstStyle/>
        <a:p>
          <a:endParaRPr lang="en-US"/>
        </a:p>
      </dgm:t>
    </dgm:pt>
    <dgm:pt modelId="{E3989DF1-318C-DF48-9DBA-E4D3FF100644}" type="sibTrans" cxnId="{E83D0921-A28A-8045-A064-69B5D0D2974C}">
      <dgm:prSet/>
      <dgm:spPr/>
      <dgm:t>
        <a:bodyPr/>
        <a:lstStyle/>
        <a:p>
          <a:endParaRPr lang="en-US"/>
        </a:p>
      </dgm:t>
    </dgm:pt>
    <dgm:pt modelId="{44BD1F41-3E96-1042-8DEA-0459EC96097B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LACNIC</a:t>
          </a:r>
        </a:p>
      </dgm:t>
    </dgm:pt>
    <dgm:pt modelId="{22D340D8-05BF-FD45-A562-47B095FD44CB}" type="parTrans" cxnId="{47608F88-872F-584B-8C19-B38A85C62C18}">
      <dgm:prSet/>
      <dgm:spPr/>
      <dgm:t>
        <a:bodyPr/>
        <a:lstStyle/>
        <a:p>
          <a:endParaRPr lang="en-US"/>
        </a:p>
      </dgm:t>
    </dgm:pt>
    <dgm:pt modelId="{94BD67F5-2441-B240-9951-BD3E43F0745F}" type="sibTrans" cxnId="{47608F88-872F-584B-8C19-B38A85C62C18}">
      <dgm:prSet/>
      <dgm:spPr/>
      <dgm:t>
        <a:bodyPr/>
        <a:lstStyle/>
        <a:p>
          <a:endParaRPr lang="en-US"/>
        </a:p>
      </dgm:t>
    </dgm:pt>
    <dgm:pt modelId="{D6E8B7AE-8AC7-1344-A190-0608B1349DB9}" type="pres">
      <dgm:prSet presAssocID="{614D3E8A-3589-564A-8899-808B8E91835C}" presName="Name0" presStyleCnt="0">
        <dgm:presLayoutVars>
          <dgm:dir/>
          <dgm:resizeHandles val="exact"/>
        </dgm:presLayoutVars>
      </dgm:prSet>
      <dgm:spPr/>
    </dgm:pt>
    <dgm:pt modelId="{9E8C5D8D-DCE3-9747-92E3-494E79D8F0EB}" type="pres">
      <dgm:prSet presAssocID="{44BD1F41-3E96-1042-8DEA-0459EC96097B}" presName="node" presStyleLbl="node1" presStyleIdx="0" presStyleCnt="4">
        <dgm:presLayoutVars>
          <dgm:bulletEnabled val="1"/>
        </dgm:presLayoutVars>
      </dgm:prSet>
      <dgm:spPr/>
    </dgm:pt>
    <dgm:pt modelId="{5E335A97-3388-9541-A855-F7638E96D15F}" type="pres">
      <dgm:prSet presAssocID="{94BD67F5-2441-B240-9951-BD3E43F0745F}" presName="sibTrans" presStyleLbl="sibTrans2D1" presStyleIdx="0" presStyleCnt="3"/>
      <dgm:spPr/>
    </dgm:pt>
    <dgm:pt modelId="{A7635096-B88E-8D45-8BAF-1F8FA2C5460A}" type="pres">
      <dgm:prSet presAssocID="{94BD67F5-2441-B240-9951-BD3E43F0745F}" presName="connectorText" presStyleLbl="sibTrans2D1" presStyleIdx="0" presStyleCnt="3"/>
      <dgm:spPr/>
    </dgm:pt>
    <dgm:pt modelId="{0F2D5F65-D107-6247-B174-9AC8C65BEED1}" type="pres">
      <dgm:prSet presAssocID="{E93863C3-732F-F742-B411-E464FEE87CF1}" presName="node" presStyleLbl="node1" presStyleIdx="1" presStyleCnt="4">
        <dgm:presLayoutVars>
          <dgm:bulletEnabled val="1"/>
        </dgm:presLayoutVars>
      </dgm:prSet>
      <dgm:spPr/>
    </dgm:pt>
    <dgm:pt modelId="{2FB93C3F-57B8-6C49-9465-E714D40BDF32}" type="pres">
      <dgm:prSet presAssocID="{373CA52B-8466-3943-8B4E-B9429B6B8771}" presName="sibTrans" presStyleLbl="sibTrans2D1" presStyleIdx="1" presStyleCnt="3"/>
      <dgm:spPr/>
    </dgm:pt>
    <dgm:pt modelId="{83C0C27F-5B09-7340-B2BA-71770D909E29}" type="pres">
      <dgm:prSet presAssocID="{373CA52B-8466-3943-8B4E-B9429B6B8771}" presName="connectorText" presStyleLbl="sibTrans2D1" presStyleIdx="1" presStyleCnt="3"/>
      <dgm:spPr/>
    </dgm:pt>
    <dgm:pt modelId="{8FCA33F2-E986-B843-9CD9-DA38A1472C7E}" type="pres">
      <dgm:prSet presAssocID="{CE1A6DB8-C75F-C048-86DC-214273BFF1DC}" presName="node" presStyleLbl="node1" presStyleIdx="2" presStyleCnt="4">
        <dgm:presLayoutVars>
          <dgm:bulletEnabled val="1"/>
        </dgm:presLayoutVars>
      </dgm:prSet>
      <dgm:spPr/>
    </dgm:pt>
    <dgm:pt modelId="{C96CFD28-5DC9-DD4B-A4FE-01F0EF6F70B6}" type="pres">
      <dgm:prSet presAssocID="{55C1F37E-AF67-8646-B242-AB09AEF1A3B1}" presName="sibTrans" presStyleLbl="sibTrans2D1" presStyleIdx="2" presStyleCnt="3"/>
      <dgm:spPr/>
    </dgm:pt>
    <dgm:pt modelId="{FE77826E-4F00-4347-99A3-E7DB29CE3A99}" type="pres">
      <dgm:prSet presAssocID="{55C1F37E-AF67-8646-B242-AB09AEF1A3B1}" presName="connectorText" presStyleLbl="sibTrans2D1" presStyleIdx="2" presStyleCnt="3"/>
      <dgm:spPr/>
    </dgm:pt>
    <dgm:pt modelId="{2560F1B1-4CD7-A844-BDA6-F3AC70987E46}" type="pres">
      <dgm:prSet presAssocID="{134C4088-E4C6-404F-B8E1-CE68FAE2BFA4}" presName="node" presStyleLbl="node1" presStyleIdx="3" presStyleCnt="4">
        <dgm:presLayoutVars>
          <dgm:bulletEnabled val="1"/>
        </dgm:presLayoutVars>
      </dgm:prSet>
      <dgm:spPr/>
    </dgm:pt>
  </dgm:ptLst>
  <dgm:cxnLst>
    <dgm:cxn modelId="{F711371A-3F13-4847-8C80-5D78650C2F05}" srcId="{614D3E8A-3589-564A-8899-808B8E91835C}" destId="{CE1A6DB8-C75F-C048-86DC-214273BFF1DC}" srcOrd="2" destOrd="0" parTransId="{7035ACDD-07DF-D44F-9566-22F7B25AB170}" sibTransId="{55C1F37E-AF67-8646-B242-AB09AEF1A3B1}"/>
    <dgm:cxn modelId="{E83D0921-A28A-8045-A064-69B5D0D2974C}" srcId="{614D3E8A-3589-564A-8899-808B8E91835C}" destId="{134C4088-E4C6-404F-B8E1-CE68FAE2BFA4}" srcOrd="3" destOrd="0" parTransId="{15D1D947-F1F5-A84B-BBD2-6A352E9C51D7}" sibTransId="{E3989DF1-318C-DF48-9DBA-E4D3FF100644}"/>
    <dgm:cxn modelId="{EBCF504F-4995-4A41-9F95-A1332E8A8BE9}" srcId="{614D3E8A-3589-564A-8899-808B8E91835C}" destId="{E93863C3-732F-F742-B411-E464FEE87CF1}" srcOrd="1" destOrd="0" parTransId="{082B55DB-A7FA-3341-A087-09F11DA12BBF}" sibTransId="{373CA52B-8466-3943-8B4E-B9429B6B8771}"/>
    <dgm:cxn modelId="{E60C5E59-9045-FA4C-97DE-E89F6D472ADE}" type="presOf" srcId="{E93863C3-732F-F742-B411-E464FEE87CF1}" destId="{0F2D5F65-D107-6247-B174-9AC8C65BEED1}" srcOrd="0" destOrd="0" presId="urn:microsoft.com/office/officeart/2005/8/layout/process1"/>
    <dgm:cxn modelId="{55322C68-0C0A-E44B-AD5C-1EC041E9C08B}" type="presOf" srcId="{614D3E8A-3589-564A-8899-808B8E91835C}" destId="{D6E8B7AE-8AC7-1344-A190-0608B1349DB9}" srcOrd="0" destOrd="0" presId="urn:microsoft.com/office/officeart/2005/8/layout/process1"/>
    <dgm:cxn modelId="{2DB5C468-F016-5C41-9C09-85470D8D5166}" type="presOf" srcId="{CE1A6DB8-C75F-C048-86DC-214273BFF1DC}" destId="{8FCA33F2-E986-B843-9CD9-DA38A1472C7E}" srcOrd="0" destOrd="0" presId="urn:microsoft.com/office/officeart/2005/8/layout/process1"/>
    <dgm:cxn modelId="{C5D5FC76-48D6-7241-A8E1-EF087775462F}" type="presOf" srcId="{94BD67F5-2441-B240-9951-BD3E43F0745F}" destId="{5E335A97-3388-9541-A855-F7638E96D15F}" srcOrd="0" destOrd="0" presId="urn:microsoft.com/office/officeart/2005/8/layout/process1"/>
    <dgm:cxn modelId="{47608F88-872F-584B-8C19-B38A85C62C18}" srcId="{614D3E8A-3589-564A-8899-808B8E91835C}" destId="{44BD1F41-3E96-1042-8DEA-0459EC96097B}" srcOrd="0" destOrd="0" parTransId="{22D340D8-05BF-FD45-A562-47B095FD44CB}" sibTransId="{94BD67F5-2441-B240-9951-BD3E43F0745F}"/>
    <dgm:cxn modelId="{C344D4A9-8A52-9149-B90A-7243A71651F5}" type="presOf" srcId="{44BD1F41-3E96-1042-8DEA-0459EC96097B}" destId="{9E8C5D8D-DCE3-9747-92E3-494E79D8F0EB}" srcOrd="0" destOrd="0" presId="urn:microsoft.com/office/officeart/2005/8/layout/process1"/>
    <dgm:cxn modelId="{90AEDFB6-9734-724C-BC7C-8179683E98AA}" type="presOf" srcId="{373CA52B-8466-3943-8B4E-B9429B6B8771}" destId="{83C0C27F-5B09-7340-B2BA-71770D909E29}" srcOrd="1" destOrd="0" presId="urn:microsoft.com/office/officeart/2005/8/layout/process1"/>
    <dgm:cxn modelId="{7CE9F6D2-C1EB-5B4E-B9E0-70C63569BE14}" type="presOf" srcId="{55C1F37E-AF67-8646-B242-AB09AEF1A3B1}" destId="{C96CFD28-5DC9-DD4B-A4FE-01F0EF6F70B6}" srcOrd="0" destOrd="0" presId="urn:microsoft.com/office/officeart/2005/8/layout/process1"/>
    <dgm:cxn modelId="{469E4BE9-DFE4-554B-9E4D-5790DA05FAFE}" type="presOf" srcId="{134C4088-E4C6-404F-B8E1-CE68FAE2BFA4}" destId="{2560F1B1-4CD7-A844-BDA6-F3AC70987E46}" srcOrd="0" destOrd="0" presId="urn:microsoft.com/office/officeart/2005/8/layout/process1"/>
    <dgm:cxn modelId="{5582D3F0-A836-1E4A-A88E-3DC7BEB6398B}" type="presOf" srcId="{373CA52B-8466-3943-8B4E-B9429B6B8771}" destId="{2FB93C3F-57B8-6C49-9465-E714D40BDF32}" srcOrd="0" destOrd="0" presId="urn:microsoft.com/office/officeart/2005/8/layout/process1"/>
    <dgm:cxn modelId="{961C07F9-5919-744F-9037-D78ECD80E0CB}" type="presOf" srcId="{55C1F37E-AF67-8646-B242-AB09AEF1A3B1}" destId="{FE77826E-4F00-4347-99A3-E7DB29CE3A99}" srcOrd="1" destOrd="0" presId="urn:microsoft.com/office/officeart/2005/8/layout/process1"/>
    <dgm:cxn modelId="{95C089F9-5569-8849-83E1-D94CD73CCA7B}" type="presOf" srcId="{94BD67F5-2441-B240-9951-BD3E43F0745F}" destId="{A7635096-B88E-8D45-8BAF-1F8FA2C5460A}" srcOrd="1" destOrd="0" presId="urn:microsoft.com/office/officeart/2005/8/layout/process1"/>
    <dgm:cxn modelId="{5967A8A7-962E-9248-A19B-1808C053B0AE}" type="presParOf" srcId="{D6E8B7AE-8AC7-1344-A190-0608B1349DB9}" destId="{9E8C5D8D-DCE3-9747-92E3-494E79D8F0EB}" srcOrd="0" destOrd="0" presId="urn:microsoft.com/office/officeart/2005/8/layout/process1"/>
    <dgm:cxn modelId="{1BFAEA2D-ED95-0746-8CEF-30BB0B173E98}" type="presParOf" srcId="{D6E8B7AE-8AC7-1344-A190-0608B1349DB9}" destId="{5E335A97-3388-9541-A855-F7638E96D15F}" srcOrd="1" destOrd="0" presId="urn:microsoft.com/office/officeart/2005/8/layout/process1"/>
    <dgm:cxn modelId="{FB74BA47-FDE3-9244-A74A-168A7DFE7038}" type="presParOf" srcId="{5E335A97-3388-9541-A855-F7638E96D15F}" destId="{A7635096-B88E-8D45-8BAF-1F8FA2C5460A}" srcOrd="0" destOrd="0" presId="urn:microsoft.com/office/officeart/2005/8/layout/process1"/>
    <dgm:cxn modelId="{7FD23A09-82E7-534A-9076-38EE57739DC9}" type="presParOf" srcId="{D6E8B7AE-8AC7-1344-A190-0608B1349DB9}" destId="{0F2D5F65-D107-6247-B174-9AC8C65BEED1}" srcOrd="2" destOrd="0" presId="urn:microsoft.com/office/officeart/2005/8/layout/process1"/>
    <dgm:cxn modelId="{CE471C7E-EB12-EC4B-B873-D13CD7997D08}" type="presParOf" srcId="{D6E8B7AE-8AC7-1344-A190-0608B1349DB9}" destId="{2FB93C3F-57B8-6C49-9465-E714D40BDF32}" srcOrd="3" destOrd="0" presId="urn:microsoft.com/office/officeart/2005/8/layout/process1"/>
    <dgm:cxn modelId="{70CE8557-ECE0-A24B-BD00-3C658ABF6880}" type="presParOf" srcId="{2FB93C3F-57B8-6C49-9465-E714D40BDF32}" destId="{83C0C27F-5B09-7340-B2BA-71770D909E29}" srcOrd="0" destOrd="0" presId="urn:microsoft.com/office/officeart/2005/8/layout/process1"/>
    <dgm:cxn modelId="{4F638669-98A7-AA42-B0FA-6BCACE8F1021}" type="presParOf" srcId="{D6E8B7AE-8AC7-1344-A190-0608B1349DB9}" destId="{8FCA33F2-E986-B843-9CD9-DA38A1472C7E}" srcOrd="4" destOrd="0" presId="urn:microsoft.com/office/officeart/2005/8/layout/process1"/>
    <dgm:cxn modelId="{8D07CFBC-6E45-B844-A6F5-3430EF614091}" type="presParOf" srcId="{D6E8B7AE-8AC7-1344-A190-0608B1349DB9}" destId="{C96CFD28-5DC9-DD4B-A4FE-01F0EF6F70B6}" srcOrd="5" destOrd="0" presId="urn:microsoft.com/office/officeart/2005/8/layout/process1"/>
    <dgm:cxn modelId="{A48BC98B-B832-0947-A23F-457C2EB4122F}" type="presParOf" srcId="{C96CFD28-5DC9-DD4B-A4FE-01F0EF6F70B6}" destId="{FE77826E-4F00-4347-99A3-E7DB29CE3A99}" srcOrd="0" destOrd="0" presId="urn:microsoft.com/office/officeart/2005/8/layout/process1"/>
    <dgm:cxn modelId="{B7E17B7F-BEF6-DC43-B297-83C4E465E082}" type="presParOf" srcId="{D6E8B7AE-8AC7-1344-A190-0608B1349DB9}" destId="{2560F1B1-4CD7-A844-BDA6-F3AC70987E4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8C5D8D-DCE3-9747-92E3-494E79D8F0EB}">
      <dsp:nvSpPr>
        <dsp:cNvPr id="0" name=""/>
        <dsp:cNvSpPr/>
      </dsp:nvSpPr>
      <dsp:spPr>
        <a:xfrm>
          <a:off x="4266" y="1769389"/>
          <a:ext cx="1865314" cy="187988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LACNIC</a:t>
          </a:r>
        </a:p>
      </dsp:txBody>
      <dsp:txXfrm>
        <a:off x="58899" y="1824022"/>
        <a:ext cx="1756048" cy="1770621"/>
      </dsp:txXfrm>
    </dsp:sp>
    <dsp:sp modelId="{5E335A97-3388-9541-A855-F7638E96D15F}">
      <dsp:nvSpPr>
        <dsp:cNvPr id="0" name=""/>
        <dsp:cNvSpPr/>
      </dsp:nvSpPr>
      <dsp:spPr>
        <a:xfrm>
          <a:off x="2056112" y="2478034"/>
          <a:ext cx="395446" cy="46259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2056112" y="2570554"/>
        <a:ext cx="276812" cy="277558"/>
      </dsp:txXfrm>
    </dsp:sp>
    <dsp:sp modelId="{0F2D5F65-D107-6247-B174-9AC8C65BEED1}">
      <dsp:nvSpPr>
        <dsp:cNvPr id="0" name=""/>
        <dsp:cNvSpPr/>
      </dsp:nvSpPr>
      <dsp:spPr>
        <a:xfrm>
          <a:off x="2615706" y="1769389"/>
          <a:ext cx="1865314" cy="187988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ISPs/End-Users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Organizaciones</a:t>
          </a:r>
          <a:r>
            <a:rPr lang="en-US" sz="1800" kern="1200" dirty="0"/>
            <a:t> </a:t>
          </a:r>
          <a:r>
            <a:rPr lang="en-US" sz="1800" kern="1200" dirty="0" err="1"/>
            <a:t>poseedoras</a:t>
          </a:r>
          <a:r>
            <a:rPr lang="en-US" sz="1800" kern="1200" dirty="0"/>
            <a:t> de </a:t>
          </a:r>
          <a:r>
            <a:rPr lang="en-US" sz="1800" kern="1200" dirty="0" err="1"/>
            <a:t>recursos</a:t>
          </a:r>
          <a:endParaRPr lang="en-US" sz="1800" kern="1200" dirty="0"/>
        </a:p>
      </dsp:txBody>
      <dsp:txXfrm>
        <a:off x="2670339" y="1824022"/>
        <a:ext cx="1756048" cy="1770621"/>
      </dsp:txXfrm>
    </dsp:sp>
    <dsp:sp modelId="{2FB93C3F-57B8-6C49-9465-E714D40BDF32}">
      <dsp:nvSpPr>
        <dsp:cNvPr id="0" name=""/>
        <dsp:cNvSpPr/>
      </dsp:nvSpPr>
      <dsp:spPr>
        <a:xfrm>
          <a:off x="4667553" y="2478034"/>
          <a:ext cx="395446" cy="46259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4667553" y="2570554"/>
        <a:ext cx="276812" cy="277558"/>
      </dsp:txXfrm>
    </dsp:sp>
    <dsp:sp modelId="{8FCA33F2-E986-B843-9CD9-DA38A1472C7E}">
      <dsp:nvSpPr>
        <dsp:cNvPr id="0" name=""/>
        <dsp:cNvSpPr/>
      </dsp:nvSpPr>
      <dsp:spPr>
        <a:xfrm>
          <a:off x="5227147" y="1769389"/>
          <a:ext cx="1865314" cy="187988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Certificado</a:t>
          </a:r>
          <a:r>
            <a:rPr lang="en-US" sz="1800" kern="1200" dirty="0"/>
            <a:t> digital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(X.509 v3, </a:t>
          </a:r>
          <a:r>
            <a:rPr lang="en-US" sz="1800" kern="1200" dirty="0" err="1"/>
            <a:t>extensiones</a:t>
          </a:r>
          <a:r>
            <a:rPr lang="en-US" sz="1800" kern="1200" dirty="0"/>
            <a:t> para </a:t>
          </a:r>
          <a:r>
            <a:rPr lang="en-US" sz="1800" kern="1200" dirty="0" err="1"/>
            <a:t>representar</a:t>
          </a:r>
          <a:r>
            <a:rPr lang="en-US" sz="1800" kern="1200" dirty="0"/>
            <a:t> IPv4, IPv6 y ASNs)</a:t>
          </a:r>
        </a:p>
      </dsp:txBody>
      <dsp:txXfrm>
        <a:off x="5281780" y="1824022"/>
        <a:ext cx="1756048" cy="1770621"/>
      </dsp:txXfrm>
    </dsp:sp>
    <dsp:sp modelId="{C96CFD28-5DC9-DD4B-A4FE-01F0EF6F70B6}">
      <dsp:nvSpPr>
        <dsp:cNvPr id="0" name=""/>
        <dsp:cNvSpPr/>
      </dsp:nvSpPr>
      <dsp:spPr>
        <a:xfrm>
          <a:off x="7278993" y="2478034"/>
          <a:ext cx="395446" cy="46259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7278993" y="2570554"/>
        <a:ext cx="276812" cy="277558"/>
      </dsp:txXfrm>
    </dsp:sp>
    <dsp:sp modelId="{2560F1B1-4CD7-A844-BDA6-F3AC70987E46}">
      <dsp:nvSpPr>
        <dsp:cNvPr id="0" name=""/>
        <dsp:cNvSpPr/>
      </dsp:nvSpPr>
      <dsp:spPr>
        <a:xfrm>
          <a:off x="7838588" y="1769389"/>
          <a:ext cx="1865314" cy="187988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Prueba</a:t>
          </a:r>
          <a:r>
            <a:rPr lang="en-US" sz="1800" kern="1200" dirty="0"/>
            <a:t> </a:t>
          </a:r>
          <a:r>
            <a:rPr lang="en-US" sz="1800" kern="1200" dirty="0" err="1"/>
            <a:t>verificable</a:t>
          </a:r>
          <a:r>
            <a:rPr lang="en-US" sz="1800" kern="1200" dirty="0"/>
            <a:t> de </a:t>
          </a:r>
          <a:r>
            <a:rPr lang="en-US" sz="1800" kern="1200" dirty="0" err="1"/>
            <a:t>su</a:t>
          </a:r>
          <a:r>
            <a:rPr lang="en-US" sz="1800" kern="1200" dirty="0"/>
            <a:t> </a:t>
          </a:r>
          <a:r>
            <a:rPr lang="en-US" sz="1800" kern="1200" dirty="0" err="1"/>
            <a:t>posesión</a:t>
          </a:r>
          <a:endParaRPr lang="en-US" sz="1800" kern="1200" dirty="0"/>
        </a:p>
      </dsp:txBody>
      <dsp:txXfrm>
        <a:off x="7893221" y="1824022"/>
        <a:ext cx="1756048" cy="17706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84F62B-B558-8747-893D-35C2DDD99D2C}" type="datetimeFigureOut">
              <a:rPr lang="en-US" smtClean="0"/>
              <a:t>5/7/21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1D95D-AED5-0948-B0A0-0D620A538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030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ECE0B-5F64-4848-9BB6-E1EDDCBE2F13}" type="datetimeFigureOut">
              <a:rPr lang="es-ES" smtClean="0"/>
              <a:t>7/5/21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C0CDB-E7FF-F844-B9F2-E17BE3A0670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8465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41252D-E514-FD45-BEEE-EFED7D197C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/>
          <a:lstStyle>
            <a:lvl1pPr algn="ctr">
              <a:defRPr sz="6000">
                <a:solidFill>
                  <a:srgbClr val="FAA61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AEC2D7F-8D5B-4745-B44A-5228C5AE78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263081"/>
            <a:ext cx="7315200" cy="172655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5835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5FA199-B3DF-2D48-A3B9-C3AD62E8E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54B27A7-DA30-2248-937E-6A817C074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226499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A8FB97-AF75-F94E-AD6C-5E7B90617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A11AC15-5E94-6F46-9E43-8608D8695F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578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1DFDA-1748-E846-97FF-3EFA9CDE0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E4E6E8D-C80C-0047-9279-791733135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8BF76FF-9A2E-5A4B-8771-4C78C176FF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911640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754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62DF63-DD3A-C443-996F-7E5F8BDBB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24370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8F09B0D-DDBB-C545-A6EE-9255D7340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F9FB5B-0FA2-144E-9221-956CA9DEEE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E1447E-9CCB-5140-8FB7-C1BBF5908B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07FB6-F5A4-0F43-8E37-B101021082AA}" type="datetimeFigureOut">
              <a:rPr lang="es-UY" smtClean="0"/>
              <a:t>7/5/21</a:t>
            </a:fld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F84995-9DBA-9C44-B777-A100D44A73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A6F9A-E482-6F41-8F8B-0E85C7C88D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184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82151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2222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2222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2222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2222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2222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evega@nog.lat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anrs.org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irrd4.readthedocs.io/en/master/users/queries.html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bgp/bgpq4" TargetMode="External"/><Relationship Id="rId7" Type="http://schemas.openxmlformats.org/officeDocument/2006/relationships/hyperlink" Target="https://lacnic.zendesk.com/hc/es/categories/203940327-Soporte-Mi-LACNIC" TargetMode="External"/><Relationship Id="rId2" Type="http://schemas.openxmlformats.org/officeDocument/2006/relationships/hyperlink" Target="https://labs.lacnic.net/Uso-de-IRR-LACNIC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acnic.zendesk.com/hc/es/sections/206490008-RPKI" TargetMode="External"/><Relationship Id="rId5" Type="http://schemas.openxmlformats.org/officeDocument/2006/relationships/hyperlink" Target="https://lacnic.zendesk.com/hc/es/categories/360002625214-Internet-Routing-Registry" TargetMode="External"/><Relationship Id="rId4" Type="http://schemas.openxmlformats.org/officeDocument/2006/relationships/hyperlink" Target="https://irrd4.readthedocs.io/en/master/users/queries.html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cnic.net/innovaportal/file/4297/1/fort-informe-seguridad-ruteo-es.pdf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ICMx/FORT-validator/releases" TargetMode="External"/><Relationship Id="rId2" Type="http://schemas.openxmlformats.org/officeDocument/2006/relationships/hyperlink" Target="https://nicmx.github.io/FORT-validator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ipe.net/analyse/internet-measurements/routing-information-service-ris" TargetMode="External"/><Relationship Id="rId3" Type="http://schemas.openxmlformats.org/officeDocument/2006/relationships/hyperlink" Target="https://www.lacnic.net/4798/58/evento/" TargetMode="External"/><Relationship Id="rId7" Type="http://schemas.openxmlformats.org/officeDocument/2006/relationships/hyperlink" Target="https://tools.labs.lacnic.net/announcement/" TargetMode="External"/><Relationship Id="rId2" Type="http://schemas.openxmlformats.org/officeDocument/2006/relationships/hyperlink" Target="https://milacnic.lacnic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ools.labs.lacnic.net/roa-wizard/" TargetMode="External"/><Relationship Id="rId5" Type="http://schemas.openxmlformats.org/officeDocument/2006/relationships/hyperlink" Target="https://www.lacnic.net/3900/52/evento/tutoriales" TargetMode="External"/><Relationship Id="rId10" Type="http://schemas.openxmlformats.org/officeDocument/2006/relationships/hyperlink" Target="https://rpki.readthedocs.io/en/latest/" TargetMode="External"/><Relationship Id="rId4" Type="http://schemas.openxmlformats.org/officeDocument/2006/relationships/hyperlink" Target="https://campus.lacnic.net/" TargetMode="External"/><Relationship Id="rId9" Type="http://schemas.openxmlformats.org/officeDocument/2006/relationships/hyperlink" Target="https://bgp.he.net/" TargetMode="Externa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732510"/>
            <a:ext cx="10363200" cy="1971982"/>
          </a:xfrm>
        </p:spPr>
        <p:txBody>
          <a:bodyPr>
            <a:normAutofit/>
          </a:bodyPr>
          <a:lstStyle/>
          <a:p>
            <a:r>
              <a:rPr lang="en-US" dirty="0"/>
              <a:t>Tutorial de </a:t>
            </a:r>
            <a:r>
              <a:rPr lang="en-US" dirty="0" err="1"/>
              <a:t>enrutamiento</a:t>
            </a:r>
            <a:r>
              <a:rPr lang="en-US" dirty="0"/>
              <a:t> </a:t>
            </a:r>
            <a:r>
              <a:rPr lang="en-US" dirty="0" err="1"/>
              <a:t>seguro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40157"/>
            <a:ext cx="10363200" cy="1776611"/>
          </a:xfrm>
        </p:spPr>
        <p:txBody>
          <a:bodyPr>
            <a:normAutofit lnSpcReduction="10000"/>
          </a:bodyPr>
          <a:lstStyle/>
          <a:p>
            <a:pPr algn="r"/>
            <a:endParaRPr lang="en-US" dirty="0"/>
          </a:p>
          <a:p>
            <a:pPr algn="r"/>
            <a:r>
              <a:rPr lang="en-US" dirty="0"/>
              <a:t>Erika Vega – </a:t>
            </a: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evega@nog.lat</a:t>
            </a:r>
            <a:endParaRPr lang="en-US" dirty="0"/>
          </a:p>
          <a:p>
            <a:pPr algn="r"/>
            <a:endParaRPr lang="en-US" dirty="0"/>
          </a:p>
          <a:p>
            <a:pPr algn="r"/>
            <a:r>
              <a:rPr lang="en-US" dirty="0"/>
              <a:t>Guillermo Cicileo - </a:t>
            </a:r>
            <a:r>
              <a:rPr lang="en-US" dirty="0" err="1"/>
              <a:t>guillermo@lacnic.net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698182" y="53755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90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2DECA54-6848-2C47-AC08-61AE14152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MANRS – Mejores prácticas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37809F-2EB0-8C4B-92DB-480498F42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/>
              <a:t>MANRS es un conjunto de ”Normas Mutuamente Acordadas para la Seguridad del Enrutamiento”</a:t>
            </a:r>
          </a:p>
          <a:p>
            <a:pPr marL="0" indent="0">
              <a:buNone/>
            </a:pPr>
            <a:r>
              <a:rPr lang="es-ES_tradnl" dirty="0"/>
              <a:t>Acciones propuestas por MANRS para </a:t>
            </a:r>
            <a:r>
              <a:rPr lang="es-ES_tradnl" b="1" dirty="0"/>
              <a:t>operadores</a:t>
            </a:r>
            <a:r>
              <a:rPr lang="es-ES_tradnl" dirty="0"/>
              <a:t>:</a:t>
            </a:r>
          </a:p>
          <a:p>
            <a:r>
              <a:rPr lang="es-ES_tradnl" dirty="0"/>
              <a:t>Filtrado</a:t>
            </a:r>
          </a:p>
          <a:p>
            <a:r>
              <a:rPr lang="es-ES_tradnl" dirty="0"/>
              <a:t>Anti-</a:t>
            </a:r>
            <a:r>
              <a:rPr lang="es-ES_tradnl" dirty="0" err="1"/>
              <a:t>spoofing</a:t>
            </a:r>
            <a:endParaRPr lang="es-ES_tradnl" dirty="0"/>
          </a:p>
          <a:p>
            <a:r>
              <a:rPr lang="es-ES_tradnl" dirty="0"/>
              <a:t>Coordinación</a:t>
            </a:r>
          </a:p>
          <a:p>
            <a:r>
              <a:rPr lang="es-ES_tradnl" dirty="0"/>
              <a:t>Validación global</a:t>
            </a:r>
          </a:p>
          <a:p>
            <a:pPr marL="0" indent="0">
              <a:buNone/>
            </a:pPr>
            <a:r>
              <a:rPr lang="es-ES_tradnl" dirty="0"/>
              <a:t>Hay también un programa específico para </a:t>
            </a:r>
            <a:r>
              <a:rPr lang="es-ES_tradnl" b="1" dirty="0"/>
              <a:t>IXPs</a:t>
            </a:r>
            <a:r>
              <a:rPr lang="es-ES_tradnl" dirty="0"/>
              <a:t> y para </a:t>
            </a:r>
            <a:r>
              <a:rPr lang="es-ES_tradnl" b="1" dirty="0" err="1"/>
              <a:t>CDNs</a:t>
            </a:r>
            <a:endParaRPr lang="es-ES_tradnl" b="1" dirty="0"/>
          </a:p>
          <a:p>
            <a:pPr marL="0" indent="0">
              <a:buNone/>
            </a:pPr>
            <a:r>
              <a:rPr lang="es-ES_tradnl" dirty="0">
                <a:hlinkClick r:id="rId2"/>
              </a:rPr>
              <a:t>https://www.manrs.org</a:t>
            </a:r>
            <a:r>
              <a:rPr lang="es-ES_tradnl" dirty="0"/>
              <a:t>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57CC235-3E03-3E4D-885C-862B1139B790}"/>
              </a:ext>
            </a:extLst>
          </p:cNvPr>
          <p:cNvGrpSpPr/>
          <p:nvPr/>
        </p:nvGrpSpPr>
        <p:grpSpPr>
          <a:xfrm>
            <a:off x="1066801" y="3716215"/>
            <a:ext cx="7532074" cy="1254367"/>
            <a:chOff x="1066801" y="3716215"/>
            <a:chExt cx="7532074" cy="1254367"/>
          </a:xfrm>
        </p:grpSpPr>
        <p:sp>
          <p:nvSpPr>
            <p:cNvPr id="7" name="Frame 6">
              <a:extLst>
                <a:ext uri="{FF2B5EF4-FFF2-40B4-BE49-F238E27FC236}">
                  <a16:creationId xmlns:a16="http://schemas.microsoft.com/office/drawing/2014/main" id="{C4B79F65-1680-FE46-832D-0E2F1DEAA732}"/>
                </a:ext>
              </a:extLst>
            </p:cNvPr>
            <p:cNvSpPr/>
            <p:nvPr/>
          </p:nvSpPr>
          <p:spPr>
            <a:xfrm>
              <a:off x="1066801" y="4407874"/>
              <a:ext cx="2895600" cy="562708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8" name="Left Arrow 7">
              <a:extLst>
                <a:ext uri="{FF2B5EF4-FFF2-40B4-BE49-F238E27FC236}">
                  <a16:creationId xmlns:a16="http://schemas.microsoft.com/office/drawing/2014/main" id="{F54AC81D-E742-834B-B0EB-A2C2703F35F0}"/>
                </a:ext>
              </a:extLst>
            </p:cNvPr>
            <p:cNvSpPr/>
            <p:nvPr/>
          </p:nvSpPr>
          <p:spPr>
            <a:xfrm rot="20605115">
              <a:off x="4092618" y="4267197"/>
              <a:ext cx="1254369" cy="281354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2E1699E-AD1C-C444-B9A9-9622E5218D1E}"/>
                </a:ext>
              </a:extLst>
            </p:cNvPr>
            <p:cNvSpPr txBox="1"/>
            <p:nvPr/>
          </p:nvSpPr>
          <p:spPr>
            <a:xfrm>
              <a:off x="5545015" y="3716215"/>
              <a:ext cx="30538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/>
                <a:t>Veremos estas acciones en más detalle a continuación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5834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E1FCF-F633-B74A-9EDF-CA77B74C0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BGP: qué debemos anunciar y qué no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5E65334-86AA-5B4D-9769-3AE6254EF985}"/>
              </a:ext>
            </a:extLst>
          </p:cNvPr>
          <p:cNvGrpSpPr/>
          <p:nvPr/>
        </p:nvGrpSpPr>
        <p:grpSpPr>
          <a:xfrm>
            <a:off x="149236" y="1303452"/>
            <a:ext cx="11635499" cy="5381772"/>
            <a:chOff x="149236" y="1303452"/>
            <a:chExt cx="11635499" cy="538177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C757396-EC66-4842-8902-97394C538963}"/>
                </a:ext>
              </a:extLst>
            </p:cNvPr>
            <p:cNvGrpSpPr/>
            <p:nvPr/>
          </p:nvGrpSpPr>
          <p:grpSpPr>
            <a:xfrm>
              <a:off x="704668" y="2997723"/>
              <a:ext cx="7782213" cy="2106936"/>
              <a:chOff x="4559439" y="2048998"/>
              <a:chExt cx="5487473" cy="1598496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1F85CCD9-A1A9-0B4E-8FF5-439CED500EC2}"/>
                  </a:ext>
                </a:extLst>
              </p:cNvPr>
              <p:cNvGrpSpPr/>
              <p:nvPr/>
            </p:nvGrpSpPr>
            <p:grpSpPr>
              <a:xfrm>
                <a:off x="4559439" y="2202448"/>
                <a:ext cx="2240723" cy="1445046"/>
                <a:chOff x="513682" y="2335840"/>
                <a:chExt cx="2240723" cy="1445046"/>
              </a:xfrm>
            </p:grpSpPr>
            <p:pic>
              <p:nvPicPr>
                <p:cNvPr id="22" name="Picture 88">
                  <a:extLst>
                    <a:ext uri="{FF2B5EF4-FFF2-40B4-BE49-F238E27FC236}">
                      <a16:creationId xmlns:a16="http://schemas.microsoft.com/office/drawing/2014/main" id="{E0CE27D8-033A-C44E-BC1A-7FF2D16694F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duotone>
                    <a:prstClr val="black"/>
                    <a:schemeClr val="accent6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82" y="2335840"/>
                  <a:ext cx="2240723" cy="14450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 xmlns:mv="urn:schemas-microsoft-com:mac:vml" xmlns:mc="http://schemas.openxmlformats.org/markup-compatibility/2006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xmlns:mv="urn:schemas-microsoft-com:mac:vml" xmlns:mc="http://schemas.openxmlformats.org/markup-compatibility/2006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155AA6B-F12F-A942-8272-F00A59E47D61}"/>
                    </a:ext>
                  </a:extLst>
                </p:cNvPr>
                <p:cNvSpPr txBox="1"/>
                <p:nvPr/>
              </p:nvSpPr>
              <p:spPr>
                <a:xfrm>
                  <a:off x="1016438" y="2697858"/>
                  <a:ext cx="138211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/>
                    <a:t>ASN 65501 </a:t>
                  </a:r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1151BDE6-A8DC-C44A-9841-D724F7067B1E}"/>
                  </a:ext>
                </a:extLst>
              </p:cNvPr>
              <p:cNvGrpSpPr/>
              <p:nvPr/>
            </p:nvGrpSpPr>
            <p:grpSpPr>
              <a:xfrm>
                <a:off x="7827787" y="2048998"/>
                <a:ext cx="2219125" cy="1557537"/>
                <a:chOff x="7827787" y="2048998"/>
                <a:chExt cx="2219125" cy="1557537"/>
              </a:xfrm>
            </p:grpSpPr>
            <p:pic>
              <p:nvPicPr>
                <p:cNvPr id="19" name="Picture 88">
                  <a:extLst>
                    <a:ext uri="{FF2B5EF4-FFF2-40B4-BE49-F238E27FC236}">
                      <a16:creationId xmlns:a16="http://schemas.microsoft.com/office/drawing/2014/main" id="{2D7F17B8-3FEF-DD48-BC90-80BD569710A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duotone>
                    <a:prstClr val="black"/>
                    <a:schemeClr val="accent6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27787" y="2048998"/>
                  <a:ext cx="2219125" cy="15575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 xmlns:mv="urn:schemas-microsoft-com:mac:vml" xmlns:mc="http://schemas.openxmlformats.org/markup-compatibility/2006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xmlns:mv="urn:schemas-microsoft-com:mac:vml" xmlns:mc="http://schemas.openxmlformats.org/markup-compatibility/2006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91E6637-2992-B14C-B2D2-ABB51869B03C}"/>
                    </a:ext>
                  </a:extLst>
                </p:cNvPr>
                <p:cNvSpPr txBox="1"/>
                <p:nvPr/>
              </p:nvSpPr>
              <p:spPr>
                <a:xfrm>
                  <a:off x="8518143" y="2405572"/>
                  <a:ext cx="138211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/>
                    <a:t>ASN 65502 </a:t>
                  </a:r>
                </a:p>
              </p:txBody>
            </p:sp>
          </p:grp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9F259B1C-66A4-6C43-AD54-ABD32AB082A4}"/>
                  </a:ext>
                </a:extLst>
              </p:cNvPr>
              <p:cNvCxnSpPr>
                <a:cxnSpLocks/>
                <a:stCxn id="22" idx="3"/>
                <a:endCxn id="19" idx="1"/>
              </p:cNvCxnSpPr>
              <p:nvPr/>
            </p:nvCxnSpPr>
            <p:spPr>
              <a:xfrm flipV="1">
                <a:off x="6800162" y="2827767"/>
                <a:ext cx="1027625" cy="9720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1" name="Picture 88">
              <a:extLst>
                <a:ext uri="{FF2B5EF4-FFF2-40B4-BE49-F238E27FC236}">
                  <a16:creationId xmlns:a16="http://schemas.microsoft.com/office/drawing/2014/main" id="{2E2189D5-16A9-9743-ABEC-9A7C8FDFE9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9503" y="5593467"/>
              <a:ext cx="1634835" cy="106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88">
              <a:extLst>
                <a:ext uri="{FF2B5EF4-FFF2-40B4-BE49-F238E27FC236}">
                  <a16:creationId xmlns:a16="http://schemas.microsoft.com/office/drawing/2014/main" id="{490450FB-7249-9F4A-9C73-21A4E54396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6074" y="1303452"/>
              <a:ext cx="1784043" cy="1163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34EE711-624D-A547-AAFF-E71AFEC8EE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52890" y="3990179"/>
              <a:ext cx="410554" cy="1612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0D3CD70-6E6A-494F-8C34-76A20FDB01F4}"/>
                </a:ext>
              </a:extLst>
            </p:cNvPr>
            <p:cNvCxnSpPr>
              <a:cxnSpLocks/>
              <a:stCxn id="19" idx="2"/>
              <a:endCxn id="41" idx="0"/>
            </p:cNvCxnSpPr>
            <p:nvPr/>
          </p:nvCxnSpPr>
          <p:spPr>
            <a:xfrm flipH="1">
              <a:off x="6686921" y="5050672"/>
              <a:ext cx="226403" cy="54279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C6858E2-F713-4A4A-A89F-5D7906DCC097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V="1">
              <a:off x="6913324" y="1983187"/>
              <a:ext cx="210485" cy="101453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88">
              <a:extLst>
                <a:ext uri="{FF2B5EF4-FFF2-40B4-BE49-F238E27FC236}">
                  <a16:creationId xmlns:a16="http://schemas.microsoft.com/office/drawing/2014/main" id="{E273CB05-B7DB-A646-A611-1E17C5BBB5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6988" y="1360216"/>
              <a:ext cx="1798319" cy="1173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88">
              <a:extLst>
                <a:ext uri="{FF2B5EF4-FFF2-40B4-BE49-F238E27FC236}">
                  <a16:creationId xmlns:a16="http://schemas.microsoft.com/office/drawing/2014/main" id="{C926CFB2-5EF5-024D-AB90-CA1A6D42FA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236" y="5546583"/>
              <a:ext cx="1634835" cy="106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5F7C4AEB-81D4-7E47-9F2C-6E47119A3095}"/>
                </a:ext>
              </a:extLst>
            </p:cNvPr>
            <p:cNvCxnSpPr>
              <a:cxnSpLocks/>
              <a:endCxn id="22" idx="0"/>
            </p:cNvCxnSpPr>
            <p:nvPr/>
          </p:nvCxnSpPr>
          <p:spPr>
            <a:xfrm flipH="1">
              <a:off x="2293540" y="2383577"/>
              <a:ext cx="27203" cy="81640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D8F81D0-F0EE-2845-86ED-F4E5C11A0238}"/>
                </a:ext>
              </a:extLst>
            </p:cNvPr>
            <p:cNvCxnSpPr>
              <a:cxnSpLocks/>
              <a:stCxn id="55" idx="0"/>
            </p:cNvCxnSpPr>
            <p:nvPr/>
          </p:nvCxnSpPr>
          <p:spPr>
            <a:xfrm flipV="1">
              <a:off x="966654" y="4787541"/>
              <a:ext cx="451012" cy="75904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88">
              <a:extLst>
                <a:ext uri="{FF2B5EF4-FFF2-40B4-BE49-F238E27FC236}">
                  <a16:creationId xmlns:a16="http://schemas.microsoft.com/office/drawing/2014/main" id="{E9129DDF-C177-E341-BA36-14BB34C857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2989" y="5593467"/>
              <a:ext cx="1634835" cy="106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88">
              <a:extLst>
                <a:ext uri="{FF2B5EF4-FFF2-40B4-BE49-F238E27FC236}">
                  <a16:creationId xmlns:a16="http://schemas.microsoft.com/office/drawing/2014/main" id="{A826790E-F797-7944-9AC0-39C6E185BF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3190" y="5618776"/>
              <a:ext cx="1634835" cy="106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F0BF71F-F5C2-E94E-B5A6-13DCBBAE8C70}"/>
                </a:ext>
              </a:extLst>
            </p:cNvPr>
            <p:cNvCxnSpPr>
              <a:cxnSpLocks/>
              <a:stCxn id="32" idx="0"/>
              <a:endCxn id="22" idx="2"/>
            </p:cNvCxnSpPr>
            <p:nvPr/>
          </p:nvCxnSpPr>
          <p:spPr>
            <a:xfrm flipH="1" flipV="1">
              <a:off x="2293540" y="5104659"/>
              <a:ext cx="296867" cy="48880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4A02874-8933-F044-B194-B28216C2C8BC}"/>
                </a:ext>
              </a:extLst>
            </p:cNvPr>
            <p:cNvCxnSpPr>
              <a:cxnSpLocks/>
              <a:stCxn id="33" idx="0"/>
            </p:cNvCxnSpPr>
            <p:nvPr/>
          </p:nvCxnSpPr>
          <p:spPr>
            <a:xfrm flipH="1" flipV="1">
              <a:off x="3719222" y="4898782"/>
              <a:ext cx="721386" cy="7199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E05D047-B683-4F42-8A5C-8558C00DE5D8}"/>
                </a:ext>
              </a:extLst>
            </p:cNvPr>
            <p:cNvCxnSpPr>
              <a:cxnSpLocks/>
              <a:stCxn id="19" idx="2"/>
              <a:endCxn id="46" idx="0"/>
            </p:cNvCxnSpPr>
            <p:nvPr/>
          </p:nvCxnSpPr>
          <p:spPr>
            <a:xfrm>
              <a:off x="6913324" y="5050672"/>
              <a:ext cx="1724297" cy="53865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6" name="Picture 88">
              <a:extLst>
                <a:ext uri="{FF2B5EF4-FFF2-40B4-BE49-F238E27FC236}">
                  <a16:creationId xmlns:a16="http://schemas.microsoft.com/office/drawing/2014/main" id="{AA005ABF-69D9-7748-AB08-7C1993FF1E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0203" y="5589329"/>
              <a:ext cx="1634835" cy="106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A41BB77-4682-774B-B3BA-2AC8A6DBE52A}"/>
                </a:ext>
              </a:extLst>
            </p:cNvPr>
            <p:cNvCxnSpPr>
              <a:cxnSpLocks/>
              <a:stCxn id="19" idx="3"/>
            </p:cNvCxnSpPr>
            <p:nvPr/>
          </p:nvCxnSpPr>
          <p:spPr>
            <a:xfrm>
              <a:off x="8486881" y="4024198"/>
              <a:ext cx="726962" cy="6841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C828216C-DF81-034F-9AB2-86AFC05F14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41973" y="2533309"/>
              <a:ext cx="4471351" cy="150640"/>
            </a:xfrm>
            <a:prstGeom prst="straightConnector1">
              <a:avLst/>
            </a:prstGeom>
            <a:ln w="666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EF98B8C-CC64-C846-B950-8A5836F0CDCD}"/>
                </a:ext>
              </a:extLst>
            </p:cNvPr>
            <p:cNvSpPr txBox="1"/>
            <p:nvPr/>
          </p:nvSpPr>
          <p:spPr>
            <a:xfrm>
              <a:off x="3882412" y="1885342"/>
              <a:ext cx="19522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/>
                <a:t>Enlaces de tránsito</a:t>
              </a:r>
            </a:p>
          </p:txBody>
        </p:sp>
        <p:pic>
          <p:nvPicPr>
            <p:cNvPr id="68" name="Picture 88">
              <a:extLst>
                <a:ext uri="{FF2B5EF4-FFF2-40B4-BE49-F238E27FC236}">
                  <a16:creationId xmlns:a16="http://schemas.microsoft.com/office/drawing/2014/main" id="{DC220E0A-3C4F-5B4A-A5E6-F2376DF8A7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47987" y="3165775"/>
              <a:ext cx="2736748" cy="1785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BC29454-A278-E742-A2CA-97218AAC3A15}"/>
                </a:ext>
              </a:extLst>
            </p:cNvPr>
            <p:cNvSpPr txBox="1"/>
            <p:nvPr/>
          </p:nvSpPr>
          <p:spPr>
            <a:xfrm>
              <a:off x="7684915" y="2816416"/>
              <a:ext cx="2503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/>
                <a:t>Enlaces de Peering</a:t>
              </a:r>
            </a:p>
          </p:txBody>
        </p: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9E3246C6-235A-8845-8683-BFBAE67794DA}"/>
                </a:ext>
              </a:extLst>
            </p:cNvPr>
            <p:cNvCxnSpPr>
              <a:cxnSpLocks/>
            </p:cNvCxnSpPr>
            <p:nvPr/>
          </p:nvCxnSpPr>
          <p:spPr>
            <a:xfrm>
              <a:off x="8684051" y="3165775"/>
              <a:ext cx="13316" cy="798177"/>
            </a:xfrm>
            <a:prstGeom prst="straightConnector1">
              <a:avLst/>
            </a:prstGeom>
            <a:ln w="603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A6694FB-6380-2540-A51C-6374C1E687CD}"/>
                </a:ext>
              </a:extLst>
            </p:cNvPr>
            <p:cNvSpPr txBox="1"/>
            <p:nvPr/>
          </p:nvSpPr>
          <p:spPr>
            <a:xfrm>
              <a:off x="3576604" y="3432298"/>
              <a:ext cx="2503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/>
                <a:t>Enlaces de Peering</a:t>
              </a: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45417251-BFC4-7649-9FE9-987699ED01ED}"/>
                </a:ext>
              </a:extLst>
            </p:cNvPr>
            <p:cNvCxnSpPr>
              <a:cxnSpLocks/>
            </p:cNvCxnSpPr>
            <p:nvPr/>
          </p:nvCxnSpPr>
          <p:spPr>
            <a:xfrm>
              <a:off x="4276902" y="3721130"/>
              <a:ext cx="186390" cy="395222"/>
            </a:xfrm>
            <a:prstGeom prst="straightConnector1">
              <a:avLst/>
            </a:prstGeom>
            <a:ln w="603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79" name="Right Brace 78">
              <a:extLst>
                <a:ext uri="{FF2B5EF4-FFF2-40B4-BE49-F238E27FC236}">
                  <a16:creationId xmlns:a16="http://schemas.microsoft.com/office/drawing/2014/main" id="{7C1EDC4E-3778-1847-A0BC-B5182A1E7520}"/>
                </a:ext>
              </a:extLst>
            </p:cNvPr>
            <p:cNvSpPr/>
            <p:nvPr/>
          </p:nvSpPr>
          <p:spPr>
            <a:xfrm>
              <a:off x="9652890" y="5349063"/>
              <a:ext cx="410554" cy="1336161"/>
            </a:xfrm>
            <a:prstGeom prst="rightBrace">
              <a:avLst/>
            </a:prstGeom>
            <a:ln w="793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069B54C4-E019-5248-A7CE-919D0CADFEFD}"/>
                </a:ext>
              </a:extLst>
            </p:cNvPr>
            <p:cNvSpPr txBox="1"/>
            <p:nvPr/>
          </p:nvSpPr>
          <p:spPr>
            <a:xfrm>
              <a:off x="10164149" y="5832477"/>
              <a:ext cx="11896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/>
                <a:t>Clientes</a:t>
              </a:r>
            </a:p>
          </p:txBody>
        </p:sp>
      </p:grp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9C002F06-B1FC-1B45-990C-AB0E7419739B}"/>
              </a:ext>
            </a:extLst>
          </p:cNvPr>
          <p:cNvCxnSpPr>
            <a:cxnSpLocks/>
            <a:endCxn id="24" idx="2"/>
          </p:cNvCxnSpPr>
          <p:nvPr/>
        </p:nvCxnSpPr>
        <p:spPr>
          <a:xfrm flipH="1" flipV="1">
            <a:off x="2397704" y="4204523"/>
            <a:ext cx="223867" cy="1627954"/>
          </a:xfrm>
          <a:prstGeom prst="straightConnector1">
            <a:avLst/>
          </a:prstGeom>
          <a:ln w="603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ADF004B7-D5DB-674B-BA2D-0387E9529A64}"/>
              </a:ext>
            </a:extLst>
          </p:cNvPr>
          <p:cNvCxnSpPr>
            <a:cxnSpLocks/>
          </p:cNvCxnSpPr>
          <p:nvPr/>
        </p:nvCxnSpPr>
        <p:spPr>
          <a:xfrm flipV="1">
            <a:off x="2441973" y="1858666"/>
            <a:ext cx="102689" cy="2229593"/>
          </a:xfrm>
          <a:prstGeom prst="straightConnector1">
            <a:avLst/>
          </a:prstGeom>
          <a:ln w="603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BD1310E5-9BCD-DC47-A454-D0CE6E5FBB96}"/>
              </a:ext>
            </a:extLst>
          </p:cNvPr>
          <p:cNvCxnSpPr>
            <a:cxnSpLocks/>
          </p:cNvCxnSpPr>
          <p:nvPr/>
        </p:nvCxnSpPr>
        <p:spPr>
          <a:xfrm flipV="1">
            <a:off x="2636477" y="3721131"/>
            <a:ext cx="3924524" cy="394273"/>
          </a:xfrm>
          <a:prstGeom prst="straightConnector1">
            <a:avLst/>
          </a:prstGeom>
          <a:ln w="603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B329A352-8D81-AB42-A9D4-0E11A386F959}"/>
              </a:ext>
            </a:extLst>
          </p:cNvPr>
          <p:cNvCxnSpPr>
            <a:cxnSpLocks/>
          </p:cNvCxnSpPr>
          <p:nvPr/>
        </p:nvCxnSpPr>
        <p:spPr>
          <a:xfrm flipV="1">
            <a:off x="6956517" y="1838311"/>
            <a:ext cx="429646" cy="1625265"/>
          </a:xfrm>
          <a:prstGeom prst="straightConnector1">
            <a:avLst/>
          </a:prstGeom>
          <a:ln w="603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2C72E3F3-7D05-6541-857E-AED74083FDB8}"/>
              </a:ext>
            </a:extLst>
          </p:cNvPr>
          <p:cNvCxnSpPr>
            <a:cxnSpLocks/>
          </p:cNvCxnSpPr>
          <p:nvPr/>
        </p:nvCxnSpPr>
        <p:spPr>
          <a:xfrm>
            <a:off x="7108917" y="3615977"/>
            <a:ext cx="3307444" cy="317590"/>
          </a:xfrm>
          <a:prstGeom prst="straightConnector1">
            <a:avLst/>
          </a:prstGeom>
          <a:ln w="603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8" name="Cross 97">
            <a:extLst>
              <a:ext uri="{FF2B5EF4-FFF2-40B4-BE49-F238E27FC236}">
                <a16:creationId xmlns:a16="http://schemas.microsoft.com/office/drawing/2014/main" id="{B943943D-3032-1846-B074-4F7B31CE8AAD}"/>
              </a:ext>
            </a:extLst>
          </p:cNvPr>
          <p:cNvSpPr/>
          <p:nvPr/>
        </p:nvSpPr>
        <p:spPr>
          <a:xfrm rot="19031361">
            <a:off x="7915619" y="3272882"/>
            <a:ext cx="925412" cy="933015"/>
          </a:xfrm>
          <a:prstGeom prst="plus">
            <a:avLst>
              <a:gd name="adj" fmla="val 50000"/>
            </a:avLst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9" name="Cross 98">
            <a:extLst>
              <a:ext uri="{FF2B5EF4-FFF2-40B4-BE49-F238E27FC236}">
                <a16:creationId xmlns:a16="http://schemas.microsoft.com/office/drawing/2014/main" id="{64DE250B-1C2F-E94F-B431-ED0DE5AAA0E4}"/>
              </a:ext>
            </a:extLst>
          </p:cNvPr>
          <p:cNvSpPr/>
          <p:nvPr/>
        </p:nvSpPr>
        <p:spPr>
          <a:xfrm rot="19031361">
            <a:off x="6754766" y="2194631"/>
            <a:ext cx="925412" cy="933015"/>
          </a:xfrm>
          <a:prstGeom prst="plus">
            <a:avLst>
              <a:gd name="adj" fmla="val 50000"/>
            </a:avLst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3184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E1FCF-F633-B74A-9EDF-CA77B74C0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BGP: qué debemos anunciar y qué no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5E65334-86AA-5B4D-9769-3AE6254EF985}"/>
              </a:ext>
            </a:extLst>
          </p:cNvPr>
          <p:cNvGrpSpPr/>
          <p:nvPr/>
        </p:nvGrpSpPr>
        <p:grpSpPr>
          <a:xfrm>
            <a:off x="149236" y="1303452"/>
            <a:ext cx="11635499" cy="5381772"/>
            <a:chOff x="149236" y="1303452"/>
            <a:chExt cx="11635499" cy="538177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C757396-EC66-4842-8902-97394C538963}"/>
                </a:ext>
              </a:extLst>
            </p:cNvPr>
            <p:cNvGrpSpPr/>
            <p:nvPr/>
          </p:nvGrpSpPr>
          <p:grpSpPr>
            <a:xfrm>
              <a:off x="704668" y="2997723"/>
              <a:ext cx="7782213" cy="2106936"/>
              <a:chOff x="4559439" y="2048998"/>
              <a:chExt cx="5487473" cy="1598496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1F85CCD9-A1A9-0B4E-8FF5-439CED500EC2}"/>
                  </a:ext>
                </a:extLst>
              </p:cNvPr>
              <p:cNvGrpSpPr/>
              <p:nvPr/>
            </p:nvGrpSpPr>
            <p:grpSpPr>
              <a:xfrm>
                <a:off x="4559439" y="2202448"/>
                <a:ext cx="2240723" cy="1445046"/>
                <a:chOff x="513682" y="2335840"/>
                <a:chExt cx="2240723" cy="1445046"/>
              </a:xfrm>
            </p:grpSpPr>
            <p:pic>
              <p:nvPicPr>
                <p:cNvPr id="22" name="Picture 88">
                  <a:extLst>
                    <a:ext uri="{FF2B5EF4-FFF2-40B4-BE49-F238E27FC236}">
                      <a16:creationId xmlns:a16="http://schemas.microsoft.com/office/drawing/2014/main" id="{E0CE27D8-033A-C44E-BC1A-7FF2D16694F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duotone>
                    <a:prstClr val="black"/>
                    <a:schemeClr val="accent6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82" y="2335840"/>
                  <a:ext cx="2240723" cy="14450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mc="http://schemas.openxmlformats.org/markup-compatibility/2006" xmlns:mv="urn:schemas-microsoft-com:mac:vml"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mc="http://schemas.openxmlformats.org/markup-compatibility/2006" xmlns:mv="urn:schemas-microsoft-com:mac:vml"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155AA6B-F12F-A942-8272-F00A59E47D61}"/>
                    </a:ext>
                  </a:extLst>
                </p:cNvPr>
                <p:cNvSpPr txBox="1"/>
                <p:nvPr/>
              </p:nvSpPr>
              <p:spPr>
                <a:xfrm>
                  <a:off x="1016438" y="2697858"/>
                  <a:ext cx="138211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/>
                    <a:t>ASN 65501 </a:t>
                  </a:r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1151BDE6-A8DC-C44A-9841-D724F7067B1E}"/>
                  </a:ext>
                </a:extLst>
              </p:cNvPr>
              <p:cNvGrpSpPr/>
              <p:nvPr/>
            </p:nvGrpSpPr>
            <p:grpSpPr>
              <a:xfrm>
                <a:off x="7827787" y="2048998"/>
                <a:ext cx="2219125" cy="1557537"/>
                <a:chOff x="7827787" y="2048998"/>
                <a:chExt cx="2219125" cy="1557537"/>
              </a:xfrm>
            </p:grpSpPr>
            <p:pic>
              <p:nvPicPr>
                <p:cNvPr id="19" name="Picture 88">
                  <a:extLst>
                    <a:ext uri="{FF2B5EF4-FFF2-40B4-BE49-F238E27FC236}">
                      <a16:creationId xmlns:a16="http://schemas.microsoft.com/office/drawing/2014/main" id="{2D7F17B8-3FEF-DD48-BC90-80BD569710A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duotone>
                    <a:prstClr val="black"/>
                    <a:schemeClr val="accent6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27787" y="2048998"/>
                  <a:ext cx="2219125" cy="15575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mc="http://schemas.openxmlformats.org/markup-compatibility/2006" xmlns:mv="urn:schemas-microsoft-com:mac:vml"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mc="http://schemas.openxmlformats.org/markup-compatibility/2006" xmlns:mv="urn:schemas-microsoft-com:mac:vml"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91E6637-2992-B14C-B2D2-ABB51869B03C}"/>
                    </a:ext>
                  </a:extLst>
                </p:cNvPr>
                <p:cNvSpPr txBox="1"/>
                <p:nvPr/>
              </p:nvSpPr>
              <p:spPr>
                <a:xfrm>
                  <a:off x="8518143" y="2405572"/>
                  <a:ext cx="138211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/>
                    <a:t>ASN 65502 </a:t>
                  </a:r>
                </a:p>
              </p:txBody>
            </p:sp>
          </p:grp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9F259B1C-66A4-6C43-AD54-ABD32AB082A4}"/>
                  </a:ext>
                </a:extLst>
              </p:cNvPr>
              <p:cNvCxnSpPr>
                <a:cxnSpLocks/>
                <a:stCxn id="22" idx="3"/>
                <a:endCxn id="19" idx="1"/>
              </p:cNvCxnSpPr>
              <p:nvPr/>
            </p:nvCxnSpPr>
            <p:spPr>
              <a:xfrm flipV="1">
                <a:off x="6800162" y="2827767"/>
                <a:ext cx="1027625" cy="9720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1" name="Picture 88">
              <a:extLst>
                <a:ext uri="{FF2B5EF4-FFF2-40B4-BE49-F238E27FC236}">
                  <a16:creationId xmlns:a16="http://schemas.microsoft.com/office/drawing/2014/main" id="{2E2189D5-16A9-9743-ABEC-9A7C8FDFE9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9503" y="5593467"/>
              <a:ext cx="1634835" cy="106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88">
              <a:extLst>
                <a:ext uri="{FF2B5EF4-FFF2-40B4-BE49-F238E27FC236}">
                  <a16:creationId xmlns:a16="http://schemas.microsoft.com/office/drawing/2014/main" id="{490450FB-7249-9F4A-9C73-21A4E54396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6074" y="1303452"/>
              <a:ext cx="1784043" cy="1163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34EE711-624D-A547-AAFF-E71AFEC8EE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52890" y="3990179"/>
              <a:ext cx="410554" cy="1612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0D3CD70-6E6A-494F-8C34-76A20FDB01F4}"/>
                </a:ext>
              </a:extLst>
            </p:cNvPr>
            <p:cNvCxnSpPr>
              <a:cxnSpLocks/>
              <a:stCxn id="19" idx="2"/>
              <a:endCxn id="41" idx="0"/>
            </p:cNvCxnSpPr>
            <p:nvPr/>
          </p:nvCxnSpPr>
          <p:spPr>
            <a:xfrm flipH="1">
              <a:off x="6686921" y="5050672"/>
              <a:ext cx="226403" cy="54279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C6858E2-F713-4A4A-A89F-5D7906DCC097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V="1">
              <a:off x="6913324" y="1983187"/>
              <a:ext cx="210485" cy="101453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88">
              <a:extLst>
                <a:ext uri="{FF2B5EF4-FFF2-40B4-BE49-F238E27FC236}">
                  <a16:creationId xmlns:a16="http://schemas.microsoft.com/office/drawing/2014/main" id="{E273CB05-B7DB-A646-A611-1E17C5BBB5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6988" y="1360216"/>
              <a:ext cx="1798319" cy="1173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88">
              <a:extLst>
                <a:ext uri="{FF2B5EF4-FFF2-40B4-BE49-F238E27FC236}">
                  <a16:creationId xmlns:a16="http://schemas.microsoft.com/office/drawing/2014/main" id="{C926CFB2-5EF5-024D-AB90-CA1A6D42FA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236" y="5546583"/>
              <a:ext cx="1634835" cy="106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5F7C4AEB-81D4-7E47-9F2C-6E47119A3095}"/>
                </a:ext>
              </a:extLst>
            </p:cNvPr>
            <p:cNvCxnSpPr>
              <a:cxnSpLocks/>
              <a:endCxn id="22" idx="0"/>
            </p:cNvCxnSpPr>
            <p:nvPr/>
          </p:nvCxnSpPr>
          <p:spPr>
            <a:xfrm flipH="1">
              <a:off x="2293540" y="2383577"/>
              <a:ext cx="27203" cy="81640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D8F81D0-F0EE-2845-86ED-F4E5C11A0238}"/>
                </a:ext>
              </a:extLst>
            </p:cNvPr>
            <p:cNvCxnSpPr>
              <a:cxnSpLocks/>
              <a:stCxn id="55" idx="0"/>
            </p:cNvCxnSpPr>
            <p:nvPr/>
          </p:nvCxnSpPr>
          <p:spPr>
            <a:xfrm flipV="1">
              <a:off x="966654" y="4787541"/>
              <a:ext cx="451012" cy="75904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88">
              <a:extLst>
                <a:ext uri="{FF2B5EF4-FFF2-40B4-BE49-F238E27FC236}">
                  <a16:creationId xmlns:a16="http://schemas.microsoft.com/office/drawing/2014/main" id="{E9129DDF-C177-E341-BA36-14BB34C857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2989" y="5593467"/>
              <a:ext cx="1634835" cy="106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88">
              <a:extLst>
                <a:ext uri="{FF2B5EF4-FFF2-40B4-BE49-F238E27FC236}">
                  <a16:creationId xmlns:a16="http://schemas.microsoft.com/office/drawing/2014/main" id="{A826790E-F797-7944-9AC0-39C6E185BF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3190" y="5618776"/>
              <a:ext cx="1634835" cy="106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F0BF71F-F5C2-E94E-B5A6-13DCBBAE8C70}"/>
                </a:ext>
              </a:extLst>
            </p:cNvPr>
            <p:cNvCxnSpPr>
              <a:cxnSpLocks/>
              <a:stCxn id="32" idx="0"/>
              <a:endCxn id="22" idx="2"/>
            </p:cNvCxnSpPr>
            <p:nvPr/>
          </p:nvCxnSpPr>
          <p:spPr>
            <a:xfrm flipH="1" flipV="1">
              <a:off x="2293540" y="5104659"/>
              <a:ext cx="296867" cy="48880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4A02874-8933-F044-B194-B28216C2C8BC}"/>
                </a:ext>
              </a:extLst>
            </p:cNvPr>
            <p:cNvCxnSpPr>
              <a:cxnSpLocks/>
              <a:stCxn id="33" idx="0"/>
            </p:cNvCxnSpPr>
            <p:nvPr/>
          </p:nvCxnSpPr>
          <p:spPr>
            <a:xfrm flipH="1" flipV="1">
              <a:off x="3719222" y="4898782"/>
              <a:ext cx="721386" cy="7199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E05D047-B683-4F42-8A5C-8558C00DE5D8}"/>
                </a:ext>
              </a:extLst>
            </p:cNvPr>
            <p:cNvCxnSpPr>
              <a:cxnSpLocks/>
              <a:stCxn id="19" idx="2"/>
              <a:endCxn id="46" idx="0"/>
            </p:cNvCxnSpPr>
            <p:nvPr/>
          </p:nvCxnSpPr>
          <p:spPr>
            <a:xfrm>
              <a:off x="6913324" y="5050672"/>
              <a:ext cx="1724297" cy="53865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6" name="Picture 88">
              <a:extLst>
                <a:ext uri="{FF2B5EF4-FFF2-40B4-BE49-F238E27FC236}">
                  <a16:creationId xmlns:a16="http://schemas.microsoft.com/office/drawing/2014/main" id="{AA005ABF-69D9-7748-AB08-7C1993FF1E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0203" y="5589329"/>
              <a:ext cx="1634835" cy="106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A41BB77-4682-774B-B3BA-2AC8A6DBE52A}"/>
                </a:ext>
              </a:extLst>
            </p:cNvPr>
            <p:cNvCxnSpPr>
              <a:cxnSpLocks/>
              <a:stCxn id="19" idx="3"/>
            </p:cNvCxnSpPr>
            <p:nvPr/>
          </p:nvCxnSpPr>
          <p:spPr>
            <a:xfrm>
              <a:off x="8486881" y="4024198"/>
              <a:ext cx="726962" cy="6841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C828216C-DF81-034F-9AB2-86AFC05F14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41973" y="2533309"/>
              <a:ext cx="4471351" cy="150640"/>
            </a:xfrm>
            <a:prstGeom prst="straightConnector1">
              <a:avLst/>
            </a:prstGeom>
            <a:ln w="666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EF98B8C-CC64-C846-B950-8A5836F0CDCD}"/>
                </a:ext>
              </a:extLst>
            </p:cNvPr>
            <p:cNvSpPr txBox="1"/>
            <p:nvPr/>
          </p:nvSpPr>
          <p:spPr>
            <a:xfrm>
              <a:off x="3882412" y="1885342"/>
              <a:ext cx="19522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/>
                <a:t>Enlaces de tránsito</a:t>
              </a:r>
            </a:p>
          </p:txBody>
        </p:sp>
        <p:pic>
          <p:nvPicPr>
            <p:cNvPr id="68" name="Picture 88">
              <a:extLst>
                <a:ext uri="{FF2B5EF4-FFF2-40B4-BE49-F238E27FC236}">
                  <a16:creationId xmlns:a16="http://schemas.microsoft.com/office/drawing/2014/main" id="{DC220E0A-3C4F-5B4A-A5E6-F2376DF8A7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47987" y="3165775"/>
              <a:ext cx="2736748" cy="1785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BC29454-A278-E742-A2CA-97218AAC3A15}"/>
                </a:ext>
              </a:extLst>
            </p:cNvPr>
            <p:cNvSpPr txBox="1"/>
            <p:nvPr/>
          </p:nvSpPr>
          <p:spPr>
            <a:xfrm>
              <a:off x="7684915" y="2816416"/>
              <a:ext cx="2503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/>
                <a:t>Enlaces de Peering</a:t>
              </a:r>
            </a:p>
          </p:txBody>
        </p: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9E3246C6-235A-8845-8683-BFBAE67794DA}"/>
                </a:ext>
              </a:extLst>
            </p:cNvPr>
            <p:cNvCxnSpPr>
              <a:cxnSpLocks/>
            </p:cNvCxnSpPr>
            <p:nvPr/>
          </p:nvCxnSpPr>
          <p:spPr>
            <a:xfrm>
              <a:off x="8684051" y="3165775"/>
              <a:ext cx="13316" cy="798177"/>
            </a:xfrm>
            <a:prstGeom prst="straightConnector1">
              <a:avLst/>
            </a:prstGeom>
            <a:ln w="603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A6694FB-6380-2540-A51C-6374C1E687CD}"/>
                </a:ext>
              </a:extLst>
            </p:cNvPr>
            <p:cNvSpPr txBox="1"/>
            <p:nvPr/>
          </p:nvSpPr>
          <p:spPr>
            <a:xfrm>
              <a:off x="3576604" y="3432298"/>
              <a:ext cx="2503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/>
                <a:t>Enlaces de Peering</a:t>
              </a: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45417251-BFC4-7649-9FE9-987699ED01ED}"/>
                </a:ext>
              </a:extLst>
            </p:cNvPr>
            <p:cNvCxnSpPr>
              <a:cxnSpLocks/>
            </p:cNvCxnSpPr>
            <p:nvPr/>
          </p:nvCxnSpPr>
          <p:spPr>
            <a:xfrm>
              <a:off x="4276902" y="3721130"/>
              <a:ext cx="186390" cy="395222"/>
            </a:xfrm>
            <a:prstGeom prst="straightConnector1">
              <a:avLst/>
            </a:prstGeom>
            <a:ln w="603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79" name="Right Brace 78">
              <a:extLst>
                <a:ext uri="{FF2B5EF4-FFF2-40B4-BE49-F238E27FC236}">
                  <a16:creationId xmlns:a16="http://schemas.microsoft.com/office/drawing/2014/main" id="{7C1EDC4E-3778-1847-A0BC-B5182A1E7520}"/>
                </a:ext>
              </a:extLst>
            </p:cNvPr>
            <p:cNvSpPr/>
            <p:nvPr/>
          </p:nvSpPr>
          <p:spPr>
            <a:xfrm>
              <a:off x="9652890" y="5349063"/>
              <a:ext cx="410554" cy="1336161"/>
            </a:xfrm>
            <a:prstGeom prst="rightBrace">
              <a:avLst/>
            </a:prstGeom>
            <a:ln w="793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069B54C4-E019-5248-A7CE-919D0CADFEFD}"/>
                </a:ext>
              </a:extLst>
            </p:cNvPr>
            <p:cNvSpPr txBox="1"/>
            <p:nvPr/>
          </p:nvSpPr>
          <p:spPr>
            <a:xfrm>
              <a:off x="10164149" y="5832477"/>
              <a:ext cx="11896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/>
                <a:t>Clientes</a:t>
              </a:r>
            </a:p>
          </p:txBody>
        </p:sp>
      </p:grp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ADF004B7-D5DB-674B-BA2D-0387E9529A64}"/>
              </a:ext>
            </a:extLst>
          </p:cNvPr>
          <p:cNvCxnSpPr>
            <a:cxnSpLocks/>
          </p:cNvCxnSpPr>
          <p:nvPr/>
        </p:nvCxnSpPr>
        <p:spPr>
          <a:xfrm>
            <a:off x="2441973" y="1936559"/>
            <a:ext cx="0" cy="2214833"/>
          </a:xfrm>
          <a:prstGeom prst="straightConnector1">
            <a:avLst/>
          </a:prstGeom>
          <a:ln w="603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2C72E3F3-7D05-6541-857E-AED74083FDB8}"/>
              </a:ext>
            </a:extLst>
          </p:cNvPr>
          <p:cNvCxnSpPr>
            <a:cxnSpLocks/>
          </p:cNvCxnSpPr>
          <p:nvPr/>
        </p:nvCxnSpPr>
        <p:spPr>
          <a:xfrm flipV="1">
            <a:off x="3075440" y="3848045"/>
            <a:ext cx="3307444" cy="132463"/>
          </a:xfrm>
          <a:prstGeom prst="straightConnector1">
            <a:avLst/>
          </a:prstGeom>
          <a:ln w="603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8" name="Cross 97">
            <a:extLst>
              <a:ext uri="{FF2B5EF4-FFF2-40B4-BE49-F238E27FC236}">
                <a16:creationId xmlns:a16="http://schemas.microsoft.com/office/drawing/2014/main" id="{B943943D-3032-1846-B074-4F7B31CE8AAD}"/>
              </a:ext>
            </a:extLst>
          </p:cNvPr>
          <p:cNvSpPr/>
          <p:nvPr/>
        </p:nvSpPr>
        <p:spPr>
          <a:xfrm rot="19031361">
            <a:off x="4065746" y="3381537"/>
            <a:ext cx="925412" cy="933015"/>
          </a:xfrm>
          <a:prstGeom prst="plus">
            <a:avLst>
              <a:gd name="adj" fmla="val 50000"/>
            </a:avLst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653AC68-6189-FB44-B357-EA4D7DB19BD7}"/>
              </a:ext>
            </a:extLst>
          </p:cNvPr>
          <p:cNvCxnSpPr>
            <a:cxnSpLocks/>
          </p:cNvCxnSpPr>
          <p:nvPr/>
        </p:nvCxnSpPr>
        <p:spPr>
          <a:xfrm flipH="1">
            <a:off x="966654" y="4376416"/>
            <a:ext cx="1350171" cy="1684284"/>
          </a:xfrm>
          <a:prstGeom prst="straightConnector1">
            <a:avLst/>
          </a:prstGeom>
          <a:ln w="603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2CA1FD7-E117-924B-8844-E4017244E0BD}"/>
              </a:ext>
            </a:extLst>
          </p:cNvPr>
          <p:cNvCxnSpPr>
            <a:cxnSpLocks/>
          </p:cNvCxnSpPr>
          <p:nvPr/>
        </p:nvCxnSpPr>
        <p:spPr>
          <a:xfrm flipH="1">
            <a:off x="2467249" y="4528816"/>
            <a:ext cx="1977" cy="1623184"/>
          </a:xfrm>
          <a:prstGeom prst="straightConnector1">
            <a:avLst/>
          </a:prstGeom>
          <a:ln w="603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3D4D5A-A735-8541-9509-9B234B557F1F}"/>
              </a:ext>
            </a:extLst>
          </p:cNvPr>
          <p:cNvCxnSpPr>
            <a:cxnSpLocks/>
          </p:cNvCxnSpPr>
          <p:nvPr/>
        </p:nvCxnSpPr>
        <p:spPr>
          <a:xfrm>
            <a:off x="2690950" y="4454680"/>
            <a:ext cx="1762849" cy="1562463"/>
          </a:xfrm>
          <a:prstGeom prst="straightConnector1">
            <a:avLst/>
          </a:prstGeom>
          <a:ln w="603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2101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E1FCF-F633-B74A-9EDF-CA77B74C0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BGP: qué debemos anunciar y qué no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5E65334-86AA-5B4D-9769-3AE6254EF985}"/>
              </a:ext>
            </a:extLst>
          </p:cNvPr>
          <p:cNvGrpSpPr/>
          <p:nvPr/>
        </p:nvGrpSpPr>
        <p:grpSpPr>
          <a:xfrm>
            <a:off x="149236" y="1303452"/>
            <a:ext cx="11635499" cy="5381772"/>
            <a:chOff x="149236" y="1303452"/>
            <a:chExt cx="11635499" cy="538177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C757396-EC66-4842-8902-97394C538963}"/>
                </a:ext>
              </a:extLst>
            </p:cNvPr>
            <p:cNvGrpSpPr/>
            <p:nvPr/>
          </p:nvGrpSpPr>
          <p:grpSpPr>
            <a:xfrm>
              <a:off x="704668" y="2997723"/>
              <a:ext cx="7782213" cy="2106936"/>
              <a:chOff x="4559439" y="2048998"/>
              <a:chExt cx="5487473" cy="1598496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1F85CCD9-A1A9-0B4E-8FF5-439CED500EC2}"/>
                  </a:ext>
                </a:extLst>
              </p:cNvPr>
              <p:cNvGrpSpPr/>
              <p:nvPr/>
            </p:nvGrpSpPr>
            <p:grpSpPr>
              <a:xfrm>
                <a:off x="4559439" y="2202448"/>
                <a:ext cx="2240723" cy="1445046"/>
                <a:chOff x="513682" y="2335840"/>
                <a:chExt cx="2240723" cy="1445046"/>
              </a:xfrm>
            </p:grpSpPr>
            <p:pic>
              <p:nvPicPr>
                <p:cNvPr id="22" name="Picture 88">
                  <a:extLst>
                    <a:ext uri="{FF2B5EF4-FFF2-40B4-BE49-F238E27FC236}">
                      <a16:creationId xmlns:a16="http://schemas.microsoft.com/office/drawing/2014/main" id="{E0CE27D8-033A-C44E-BC1A-7FF2D16694F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duotone>
                    <a:prstClr val="black"/>
                    <a:schemeClr val="accent6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82" y="2335840"/>
                  <a:ext cx="2240723" cy="14450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 xmlns:mv="urn:schemas-microsoft-com:mac:vml" xmlns:mc="http://schemas.openxmlformats.org/markup-compatibility/2006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xmlns:mv="urn:schemas-microsoft-com:mac:vml" xmlns:mc="http://schemas.openxmlformats.org/markup-compatibility/2006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155AA6B-F12F-A942-8272-F00A59E47D61}"/>
                    </a:ext>
                  </a:extLst>
                </p:cNvPr>
                <p:cNvSpPr txBox="1"/>
                <p:nvPr/>
              </p:nvSpPr>
              <p:spPr>
                <a:xfrm>
                  <a:off x="1016438" y="2697858"/>
                  <a:ext cx="138211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/>
                    <a:t>ASN 65501 </a:t>
                  </a:r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1151BDE6-A8DC-C44A-9841-D724F7067B1E}"/>
                  </a:ext>
                </a:extLst>
              </p:cNvPr>
              <p:cNvGrpSpPr/>
              <p:nvPr/>
            </p:nvGrpSpPr>
            <p:grpSpPr>
              <a:xfrm>
                <a:off x="7827787" y="2048998"/>
                <a:ext cx="2219125" cy="1557537"/>
                <a:chOff x="7827787" y="2048998"/>
                <a:chExt cx="2219125" cy="1557537"/>
              </a:xfrm>
            </p:grpSpPr>
            <p:pic>
              <p:nvPicPr>
                <p:cNvPr id="19" name="Picture 88">
                  <a:extLst>
                    <a:ext uri="{FF2B5EF4-FFF2-40B4-BE49-F238E27FC236}">
                      <a16:creationId xmlns:a16="http://schemas.microsoft.com/office/drawing/2014/main" id="{2D7F17B8-3FEF-DD48-BC90-80BD569710A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duotone>
                    <a:prstClr val="black"/>
                    <a:schemeClr val="accent6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27787" y="2048998"/>
                  <a:ext cx="2219125" cy="15575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 xmlns:mv="urn:schemas-microsoft-com:mac:vml" xmlns:mc="http://schemas.openxmlformats.org/markup-compatibility/2006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xmlns:mv="urn:schemas-microsoft-com:mac:vml" xmlns:mc="http://schemas.openxmlformats.org/markup-compatibility/2006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91E6637-2992-B14C-B2D2-ABB51869B03C}"/>
                    </a:ext>
                  </a:extLst>
                </p:cNvPr>
                <p:cNvSpPr txBox="1"/>
                <p:nvPr/>
              </p:nvSpPr>
              <p:spPr>
                <a:xfrm>
                  <a:off x="8518143" y="2405572"/>
                  <a:ext cx="138211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/>
                    <a:t>ASN 65502 </a:t>
                  </a:r>
                </a:p>
              </p:txBody>
            </p:sp>
          </p:grp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9F259B1C-66A4-6C43-AD54-ABD32AB082A4}"/>
                  </a:ext>
                </a:extLst>
              </p:cNvPr>
              <p:cNvCxnSpPr>
                <a:cxnSpLocks/>
                <a:stCxn id="22" idx="3"/>
                <a:endCxn id="19" idx="1"/>
              </p:cNvCxnSpPr>
              <p:nvPr/>
            </p:nvCxnSpPr>
            <p:spPr>
              <a:xfrm flipV="1">
                <a:off x="6800162" y="2827767"/>
                <a:ext cx="1027625" cy="9720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1" name="Picture 88">
              <a:extLst>
                <a:ext uri="{FF2B5EF4-FFF2-40B4-BE49-F238E27FC236}">
                  <a16:creationId xmlns:a16="http://schemas.microsoft.com/office/drawing/2014/main" id="{2E2189D5-16A9-9743-ABEC-9A7C8FDFE9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9503" y="5593467"/>
              <a:ext cx="1634835" cy="106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88">
              <a:extLst>
                <a:ext uri="{FF2B5EF4-FFF2-40B4-BE49-F238E27FC236}">
                  <a16:creationId xmlns:a16="http://schemas.microsoft.com/office/drawing/2014/main" id="{490450FB-7249-9F4A-9C73-21A4E54396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6074" y="1303452"/>
              <a:ext cx="1784043" cy="1163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34EE711-624D-A547-AAFF-E71AFEC8EE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52890" y="3990179"/>
              <a:ext cx="410554" cy="1612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0D3CD70-6E6A-494F-8C34-76A20FDB01F4}"/>
                </a:ext>
              </a:extLst>
            </p:cNvPr>
            <p:cNvCxnSpPr>
              <a:cxnSpLocks/>
              <a:stCxn id="19" idx="2"/>
              <a:endCxn id="41" idx="0"/>
            </p:cNvCxnSpPr>
            <p:nvPr/>
          </p:nvCxnSpPr>
          <p:spPr>
            <a:xfrm flipH="1">
              <a:off x="6686921" y="5050672"/>
              <a:ext cx="226403" cy="54279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C6858E2-F713-4A4A-A89F-5D7906DCC097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V="1">
              <a:off x="6913324" y="1983187"/>
              <a:ext cx="210485" cy="101453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88">
              <a:extLst>
                <a:ext uri="{FF2B5EF4-FFF2-40B4-BE49-F238E27FC236}">
                  <a16:creationId xmlns:a16="http://schemas.microsoft.com/office/drawing/2014/main" id="{E273CB05-B7DB-A646-A611-1E17C5BBB5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6988" y="1360216"/>
              <a:ext cx="1798319" cy="1173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88">
              <a:extLst>
                <a:ext uri="{FF2B5EF4-FFF2-40B4-BE49-F238E27FC236}">
                  <a16:creationId xmlns:a16="http://schemas.microsoft.com/office/drawing/2014/main" id="{C926CFB2-5EF5-024D-AB90-CA1A6D42FA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236" y="5546583"/>
              <a:ext cx="1634835" cy="106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5F7C4AEB-81D4-7E47-9F2C-6E47119A3095}"/>
                </a:ext>
              </a:extLst>
            </p:cNvPr>
            <p:cNvCxnSpPr>
              <a:cxnSpLocks/>
              <a:endCxn id="22" idx="0"/>
            </p:cNvCxnSpPr>
            <p:nvPr/>
          </p:nvCxnSpPr>
          <p:spPr>
            <a:xfrm flipH="1">
              <a:off x="2293540" y="2383577"/>
              <a:ext cx="27203" cy="81640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D8F81D0-F0EE-2845-86ED-F4E5C11A0238}"/>
                </a:ext>
              </a:extLst>
            </p:cNvPr>
            <p:cNvCxnSpPr>
              <a:cxnSpLocks/>
              <a:stCxn id="55" idx="0"/>
            </p:cNvCxnSpPr>
            <p:nvPr/>
          </p:nvCxnSpPr>
          <p:spPr>
            <a:xfrm flipV="1">
              <a:off x="966654" y="4787541"/>
              <a:ext cx="451012" cy="75904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88">
              <a:extLst>
                <a:ext uri="{FF2B5EF4-FFF2-40B4-BE49-F238E27FC236}">
                  <a16:creationId xmlns:a16="http://schemas.microsoft.com/office/drawing/2014/main" id="{E9129DDF-C177-E341-BA36-14BB34C857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2989" y="5593467"/>
              <a:ext cx="1634835" cy="106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88">
              <a:extLst>
                <a:ext uri="{FF2B5EF4-FFF2-40B4-BE49-F238E27FC236}">
                  <a16:creationId xmlns:a16="http://schemas.microsoft.com/office/drawing/2014/main" id="{A826790E-F797-7944-9AC0-39C6E185BF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3190" y="5618776"/>
              <a:ext cx="1634835" cy="106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F0BF71F-F5C2-E94E-B5A6-13DCBBAE8C70}"/>
                </a:ext>
              </a:extLst>
            </p:cNvPr>
            <p:cNvCxnSpPr>
              <a:cxnSpLocks/>
              <a:stCxn id="32" idx="0"/>
              <a:endCxn id="22" idx="2"/>
            </p:cNvCxnSpPr>
            <p:nvPr/>
          </p:nvCxnSpPr>
          <p:spPr>
            <a:xfrm flipH="1" flipV="1">
              <a:off x="2293540" y="5104659"/>
              <a:ext cx="296867" cy="48880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4A02874-8933-F044-B194-B28216C2C8BC}"/>
                </a:ext>
              </a:extLst>
            </p:cNvPr>
            <p:cNvCxnSpPr>
              <a:cxnSpLocks/>
              <a:stCxn id="33" idx="0"/>
            </p:cNvCxnSpPr>
            <p:nvPr/>
          </p:nvCxnSpPr>
          <p:spPr>
            <a:xfrm flipH="1" flipV="1">
              <a:off x="3719222" y="4898782"/>
              <a:ext cx="721386" cy="7199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E05D047-B683-4F42-8A5C-8558C00DE5D8}"/>
                </a:ext>
              </a:extLst>
            </p:cNvPr>
            <p:cNvCxnSpPr>
              <a:cxnSpLocks/>
              <a:stCxn id="19" idx="2"/>
              <a:endCxn id="46" idx="0"/>
            </p:cNvCxnSpPr>
            <p:nvPr/>
          </p:nvCxnSpPr>
          <p:spPr>
            <a:xfrm>
              <a:off x="6913324" y="5050672"/>
              <a:ext cx="1724297" cy="53865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6" name="Picture 88">
              <a:extLst>
                <a:ext uri="{FF2B5EF4-FFF2-40B4-BE49-F238E27FC236}">
                  <a16:creationId xmlns:a16="http://schemas.microsoft.com/office/drawing/2014/main" id="{AA005ABF-69D9-7748-AB08-7C1993FF1E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0203" y="5589329"/>
              <a:ext cx="1634835" cy="106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A41BB77-4682-774B-B3BA-2AC8A6DBE52A}"/>
                </a:ext>
              </a:extLst>
            </p:cNvPr>
            <p:cNvCxnSpPr>
              <a:cxnSpLocks/>
              <a:stCxn id="19" idx="3"/>
            </p:cNvCxnSpPr>
            <p:nvPr/>
          </p:nvCxnSpPr>
          <p:spPr>
            <a:xfrm>
              <a:off x="8486881" y="4024198"/>
              <a:ext cx="726962" cy="6841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C828216C-DF81-034F-9AB2-86AFC05F14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41973" y="2533309"/>
              <a:ext cx="4471351" cy="150640"/>
            </a:xfrm>
            <a:prstGeom prst="straightConnector1">
              <a:avLst/>
            </a:prstGeom>
            <a:ln w="666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EF98B8C-CC64-C846-B950-8A5836F0CDCD}"/>
                </a:ext>
              </a:extLst>
            </p:cNvPr>
            <p:cNvSpPr txBox="1"/>
            <p:nvPr/>
          </p:nvSpPr>
          <p:spPr>
            <a:xfrm>
              <a:off x="3882412" y="1885342"/>
              <a:ext cx="19522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/>
                <a:t>Enlaces de tránsito</a:t>
              </a:r>
            </a:p>
          </p:txBody>
        </p:sp>
        <p:pic>
          <p:nvPicPr>
            <p:cNvPr id="68" name="Picture 88">
              <a:extLst>
                <a:ext uri="{FF2B5EF4-FFF2-40B4-BE49-F238E27FC236}">
                  <a16:creationId xmlns:a16="http://schemas.microsoft.com/office/drawing/2014/main" id="{DC220E0A-3C4F-5B4A-A5E6-F2376DF8A7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47987" y="3165775"/>
              <a:ext cx="2736748" cy="1785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BC29454-A278-E742-A2CA-97218AAC3A15}"/>
                </a:ext>
              </a:extLst>
            </p:cNvPr>
            <p:cNvSpPr txBox="1"/>
            <p:nvPr/>
          </p:nvSpPr>
          <p:spPr>
            <a:xfrm>
              <a:off x="7684915" y="2816416"/>
              <a:ext cx="2503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/>
                <a:t>Enlaces de Peering</a:t>
              </a:r>
            </a:p>
          </p:txBody>
        </p: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9E3246C6-235A-8845-8683-BFBAE67794DA}"/>
                </a:ext>
              </a:extLst>
            </p:cNvPr>
            <p:cNvCxnSpPr>
              <a:cxnSpLocks/>
            </p:cNvCxnSpPr>
            <p:nvPr/>
          </p:nvCxnSpPr>
          <p:spPr>
            <a:xfrm>
              <a:off x="8684051" y="3165775"/>
              <a:ext cx="13316" cy="798177"/>
            </a:xfrm>
            <a:prstGeom prst="straightConnector1">
              <a:avLst/>
            </a:prstGeom>
            <a:ln w="603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A6694FB-6380-2540-A51C-6374C1E687CD}"/>
                </a:ext>
              </a:extLst>
            </p:cNvPr>
            <p:cNvSpPr txBox="1"/>
            <p:nvPr/>
          </p:nvSpPr>
          <p:spPr>
            <a:xfrm>
              <a:off x="3576604" y="3432298"/>
              <a:ext cx="2503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/>
                <a:t>Enlaces de Peering</a:t>
              </a: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45417251-BFC4-7649-9FE9-987699ED01ED}"/>
                </a:ext>
              </a:extLst>
            </p:cNvPr>
            <p:cNvCxnSpPr>
              <a:cxnSpLocks/>
            </p:cNvCxnSpPr>
            <p:nvPr/>
          </p:nvCxnSpPr>
          <p:spPr>
            <a:xfrm>
              <a:off x="4276902" y="3721130"/>
              <a:ext cx="186390" cy="395222"/>
            </a:xfrm>
            <a:prstGeom prst="straightConnector1">
              <a:avLst/>
            </a:prstGeom>
            <a:ln w="603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79" name="Right Brace 78">
              <a:extLst>
                <a:ext uri="{FF2B5EF4-FFF2-40B4-BE49-F238E27FC236}">
                  <a16:creationId xmlns:a16="http://schemas.microsoft.com/office/drawing/2014/main" id="{7C1EDC4E-3778-1847-A0BC-B5182A1E7520}"/>
                </a:ext>
              </a:extLst>
            </p:cNvPr>
            <p:cNvSpPr/>
            <p:nvPr/>
          </p:nvSpPr>
          <p:spPr>
            <a:xfrm>
              <a:off x="9652890" y="5349063"/>
              <a:ext cx="410554" cy="1336161"/>
            </a:xfrm>
            <a:prstGeom prst="rightBrace">
              <a:avLst/>
            </a:prstGeom>
            <a:ln w="793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069B54C4-E019-5248-A7CE-919D0CADFEFD}"/>
                </a:ext>
              </a:extLst>
            </p:cNvPr>
            <p:cNvSpPr txBox="1"/>
            <p:nvPr/>
          </p:nvSpPr>
          <p:spPr>
            <a:xfrm>
              <a:off x="10164149" y="5832477"/>
              <a:ext cx="11896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/>
                <a:t>Clientes</a:t>
              </a:r>
            </a:p>
          </p:txBody>
        </p:sp>
      </p:grp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BD1310E5-9BCD-DC47-A454-D0CE6E5FBB96}"/>
              </a:ext>
            </a:extLst>
          </p:cNvPr>
          <p:cNvCxnSpPr>
            <a:cxnSpLocks/>
          </p:cNvCxnSpPr>
          <p:nvPr/>
        </p:nvCxnSpPr>
        <p:spPr>
          <a:xfrm flipH="1" flipV="1">
            <a:off x="7298854" y="3875351"/>
            <a:ext cx="2486279" cy="314978"/>
          </a:xfrm>
          <a:prstGeom prst="straightConnector1">
            <a:avLst/>
          </a:prstGeom>
          <a:ln w="603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B329A352-8D81-AB42-A9D4-0E11A386F959}"/>
              </a:ext>
            </a:extLst>
          </p:cNvPr>
          <p:cNvCxnSpPr>
            <a:cxnSpLocks/>
          </p:cNvCxnSpPr>
          <p:nvPr/>
        </p:nvCxnSpPr>
        <p:spPr>
          <a:xfrm flipV="1">
            <a:off x="6956517" y="1838311"/>
            <a:ext cx="429646" cy="1625265"/>
          </a:xfrm>
          <a:prstGeom prst="straightConnector1">
            <a:avLst/>
          </a:prstGeom>
          <a:ln w="603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2C72E3F3-7D05-6541-857E-AED74083FDB8}"/>
              </a:ext>
            </a:extLst>
          </p:cNvPr>
          <p:cNvCxnSpPr>
            <a:cxnSpLocks/>
          </p:cNvCxnSpPr>
          <p:nvPr/>
        </p:nvCxnSpPr>
        <p:spPr>
          <a:xfrm flipH="1">
            <a:off x="2522612" y="3801630"/>
            <a:ext cx="4317144" cy="310509"/>
          </a:xfrm>
          <a:prstGeom prst="straightConnector1">
            <a:avLst/>
          </a:prstGeom>
          <a:ln w="603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8" name="Cross 97">
            <a:extLst>
              <a:ext uri="{FF2B5EF4-FFF2-40B4-BE49-F238E27FC236}">
                <a16:creationId xmlns:a16="http://schemas.microsoft.com/office/drawing/2014/main" id="{B943943D-3032-1846-B074-4F7B31CE8AAD}"/>
              </a:ext>
            </a:extLst>
          </p:cNvPr>
          <p:cNvSpPr/>
          <p:nvPr/>
        </p:nvSpPr>
        <p:spPr>
          <a:xfrm rot="19031361">
            <a:off x="3209600" y="3621751"/>
            <a:ext cx="925412" cy="933015"/>
          </a:xfrm>
          <a:prstGeom prst="plus">
            <a:avLst>
              <a:gd name="adj" fmla="val 50000"/>
            </a:avLst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9" name="Cross 98">
            <a:extLst>
              <a:ext uri="{FF2B5EF4-FFF2-40B4-BE49-F238E27FC236}">
                <a16:creationId xmlns:a16="http://schemas.microsoft.com/office/drawing/2014/main" id="{64DE250B-1C2F-E94F-B431-ED0DE5AAA0E4}"/>
              </a:ext>
            </a:extLst>
          </p:cNvPr>
          <p:cNvSpPr/>
          <p:nvPr/>
        </p:nvSpPr>
        <p:spPr>
          <a:xfrm rot="19031361">
            <a:off x="6754766" y="2194631"/>
            <a:ext cx="925412" cy="933015"/>
          </a:xfrm>
          <a:prstGeom prst="plus">
            <a:avLst>
              <a:gd name="adj" fmla="val 50000"/>
            </a:avLst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1885484-BDD0-1344-AAF9-0BA4012DAED3}"/>
              </a:ext>
            </a:extLst>
          </p:cNvPr>
          <p:cNvCxnSpPr>
            <a:cxnSpLocks/>
          </p:cNvCxnSpPr>
          <p:nvPr/>
        </p:nvCxnSpPr>
        <p:spPr>
          <a:xfrm flipH="1">
            <a:off x="6936890" y="4032840"/>
            <a:ext cx="280582" cy="1896768"/>
          </a:xfrm>
          <a:prstGeom prst="straightConnector1">
            <a:avLst/>
          </a:prstGeom>
          <a:ln w="603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F210A0C-020F-FA49-A87D-7EB04BEA436F}"/>
              </a:ext>
            </a:extLst>
          </p:cNvPr>
          <p:cNvCxnSpPr>
            <a:cxnSpLocks/>
          </p:cNvCxnSpPr>
          <p:nvPr/>
        </p:nvCxnSpPr>
        <p:spPr>
          <a:xfrm>
            <a:off x="7369872" y="4185240"/>
            <a:ext cx="1408011" cy="1937313"/>
          </a:xfrm>
          <a:prstGeom prst="straightConnector1">
            <a:avLst/>
          </a:prstGeom>
          <a:ln w="603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58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E1FCF-F633-B74A-9EDF-CA77B74C0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BGP: filtros de salida y entrada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757396-EC66-4842-8902-97394C538963}"/>
              </a:ext>
            </a:extLst>
          </p:cNvPr>
          <p:cNvGrpSpPr/>
          <p:nvPr/>
        </p:nvGrpSpPr>
        <p:grpSpPr>
          <a:xfrm>
            <a:off x="1180133" y="3102651"/>
            <a:ext cx="8610043" cy="2327560"/>
            <a:chOff x="4559438" y="2015006"/>
            <a:chExt cx="6071201" cy="176588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F85CCD9-A1A9-0B4E-8FF5-439CED500EC2}"/>
                </a:ext>
              </a:extLst>
            </p:cNvPr>
            <p:cNvGrpSpPr/>
            <p:nvPr/>
          </p:nvGrpSpPr>
          <p:grpSpPr>
            <a:xfrm>
              <a:off x="4559438" y="2015006"/>
              <a:ext cx="2531376" cy="1632488"/>
              <a:chOff x="513681" y="2148398"/>
              <a:chExt cx="2531376" cy="1632488"/>
            </a:xfrm>
          </p:grpSpPr>
          <p:pic>
            <p:nvPicPr>
              <p:cNvPr id="22" name="Picture 88">
                <a:extLst>
                  <a:ext uri="{FF2B5EF4-FFF2-40B4-BE49-F238E27FC236}">
                    <a16:creationId xmlns:a16="http://schemas.microsoft.com/office/drawing/2014/main" id="{E0CE27D8-033A-C44E-BC1A-7FF2D16694F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3681" y="2148398"/>
                <a:ext cx="2531376" cy="1632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37">
                <a:extLst>
                  <a:ext uri="{FF2B5EF4-FFF2-40B4-BE49-F238E27FC236}">
                    <a16:creationId xmlns:a16="http://schemas.microsoft.com/office/drawing/2014/main" id="{BA9C31FF-F91A-BE48-AB8F-27A97E123B58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42961" y="2904191"/>
                <a:ext cx="766235" cy="429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155AA6B-F12F-A942-8272-F00A59E47D61}"/>
                  </a:ext>
                </a:extLst>
              </p:cNvPr>
              <p:cNvSpPr txBox="1"/>
              <p:nvPr/>
            </p:nvSpPr>
            <p:spPr>
              <a:xfrm>
                <a:off x="1151906" y="2421640"/>
                <a:ext cx="13821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ASN 65501 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151BDE6-A8DC-C44A-9841-D724F7067B1E}"/>
                </a:ext>
              </a:extLst>
            </p:cNvPr>
            <p:cNvGrpSpPr/>
            <p:nvPr/>
          </p:nvGrpSpPr>
          <p:grpSpPr>
            <a:xfrm>
              <a:off x="8114215" y="2015006"/>
              <a:ext cx="2516424" cy="1765880"/>
              <a:chOff x="8114215" y="2015006"/>
              <a:chExt cx="2516424" cy="1765880"/>
            </a:xfrm>
          </p:grpSpPr>
          <p:pic>
            <p:nvPicPr>
              <p:cNvPr id="19" name="Picture 88">
                <a:extLst>
                  <a:ext uri="{FF2B5EF4-FFF2-40B4-BE49-F238E27FC236}">
                    <a16:creationId xmlns:a16="http://schemas.microsoft.com/office/drawing/2014/main" id="{2D7F17B8-3FEF-DD48-BC90-80BD569710A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14215" y="2015006"/>
                <a:ext cx="2515964" cy="1765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37">
                <a:extLst>
                  <a:ext uri="{FF2B5EF4-FFF2-40B4-BE49-F238E27FC236}">
                    <a16:creationId xmlns:a16="http://schemas.microsoft.com/office/drawing/2014/main" id="{AB632733-C1CC-3E4B-8EF9-EA101DA27A6E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98788" y="2577261"/>
                <a:ext cx="766235" cy="429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91E6637-2992-B14C-B2D2-ABB51869B03C}"/>
                  </a:ext>
                </a:extLst>
              </p:cNvPr>
              <p:cNvSpPr txBox="1"/>
              <p:nvPr/>
            </p:nvSpPr>
            <p:spPr>
              <a:xfrm>
                <a:off x="9248529" y="2283421"/>
                <a:ext cx="13821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ASN 65502 </a:t>
                </a:r>
              </a:p>
            </p:txBody>
          </p: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F259B1C-66A4-6C43-AD54-ABD32AB082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10291" y="2828518"/>
              <a:ext cx="2040675" cy="12690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9EA816F-F8EF-CF4D-BBE0-D6F41F2BCD30}"/>
              </a:ext>
            </a:extLst>
          </p:cNvPr>
          <p:cNvCxnSpPr>
            <a:cxnSpLocks/>
          </p:cNvCxnSpPr>
          <p:nvPr/>
        </p:nvCxnSpPr>
        <p:spPr>
          <a:xfrm flipV="1">
            <a:off x="4240248" y="3902644"/>
            <a:ext cx="2504080" cy="100787"/>
          </a:xfrm>
          <a:prstGeom prst="straightConnector1">
            <a:avLst/>
          </a:prstGeom>
          <a:ln w="8890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4865CFB-6205-5548-8D82-7553A8E6812F}"/>
              </a:ext>
            </a:extLst>
          </p:cNvPr>
          <p:cNvSpPr txBox="1"/>
          <p:nvPr/>
        </p:nvSpPr>
        <p:spPr>
          <a:xfrm>
            <a:off x="3587557" y="2638552"/>
            <a:ext cx="3886669" cy="92333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El AS65501 puede aplicar filtros a los anuncios que realiza: por </a:t>
            </a:r>
            <a:r>
              <a:rPr lang="es-ES_tradnl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prefijos</a:t>
            </a:r>
            <a:r>
              <a:rPr lang="es-ES_tradnl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por </a:t>
            </a:r>
            <a:r>
              <a:rPr lang="es-ES_tradnl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as-</a:t>
            </a:r>
            <a:r>
              <a:rPr lang="es-ES_tradnl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path</a:t>
            </a:r>
            <a:r>
              <a:rPr lang="es-ES_tradnl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por </a:t>
            </a:r>
            <a:r>
              <a:rPr lang="es-ES_tradnl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comunidades</a:t>
            </a:r>
            <a:r>
              <a:rPr lang="es-ES_tradnl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es-ES_tradnl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etc</a:t>
            </a:r>
            <a:endParaRPr lang="es-ES_tradnl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1" name="Picture 88">
            <a:extLst>
              <a:ext uri="{FF2B5EF4-FFF2-40B4-BE49-F238E27FC236}">
                <a16:creationId xmlns:a16="http://schemas.microsoft.com/office/drawing/2014/main" id="{2E2189D5-16A9-9743-ABEC-9A7C8FDFE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4981" y="4925599"/>
            <a:ext cx="1798319" cy="1173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88">
            <a:extLst>
              <a:ext uri="{FF2B5EF4-FFF2-40B4-BE49-F238E27FC236}">
                <a16:creationId xmlns:a16="http://schemas.microsoft.com/office/drawing/2014/main" id="{B2C99F78-C409-5149-9D05-E35998F4C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444" y="3468364"/>
            <a:ext cx="1599856" cy="1043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88">
            <a:extLst>
              <a:ext uri="{FF2B5EF4-FFF2-40B4-BE49-F238E27FC236}">
                <a16:creationId xmlns:a16="http://schemas.microsoft.com/office/drawing/2014/main" id="{490450FB-7249-9F4A-9C73-21A4E54396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2302" y="1890979"/>
            <a:ext cx="1784043" cy="1163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34EE711-624D-A547-AAFF-E71AFEC8EE71}"/>
              </a:ext>
            </a:extLst>
          </p:cNvPr>
          <p:cNvCxnSpPr>
            <a:cxnSpLocks/>
            <a:endCxn id="42" idx="1"/>
          </p:cNvCxnSpPr>
          <p:nvPr/>
        </p:nvCxnSpPr>
        <p:spPr>
          <a:xfrm flipV="1">
            <a:off x="9652890" y="3990179"/>
            <a:ext cx="410554" cy="1612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0D3CD70-6E6A-494F-8C34-76A20FDB01F4}"/>
              </a:ext>
            </a:extLst>
          </p:cNvPr>
          <p:cNvCxnSpPr>
            <a:cxnSpLocks/>
          </p:cNvCxnSpPr>
          <p:nvPr/>
        </p:nvCxnSpPr>
        <p:spPr>
          <a:xfrm>
            <a:off x="9369287" y="5050672"/>
            <a:ext cx="694157" cy="3354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C6858E2-F713-4A4A-A89F-5D7906DCC097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8810137" y="2471562"/>
            <a:ext cx="466981" cy="9848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4" name="Picture 88">
            <a:extLst>
              <a:ext uri="{FF2B5EF4-FFF2-40B4-BE49-F238E27FC236}">
                <a16:creationId xmlns:a16="http://schemas.microsoft.com/office/drawing/2014/main" id="{E273CB05-B7DB-A646-A611-1E17C5BBB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" y="1992979"/>
            <a:ext cx="1798319" cy="1173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88">
            <a:extLst>
              <a:ext uri="{FF2B5EF4-FFF2-40B4-BE49-F238E27FC236}">
                <a16:creationId xmlns:a16="http://schemas.microsoft.com/office/drawing/2014/main" id="{C926CFB2-5EF5-024D-AB90-CA1A6D42F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" y="5131943"/>
            <a:ext cx="1798319" cy="1173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F7C4AEB-81D4-7E47-9F2C-6E47119A3095}"/>
              </a:ext>
            </a:extLst>
          </p:cNvPr>
          <p:cNvCxnSpPr>
            <a:cxnSpLocks/>
          </p:cNvCxnSpPr>
          <p:nvPr/>
        </p:nvCxnSpPr>
        <p:spPr>
          <a:xfrm>
            <a:off x="1180133" y="3094486"/>
            <a:ext cx="557226" cy="4673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D8F81D0-F0EE-2845-86ED-F4E5C11A0238}"/>
              </a:ext>
            </a:extLst>
          </p:cNvPr>
          <p:cNvCxnSpPr>
            <a:cxnSpLocks/>
          </p:cNvCxnSpPr>
          <p:nvPr/>
        </p:nvCxnSpPr>
        <p:spPr>
          <a:xfrm flipV="1">
            <a:off x="1346208" y="4875868"/>
            <a:ext cx="537410" cy="4261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E810C7D2-05E6-9E41-98B2-04CAC26B8ED5}"/>
              </a:ext>
            </a:extLst>
          </p:cNvPr>
          <p:cNvSpPr txBox="1"/>
          <p:nvPr/>
        </p:nvSpPr>
        <p:spPr>
          <a:xfrm>
            <a:off x="3848742" y="5091567"/>
            <a:ext cx="4594480" cy="120032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Sin embargo, el AS65501 no tiene forma de saber que es lo que debe aprender del ASN 65502: ¿que prefijos? ¿qué ASNs están detrás? ¿qué alcance tienen los anuncios del AS65502?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9EDD4EC5-8CFF-8545-8726-57277FE1B43A}"/>
              </a:ext>
            </a:extLst>
          </p:cNvPr>
          <p:cNvCxnSpPr>
            <a:cxnSpLocks/>
          </p:cNvCxnSpPr>
          <p:nvPr/>
        </p:nvCxnSpPr>
        <p:spPr>
          <a:xfrm flipH="1">
            <a:off x="4282158" y="4643219"/>
            <a:ext cx="2543109" cy="125944"/>
          </a:xfrm>
          <a:prstGeom prst="straightConnector1">
            <a:avLst/>
          </a:prstGeom>
          <a:ln w="88900">
            <a:solidFill>
              <a:srgbClr val="FF0000"/>
            </a:solidFill>
            <a:prstDash val="dash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B4E8D584-48FD-B249-AC8F-3E3F437B47C0}"/>
              </a:ext>
            </a:extLst>
          </p:cNvPr>
          <p:cNvSpPr/>
          <p:nvPr/>
        </p:nvSpPr>
        <p:spPr>
          <a:xfrm>
            <a:off x="3650700" y="4264369"/>
            <a:ext cx="8258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¿?</a:t>
            </a:r>
          </a:p>
        </p:txBody>
      </p:sp>
    </p:spTree>
    <p:extLst>
      <p:ext uri="{BB962C8B-B14F-4D97-AF65-F5344CB8AC3E}">
        <p14:creationId xmlns:p14="http://schemas.microsoft.com/office/powerpoint/2010/main" val="1853107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D1E37B5-23B2-1D4D-B71F-121023E1A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Seguridad en BGP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5C1DB8-F934-D94E-92C8-8E2E93F51B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Tecnologías que facilitan la prevención de incidentes de seguridad</a:t>
            </a:r>
          </a:p>
        </p:txBody>
      </p:sp>
    </p:spTree>
    <p:extLst>
      <p:ext uri="{BB962C8B-B14F-4D97-AF65-F5344CB8AC3E}">
        <p14:creationId xmlns:p14="http://schemas.microsoft.com/office/powerpoint/2010/main" val="2854507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73138E-9F2B-C244-98F3-81E71B7B9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IRRs</a:t>
            </a:r>
            <a:r>
              <a:rPr lang="es-ES_tradnl" dirty="0"/>
              <a:t> vs RPKI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3D075AF-4378-CA46-A92D-208D1C00A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Cómo chequear que la información que recibimos por BGP es correcta?</a:t>
            </a:r>
          </a:p>
          <a:p>
            <a:pPr lvl="1"/>
            <a:r>
              <a:rPr lang="es-ES_tradnl" dirty="0"/>
              <a:t>BGP no tiene mecanismos intrínsecos que permitan verificar esto</a:t>
            </a:r>
          </a:p>
          <a:p>
            <a:pPr lvl="1"/>
            <a:r>
              <a:rPr lang="es-ES_tradnl" dirty="0"/>
              <a:t>Se deben contrastar los anuncios recibidos por BGP contra fuentes externas</a:t>
            </a:r>
          </a:p>
          <a:p>
            <a:pPr marL="457200" lvl="1" indent="0">
              <a:buNone/>
            </a:pPr>
            <a:endParaRPr lang="es-ES_tradnl" dirty="0"/>
          </a:p>
          <a:p>
            <a:pPr marL="457200" lvl="1" indent="0">
              <a:buNone/>
            </a:pPr>
            <a:endParaRPr lang="es-ES_tradnl" dirty="0"/>
          </a:p>
          <a:p>
            <a:pPr marL="457200" lvl="1" indent="0">
              <a:buNone/>
            </a:pPr>
            <a:endParaRPr lang="es-ES_tradnl" dirty="0"/>
          </a:p>
          <a:p>
            <a:r>
              <a:rPr lang="es-ES_tradnl" dirty="0"/>
              <a:t>Existen dos formas:</a:t>
            </a:r>
          </a:p>
        </p:txBody>
      </p:sp>
      <p:cxnSp>
        <p:nvCxnSpPr>
          <p:cNvPr id="7" name="Conector recto de flecha 18">
            <a:extLst>
              <a:ext uri="{FF2B5EF4-FFF2-40B4-BE49-F238E27FC236}">
                <a16:creationId xmlns:a16="http://schemas.microsoft.com/office/drawing/2014/main" id="{143673DD-526F-6C4B-8000-D5D73B8EEB7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537897" y="4374490"/>
            <a:ext cx="811213" cy="593725"/>
          </a:xfrm>
          <a:prstGeom prst="straightConnector1">
            <a:avLst/>
          </a:prstGeom>
          <a:noFill/>
          <a:ln w="25400">
            <a:solidFill>
              <a:srgbClr val="3A769A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Conector recto de flecha 19">
            <a:extLst>
              <a:ext uri="{FF2B5EF4-FFF2-40B4-BE49-F238E27FC236}">
                <a16:creationId xmlns:a16="http://schemas.microsoft.com/office/drawing/2014/main" id="{54E8DEAC-78C7-D24C-BA58-AE8748ADFE0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37897" y="4968214"/>
            <a:ext cx="811213" cy="576262"/>
          </a:xfrm>
          <a:prstGeom prst="straightConnector1">
            <a:avLst/>
          </a:prstGeom>
          <a:noFill/>
          <a:ln w="25400">
            <a:solidFill>
              <a:srgbClr val="3A769A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3214BE4-6DAF-3145-8E1C-F019503A145D}"/>
              </a:ext>
            </a:extLst>
          </p:cNvPr>
          <p:cNvSpPr txBox="1"/>
          <p:nvPr/>
        </p:nvSpPr>
        <p:spPr>
          <a:xfrm>
            <a:off x="5204520" y="4096679"/>
            <a:ext cx="49647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AR" sz="2400" dirty="0">
                <a:latin typeface="Helvetica" charset="0"/>
                <a:ea typeface="Helvetica" charset="0"/>
                <a:cs typeface="Helvetica" charset="0"/>
              </a:rPr>
              <a:t>IRR: Internet Routing Registries</a:t>
            </a:r>
          </a:p>
          <a:p>
            <a:pPr lvl="1"/>
            <a:endParaRPr lang="es-AR" sz="2400" dirty="0">
              <a:latin typeface="Helvetica" charset="0"/>
              <a:ea typeface="Helvetica" charset="0"/>
              <a:cs typeface="Helvetica" charset="0"/>
            </a:endParaRPr>
          </a:p>
          <a:p>
            <a:pPr lvl="1"/>
            <a:endParaRPr lang="es-AR" sz="2400" dirty="0">
              <a:latin typeface="Helvetica" charset="0"/>
              <a:ea typeface="Helvetica" charset="0"/>
              <a:cs typeface="Helvetica" charset="0"/>
            </a:endParaRPr>
          </a:p>
          <a:p>
            <a:pPr lvl="1"/>
            <a:r>
              <a:rPr lang="es-AR" sz="2400" dirty="0">
                <a:latin typeface="Helvetica" charset="0"/>
                <a:ea typeface="Helvetica" charset="0"/>
                <a:cs typeface="Helvetica" charset="0"/>
              </a:rPr>
              <a:t>RPKI: Resource Public Key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738448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647" y="3016251"/>
            <a:ext cx="6000660" cy="1680185"/>
          </a:xfrm>
          <a:custGeom>
            <a:avLst/>
            <a:gdLst>
              <a:gd name="connsiteX0" fmla="*/ 0 w 4636009"/>
              <a:gd name="connsiteY0" fmla="*/ 0 h 5032375"/>
              <a:gd name="connsiteX1" fmla="*/ 4636009 w 4636009"/>
              <a:gd name="connsiteY1" fmla="*/ 0 h 5032375"/>
              <a:gd name="connsiteX2" fmla="*/ 4636009 w 4636009"/>
              <a:gd name="connsiteY2" fmla="*/ 5032375 h 5032375"/>
              <a:gd name="connsiteX3" fmla="*/ 0 w 4636009"/>
              <a:gd name="connsiteY3" fmla="*/ 5032375 h 503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09" h="5032375">
                <a:moveTo>
                  <a:pt x="0" y="0"/>
                </a:moveTo>
                <a:lnTo>
                  <a:pt x="4636009" y="0"/>
                </a:lnTo>
                <a:lnTo>
                  <a:pt x="4636009" y="5032375"/>
                </a:lnTo>
                <a:lnTo>
                  <a:pt x="0" y="5032375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 – Internet Routing Registries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err="1"/>
              <a:t>Existe</a:t>
            </a:r>
            <a:r>
              <a:rPr lang="en-US" sz="2400" dirty="0"/>
              <a:t> </a:t>
            </a:r>
            <a:r>
              <a:rPr lang="en-US" sz="2400" dirty="0" err="1"/>
              <a:t>una</a:t>
            </a:r>
            <a:r>
              <a:rPr lang="en-US" sz="2400" dirty="0"/>
              <a:t> gran </a:t>
            </a:r>
            <a:r>
              <a:rPr lang="en-US" sz="2400" dirty="0" err="1"/>
              <a:t>cantidad</a:t>
            </a:r>
            <a:r>
              <a:rPr lang="en-US" sz="2400" dirty="0"/>
              <a:t> de IRRs</a:t>
            </a:r>
          </a:p>
          <a:p>
            <a:pPr lvl="1"/>
            <a:r>
              <a:rPr lang="en-US" sz="2000" dirty="0"/>
              <a:t>El </a:t>
            </a:r>
            <a:r>
              <a:rPr lang="en-US" sz="2000" dirty="0" err="1"/>
              <a:t>más</a:t>
            </a:r>
            <a:r>
              <a:rPr lang="en-US" sz="2000" dirty="0"/>
              <a:t> </a:t>
            </a:r>
            <a:r>
              <a:rPr lang="en-US" sz="2000" dirty="0" err="1"/>
              <a:t>conocido</a:t>
            </a:r>
            <a:r>
              <a:rPr lang="en-US" sz="2000" dirty="0"/>
              <a:t> </a:t>
            </a:r>
            <a:r>
              <a:rPr lang="en-US" sz="2000" dirty="0" err="1"/>
              <a:t>es</a:t>
            </a:r>
            <a:r>
              <a:rPr lang="en-US" sz="2000" dirty="0"/>
              <a:t> RADB</a:t>
            </a:r>
          </a:p>
          <a:p>
            <a:pPr lvl="1"/>
            <a:r>
              <a:rPr lang="en-US" sz="2000" dirty="0"/>
              <a:t>RADB replica </a:t>
            </a:r>
            <a:r>
              <a:rPr lang="en-US" sz="2000" dirty="0" err="1"/>
              <a:t>todos</a:t>
            </a:r>
            <a:r>
              <a:rPr lang="en-US" sz="2000" dirty="0"/>
              <a:t> los </a:t>
            </a:r>
            <a:r>
              <a:rPr lang="en-US" sz="2000" dirty="0" err="1"/>
              <a:t>demas</a:t>
            </a:r>
            <a:r>
              <a:rPr lang="en-US" sz="2000" dirty="0"/>
              <a:t> IRRs</a:t>
            </a:r>
          </a:p>
          <a:p>
            <a:r>
              <a:rPr lang="en-US" sz="2400" dirty="0"/>
              <a:t>Las </a:t>
            </a:r>
            <a:r>
              <a:rPr lang="en-US" sz="2400" dirty="0" err="1"/>
              <a:t>organizaciones</a:t>
            </a:r>
            <a:r>
              <a:rPr lang="en-US" sz="2400" dirty="0"/>
              <a:t> </a:t>
            </a:r>
            <a:r>
              <a:rPr lang="en-US" sz="2400" dirty="0" err="1"/>
              <a:t>definen</a:t>
            </a:r>
            <a:r>
              <a:rPr lang="en-US" sz="2400" dirty="0"/>
              <a:t> sus </a:t>
            </a:r>
            <a:r>
              <a:rPr lang="en-US" sz="2400" dirty="0" err="1"/>
              <a:t>políticas</a:t>
            </a:r>
            <a:r>
              <a:rPr lang="en-US" sz="2400" dirty="0"/>
              <a:t> de </a:t>
            </a:r>
            <a:r>
              <a:rPr lang="en-US" sz="2400" dirty="0" err="1"/>
              <a:t>ruteo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un IRR</a:t>
            </a:r>
          </a:p>
          <a:p>
            <a:r>
              <a:rPr lang="en-US" sz="2400" dirty="0"/>
              <a:t>Los </a:t>
            </a:r>
            <a:r>
              <a:rPr lang="en-US" sz="2400" dirty="0" err="1"/>
              <a:t>operadores</a:t>
            </a:r>
            <a:r>
              <a:rPr lang="en-US" sz="2400" dirty="0"/>
              <a:t> (ISP) </a:t>
            </a:r>
            <a:r>
              <a:rPr lang="en-US" sz="2400" dirty="0" err="1"/>
              <a:t>utilizan</a:t>
            </a:r>
            <a:r>
              <a:rPr lang="en-US" sz="2400" dirty="0"/>
              <a:t> </a:t>
            </a:r>
            <a:r>
              <a:rPr lang="en-US" sz="2400" dirty="0" err="1"/>
              <a:t>esa</a:t>
            </a:r>
            <a:r>
              <a:rPr lang="en-US" sz="2400" dirty="0"/>
              <a:t> </a:t>
            </a:r>
            <a:r>
              <a:rPr lang="en-US" sz="2400" dirty="0" err="1"/>
              <a:t>información</a:t>
            </a:r>
            <a:r>
              <a:rPr lang="en-US" sz="2400" dirty="0"/>
              <a:t> para </a:t>
            </a:r>
            <a:r>
              <a:rPr lang="en-US" sz="2400" dirty="0" err="1"/>
              <a:t>generar</a:t>
            </a:r>
            <a:r>
              <a:rPr lang="en-US" sz="2400" dirty="0"/>
              <a:t> </a:t>
            </a:r>
            <a:r>
              <a:rPr lang="en-US" sz="2400" dirty="0" err="1"/>
              <a:t>filtros</a:t>
            </a:r>
            <a:r>
              <a:rPr lang="en-US" sz="2400" dirty="0"/>
              <a:t> para BGP, </a:t>
            </a:r>
            <a:r>
              <a:rPr lang="en-US" sz="2400" dirty="0" err="1"/>
              <a:t>muchas</a:t>
            </a:r>
            <a:r>
              <a:rPr lang="en-US" sz="2400" dirty="0"/>
              <a:t> </a:t>
            </a:r>
            <a:r>
              <a:rPr lang="en-US" sz="2400" dirty="0" err="1"/>
              <a:t>veces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forma </a:t>
            </a:r>
            <a:r>
              <a:rPr lang="en-US" sz="2400" dirty="0" err="1"/>
              <a:t>automática</a:t>
            </a:r>
            <a:endParaRPr lang="en-US" sz="2400" dirty="0"/>
          </a:p>
          <a:p>
            <a:r>
              <a:rPr lang="en-US" sz="2400" dirty="0" err="1"/>
              <a:t>Existen</a:t>
            </a:r>
            <a:r>
              <a:rPr lang="en-US" sz="2400" dirty="0"/>
              <a:t> </a:t>
            </a:r>
            <a:r>
              <a:rPr lang="en-US" sz="2400" dirty="0" err="1"/>
              <a:t>herramientas</a:t>
            </a:r>
            <a:r>
              <a:rPr lang="en-US" sz="2400" dirty="0"/>
              <a:t> para </a:t>
            </a:r>
            <a:r>
              <a:rPr lang="en-US" sz="2400" dirty="0" err="1"/>
              <a:t>utilizar</a:t>
            </a:r>
            <a:r>
              <a:rPr lang="en-US" sz="2400" dirty="0"/>
              <a:t> </a:t>
            </a:r>
            <a:r>
              <a:rPr lang="en-US" sz="2400" dirty="0" err="1"/>
              <a:t>esa</a:t>
            </a:r>
            <a:r>
              <a:rPr lang="en-US" sz="2400" dirty="0"/>
              <a:t> </a:t>
            </a:r>
            <a:r>
              <a:rPr lang="en-US" sz="2400" dirty="0" err="1"/>
              <a:t>información</a:t>
            </a:r>
            <a:r>
              <a:rPr lang="en-US" sz="2400" dirty="0"/>
              <a:t> y </a:t>
            </a:r>
            <a:r>
              <a:rPr lang="en-US" sz="2400" dirty="0" err="1"/>
              <a:t>configurar</a:t>
            </a:r>
            <a:r>
              <a:rPr lang="en-US" sz="2400" dirty="0"/>
              <a:t> los routers: bgpq3/bgpq4, etc.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7364F2A-2138-A242-9BF4-86B6AD85E61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r>
              <a:rPr lang="es-ES_tradnl" sz="2000" b="1" dirty="0"/>
              <a:t>También LACNIC</a:t>
            </a:r>
          </a:p>
        </p:txBody>
      </p:sp>
    </p:spTree>
    <p:extLst>
      <p:ext uri="{BB962C8B-B14F-4D97-AF65-F5344CB8AC3E}">
        <p14:creationId xmlns:p14="http://schemas.microsoft.com/office/powerpoint/2010/main" val="31914284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51537"/>
            <a:ext cx="2980765" cy="3842585"/>
          </a:xfrm>
        </p:spPr>
        <p:txBody>
          <a:bodyPr>
            <a:normAutofit/>
          </a:bodyPr>
          <a:lstStyle/>
          <a:p>
            <a:pPr algn="r"/>
            <a:r>
              <a:rPr lang="en-US" dirty="0" err="1">
                <a:solidFill>
                  <a:schemeClr val="accent1"/>
                </a:solidFill>
              </a:rPr>
              <a:t>Ejemplos</a:t>
            </a:r>
            <a:r>
              <a:rPr lang="en-US" dirty="0">
                <a:solidFill>
                  <a:schemeClr val="accent1"/>
                </a:solidFill>
              </a:rPr>
              <a:t> de </a:t>
            </a:r>
            <a:r>
              <a:rPr lang="en-US" dirty="0" err="1">
                <a:solidFill>
                  <a:schemeClr val="accent1"/>
                </a:solidFill>
              </a:rPr>
              <a:t>registros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7345" y="224853"/>
            <a:ext cx="7734924" cy="6220918"/>
          </a:xfrm>
          <a:solidFill>
            <a:schemeClr val="accent4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whois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-h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whois.radb.net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-- '-s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radb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-by MAINT-AS6057’</a:t>
            </a:r>
          </a:p>
          <a:p>
            <a:pPr marL="0" indent="0">
              <a:lnSpc>
                <a:spcPct val="70000"/>
              </a:lnSpc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route:      201.221.32.0/19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descr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      ANTEL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origin:     AS6057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notify:    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noc@antel.net.uy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-by:     MAINT-AS6057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changed:   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nantoniello@antel.net.uy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20080903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changed:   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nantoniello@antel.net.uy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20080903  #19:20:32Z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source:     RADB</a:t>
            </a:r>
          </a:p>
          <a:p>
            <a:pPr marL="0" indent="0">
              <a:lnSpc>
                <a:spcPct val="70000"/>
              </a:lnSpc>
              <a:buNone/>
            </a:pP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route:      201.217.128.0/18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descr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      ANTEL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origin:     AS6057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notify:    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noc@antel.net.uy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-by:     MAINT-AS6057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changed:   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nantoniello@antel.net.uy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20080903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changed:   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nantoniello@antel.net.uy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20080903  #19:21:34Z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source:     RADB</a:t>
            </a:r>
          </a:p>
        </p:txBody>
      </p:sp>
    </p:spTree>
    <p:extLst>
      <p:ext uri="{BB962C8B-B14F-4D97-AF65-F5344CB8AC3E}">
        <p14:creationId xmlns:p14="http://schemas.microsoft.com/office/powerpoint/2010/main" val="3378337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1F984E80-CC51-4443-A040-722E2FBCB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Cómo usar la información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B1A0D0D-17F6-1949-9C53-DCFEE088EE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07316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Principales</a:t>
            </a:r>
            <a:r>
              <a:rPr lang="en-US" dirty="0"/>
              <a:t> </a:t>
            </a:r>
            <a:r>
              <a:rPr lang="en-US" dirty="0" err="1"/>
              <a:t>tipos</a:t>
            </a:r>
            <a:r>
              <a:rPr lang="en-US" dirty="0"/>
              <a:t> de </a:t>
            </a:r>
            <a:r>
              <a:rPr lang="en-US" dirty="0" err="1"/>
              <a:t>incidentes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ruteo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451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24DEF-3BF0-A04A-9086-E88C620AB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Ejemplo de peering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0D46F33-08BB-4D40-92D7-420D1F8F07E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600" y="2617390"/>
            <a:ext cx="8839884" cy="206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450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98B51-E633-3B4D-B032-131B15E81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Utilizar la información del IRR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F78A3-4416-DF46-9A9D-F5DC2FC9C9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Obtenemos</a:t>
            </a:r>
            <a:r>
              <a:rPr lang="en-US" dirty="0"/>
              <a:t> </a:t>
            </a:r>
            <a:r>
              <a:rPr lang="en-US" dirty="0" err="1"/>
              <a:t>todos</a:t>
            </a:r>
            <a:r>
              <a:rPr lang="en-US" dirty="0"/>
              <a:t> los </a:t>
            </a:r>
            <a:r>
              <a:rPr lang="en-US" dirty="0" err="1"/>
              <a:t>prefijos</a:t>
            </a:r>
            <a:r>
              <a:rPr lang="en-US" dirty="0"/>
              <a:t> IPv6 del ASN 65502:</a:t>
            </a:r>
          </a:p>
          <a:p>
            <a:pPr marL="0" indent="0">
              <a:buNone/>
            </a:pPr>
            <a:r>
              <a:rPr lang="en-US" sz="2600" dirty="0">
                <a:latin typeface="Courier" pitchFamily="2" charset="0"/>
                <a:cs typeface="Courier New" panose="02070309020205020404" pitchFamily="49" charset="0"/>
              </a:rPr>
              <a:t>$ </a:t>
            </a:r>
            <a:r>
              <a:rPr lang="en-US" sz="2600" dirty="0" err="1">
                <a:latin typeface="Courier" pitchFamily="2" charset="0"/>
                <a:cs typeface="Courier New" panose="02070309020205020404" pitchFamily="49" charset="0"/>
              </a:rPr>
              <a:t>whois</a:t>
            </a:r>
            <a:r>
              <a:rPr lang="en-US" sz="2600" dirty="0">
                <a:latin typeface="Courier" pitchFamily="2" charset="0"/>
                <a:cs typeface="Courier New" panose="02070309020205020404" pitchFamily="49" charset="0"/>
              </a:rPr>
              <a:t> -h </a:t>
            </a:r>
            <a:r>
              <a:rPr lang="en-US" sz="2600" dirty="0" err="1">
                <a:latin typeface="Courier" pitchFamily="2" charset="0"/>
                <a:cs typeface="Courier New" panose="02070309020205020404" pitchFamily="49" charset="0"/>
              </a:rPr>
              <a:t>irr.lacnic.net</a:t>
            </a:r>
            <a:r>
              <a:rPr lang="en-US" sz="2600" dirty="0">
                <a:latin typeface="Courier" pitchFamily="2" charset="0"/>
                <a:cs typeface="Courier New" panose="02070309020205020404" pitchFamily="49" charset="0"/>
              </a:rPr>
              <a:t> '!6AS65502’ </a:t>
            </a:r>
          </a:p>
          <a:p>
            <a:pPr marL="0" indent="0">
              <a:buNone/>
            </a:pPr>
            <a:r>
              <a:rPr lang="en-US" sz="2600" dirty="0">
                <a:latin typeface="Courier" pitchFamily="2" charset="0"/>
                <a:cs typeface="Courier New" panose="02070309020205020404" pitchFamily="49" charset="0"/>
              </a:rPr>
              <a:t>A… </a:t>
            </a:r>
          </a:p>
          <a:p>
            <a:pPr marL="0" indent="0">
              <a:buNone/>
            </a:pPr>
            <a:r>
              <a:rPr lang="en-US" sz="2600" dirty="0">
                <a:latin typeface="Courier" pitchFamily="2" charset="0"/>
                <a:cs typeface="Courier New" panose="02070309020205020404" pitchFamily="49" charset="0"/>
              </a:rPr>
              <a:t>2001:db8:10::/48 </a:t>
            </a:r>
          </a:p>
          <a:p>
            <a:pPr marL="0" indent="0">
              <a:buNone/>
            </a:pPr>
            <a:r>
              <a:rPr lang="en-US" sz="2600" dirty="0">
                <a:latin typeface="Courier" pitchFamily="2" charset="0"/>
                <a:cs typeface="Courier New" panose="02070309020205020404" pitchFamily="49" charset="0"/>
              </a:rPr>
              <a:t>C </a:t>
            </a:r>
          </a:p>
          <a:p>
            <a:r>
              <a:rPr lang="en-US" dirty="0" err="1"/>
              <a:t>Obtenemos</a:t>
            </a:r>
            <a:r>
              <a:rPr lang="en-US" dirty="0"/>
              <a:t> </a:t>
            </a:r>
            <a:r>
              <a:rPr lang="en-US" dirty="0" err="1"/>
              <a:t>todos</a:t>
            </a:r>
            <a:r>
              <a:rPr lang="en-US" dirty="0"/>
              <a:t> los </a:t>
            </a:r>
            <a:r>
              <a:rPr lang="en-US" dirty="0" err="1"/>
              <a:t>prefijos</a:t>
            </a:r>
            <a:r>
              <a:rPr lang="en-US" dirty="0"/>
              <a:t> IPv4 del ASN 65502:</a:t>
            </a:r>
          </a:p>
          <a:p>
            <a:pPr marL="0" indent="0">
              <a:buNone/>
            </a:pPr>
            <a:r>
              <a:rPr lang="en-US" sz="2600" dirty="0">
                <a:latin typeface="Courier" pitchFamily="2" charset="0"/>
              </a:rPr>
              <a:t>$ </a:t>
            </a:r>
            <a:r>
              <a:rPr lang="en-US" sz="2600" dirty="0" err="1">
                <a:latin typeface="Courier" pitchFamily="2" charset="0"/>
              </a:rPr>
              <a:t>whois</a:t>
            </a:r>
            <a:r>
              <a:rPr lang="en-US" sz="2600" dirty="0">
                <a:latin typeface="Courier" pitchFamily="2" charset="0"/>
              </a:rPr>
              <a:t> -h </a:t>
            </a:r>
            <a:r>
              <a:rPr lang="en-US" sz="2600" dirty="0" err="1">
                <a:latin typeface="Courier" pitchFamily="2" charset="0"/>
              </a:rPr>
              <a:t>irr.lacnic.net</a:t>
            </a:r>
            <a:r>
              <a:rPr lang="en-US" sz="2600" dirty="0">
                <a:latin typeface="Courier" pitchFamily="2" charset="0"/>
              </a:rPr>
              <a:t> '!gAS65502’ </a:t>
            </a:r>
          </a:p>
          <a:p>
            <a:pPr marL="0" indent="0">
              <a:buNone/>
            </a:pPr>
            <a:r>
              <a:rPr lang="en-US" sz="2600" dirty="0">
                <a:latin typeface="Courier" pitchFamily="2" charset="0"/>
              </a:rPr>
              <a:t>A… </a:t>
            </a:r>
          </a:p>
          <a:p>
            <a:pPr marL="0" indent="0">
              <a:buNone/>
            </a:pPr>
            <a:r>
              <a:rPr lang="en-US" sz="2600" dirty="0">
                <a:latin typeface="Courier" pitchFamily="2" charset="0"/>
              </a:rPr>
              <a:t>192.0.2.0/24 </a:t>
            </a:r>
          </a:p>
          <a:p>
            <a:pPr marL="0" indent="0">
              <a:buNone/>
            </a:pPr>
            <a:r>
              <a:rPr lang="en-US" sz="2600" dirty="0">
                <a:latin typeface="Courier" pitchFamily="2" charset="0"/>
              </a:rPr>
              <a:t>C </a:t>
            </a:r>
          </a:p>
          <a:p>
            <a:r>
              <a:rPr lang="es-ES_tradnl" dirty="0"/>
              <a:t>Más </a:t>
            </a:r>
            <a:r>
              <a:rPr lang="es-ES_tradnl" dirty="0" err="1"/>
              <a:t>info</a:t>
            </a:r>
            <a:r>
              <a:rPr lang="es-ES_tradnl" dirty="0"/>
              <a:t> en: </a:t>
            </a:r>
            <a:r>
              <a:rPr lang="en-US" dirty="0">
                <a:hlinkClick r:id="rId2"/>
              </a:rPr>
              <a:t>https://irrd4.readthedocs.io/en/master/users/queries.html</a:t>
            </a:r>
            <a:r>
              <a:rPr lang="en-US" dirty="0"/>
              <a:t>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225660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9E2DB-5BB5-024E-B494-323B7250A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Ejemplo de tránsito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B66551E-D2A3-1F4D-8A98-CA6DBE333D6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8" y="1864174"/>
            <a:ext cx="8458200" cy="413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C38BB30-FC6A-E04D-A1BD-886CDEE06ABC}"/>
              </a:ext>
            </a:extLst>
          </p:cNvPr>
          <p:cNvSpPr/>
          <p:nvPr/>
        </p:nvSpPr>
        <p:spPr>
          <a:xfrm>
            <a:off x="3215268" y="4829036"/>
            <a:ext cx="39995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ourier" pitchFamily="2" charset="0"/>
              </a:rPr>
              <a:t>as-set: AS65502:AS-Transito </a:t>
            </a:r>
          </a:p>
          <a:p>
            <a:r>
              <a:rPr lang="en-US" sz="1400" dirty="0" err="1">
                <a:latin typeface="Courier" pitchFamily="2" charset="0"/>
              </a:rPr>
              <a:t>descr</a:t>
            </a:r>
            <a:r>
              <a:rPr lang="en-US" sz="1400" dirty="0">
                <a:latin typeface="Courier" pitchFamily="2" charset="0"/>
              </a:rPr>
              <a:t>: ... </a:t>
            </a:r>
          </a:p>
          <a:p>
            <a:r>
              <a:rPr lang="en-US" sz="1400" dirty="0">
                <a:latin typeface="Courier" pitchFamily="2" charset="0"/>
              </a:rPr>
              <a:t>members: AS65509,AS65510,AS65511 </a:t>
            </a:r>
          </a:p>
          <a:p>
            <a:r>
              <a:rPr lang="en-US" sz="1400" dirty="0" err="1">
                <a:latin typeface="Courier" pitchFamily="2" charset="0"/>
              </a:rPr>
              <a:t>mnt</a:t>
            </a:r>
            <a:r>
              <a:rPr lang="en-US" sz="1400" dirty="0">
                <a:latin typeface="Courier" pitchFamily="2" charset="0"/>
              </a:rPr>
              <a:t>-by: ... </a:t>
            </a:r>
          </a:p>
          <a:p>
            <a:r>
              <a:rPr lang="en-US" sz="1400" dirty="0">
                <a:latin typeface="Courier" pitchFamily="2" charset="0"/>
              </a:rPr>
              <a:t>changed: ... </a:t>
            </a:r>
          </a:p>
          <a:p>
            <a:r>
              <a:rPr lang="en-US" sz="1400" dirty="0">
                <a:latin typeface="Courier" pitchFamily="2" charset="0"/>
              </a:rPr>
              <a:t>source: LACNIC</a:t>
            </a:r>
            <a:endParaRPr lang="es-ES_tradnl" sz="1400" dirty="0"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1362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725BC-BAD2-E940-9226-588A2C85C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Utilizando bgpq3/bgpq4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9C183-3594-6D45-9155-FB9EAF415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caso</a:t>
            </a:r>
            <a:r>
              <a:rPr lang="en-US" dirty="0"/>
              <a:t>, </a:t>
            </a:r>
            <a:r>
              <a:rPr lang="en-US" dirty="0" err="1"/>
              <a:t>usamos</a:t>
            </a:r>
            <a:r>
              <a:rPr lang="en-US" dirty="0"/>
              <a:t> el as-set:</a:t>
            </a:r>
          </a:p>
          <a:p>
            <a:r>
              <a:rPr lang="en-US" dirty="0" err="1"/>
              <a:t>Prefijos</a:t>
            </a:r>
            <a:r>
              <a:rPr lang="en-US" dirty="0"/>
              <a:t> IPv4</a:t>
            </a:r>
          </a:p>
          <a:p>
            <a:pPr marL="0" indent="0">
              <a:buNone/>
            </a:pPr>
            <a:r>
              <a:rPr lang="en-US" sz="2400" dirty="0">
                <a:latin typeface="Courier" pitchFamily="2" charset="0"/>
              </a:rPr>
              <a:t>$ bgpq4 -h </a:t>
            </a:r>
            <a:r>
              <a:rPr lang="en-US" sz="2400" dirty="0" err="1">
                <a:latin typeface="Courier" pitchFamily="2" charset="0"/>
              </a:rPr>
              <a:t>irr.lacnic.net</a:t>
            </a:r>
            <a:r>
              <a:rPr lang="en-US" sz="2400" dirty="0">
                <a:latin typeface="Courier" pitchFamily="2" charset="0"/>
              </a:rPr>
              <a:t> -l </a:t>
            </a:r>
            <a:r>
              <a:rPr lang="en-US" sz="2400" i="1" dirty="0">
                <a:latin typeface="Courier" pitchFamily="2" charset="0"/>
              </a:rPr>
              <a:t>clientes-as65502</a:t>
            </a:r>
            <a:r>
              <a:rPr lang="en-US" sz="2400" dirty="0">
                <a:latin typeface="Courier" pitchFamily="2" charset="0"/>
              </a:rPr>
              <a:t>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Courier" pitchFamily="2" charset="0"/>
              </a:rPr>
              <a:t>AS65502:AS-Transito</a:t>
            </a:r>
            <a:r>
              <a:rPr lang="en-US" sz="2400" dirty="0">
                <a:latin typeface="Courier" pitchFamily="2" charset="0"/>
              </a:rPr>
              <a:t> </a:t>
            </a:r>
          </a:p>
          <a:p>
            <a:pPr marL="0" indent="0">
              <a:buNone/>
            </a:pPr>
            <a:r>
              <a:rPr lang="en-US" sz="2400" dirty="0">
                <a:latin typeface="Courier" pitchFamily="2" charset="0"/>
              </a:rPr>
              <a:t>no </a:t>
            </a:r>
            <a:r>
              <a:rPr lang="en-US" sz="2400" dirty="0" err="1">
                <a:latin typeface="Courier" pitchFamily="2" charset="0"/>
              </a:rPr>
              <a:t>ip</a:t>
            </a:r>
            <a:r>
              <a:rPr lang="en-US" sz="2400" dirty="0">
                <a:latin typeface="Courier" pitchFamily="2" charset="0"/>
              </a:rPr>
              <a:t> prefix-list </a:t>
            </a:r>
            <a:r>
              <a:rPr lang="en-US" sz="2400" i="1" dirty="0">
                <a:latin typeface="Courier" pitchFamily="2" charset="0"/>
              </a:rPr>
              <a:t>clientes-as65502</a:t>
            </a:r>
            <a:r>
              <a:rPr lang="en-US" sz="2400" dirty="0">
                <a:latin typeface="Courier" pitchFamily="2" charset="0"/>
              </a:rPr>
              <a:t> </a:t>
            </a:r>
          </a:p>
          <a:p>
            <a:pPr marL="0" indent="0">
              <a:buNone/>
            </a:pPr>
            <a:r>
              <a:rPr lang="en-US" sz="2400" dirty="0" err="1">
                <a:latin typeface="Courier" pitchFamily="2" charset="0"/>
              </a:rPr>
              <a:t>ip</a:t>
            </a:r>
            <a:r>
              <a:rPr lang="en-US" sz="2400" dirty="0">
                <a:latin typeface="Courier" pitchFamily="2" charset="0"/>
              </a:rPr>
              <a:t> prefix-list </a:t>
            </a:r>
            <a:r>
              <a:rPr lang="en-US" sz="2400" i="1" dirty="0">
                <a:latin typeface="Courier" pitchFamily="2" charset="0"/>
              </a:rPr>
              <a:t>clientes-as65502</a:t>
            </a:r>
            <a:r>
              <a:rPr lang="en-US" sz="2400" dirty="0">
                <a:latin typeface="Courier" pitchFamily="2" charset="0"/>
              </a:rPr>
              <a:t> permit 198.51.100.0/24 </a:t>
            </a:r>
          </a:p>
          <a:p>
            <a:pPr marL="0" indent="0">
              <a:buNone/>
            </a:pPr>
            <a:endParaRPr lang="en-US" sz="2400" dirty="0">
              <a:latin typeface="Courier" pitchFamily="2" charset="0"/>
            </a:endParaRPr>
          </a:p>
          <a:p>
            <a:r>
              <a:rPr lang="en-US" dirty="0" err="1"/>
              <a:t>Prefijos</a:t>
            </a:r>
            <a:r>
              <a:rPr lang="en-US" dirty="0"/>
              <a:t> IPv6</a:t>
            </a:r>
          </a:p>
          <a:p>
            <a:pPr marL="0" indent="0">
              <a:buNone/>
            </a:pPr>
            <a:r>
              <a:rPr lang="en-US" sz="2600" dirty="0">
                <a:latin typeface="Courier" pitchFamily="2" charset="0"/>
              </a:rPr>
              <a:t>$ bgpq4 -h </a:t>
            </a:r>
            <a:r>
              <a:rPr lang="en-US" sz="2600" dirty="0" err="1">
                <a:latin typeface="Courier" pitchFamily="2" charset="0"/>
              </a:rPr>
              <a:t>irr.lacnic.net</a:t>
            </a:r>
            <a:r>
              <a:rPr lang="en-US" sz="2600" dirty="0">
                <a:latin typeface="Courier" pitchFamily="2" charset="0"/>
              </a:rPr>
              <a:t> -6 -l </a:t>
            </a:r>
            <a:r>
              <a:rPr lang="en-US" sz="2600" i="1" dirty="0">
                <a:latin typeface="Courier" pitchFamily="2" charset="0"/>
              </a:rPr>
              <a:t>clientes-as65502</a:t>
            </a:r>
            <a:r>
              <a:rPr lang="en-US" sz="2600" dirty="0">
                <a:latin typeface="Courier" pitchFamily="2" charset="0"/>
              </a:rPr>
              <a:t> </a:t>
            </a: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  <a:latin typeface="Courier" pitchFamily="2" charset="0"/>
              </a:rPr>
              <a:t>AS65502:AS-Transito </a:t>
            </a:r>
          </a:p>
          <a:p>
            <a:pPr marL="0" indent="0">
              <a:buNone/>
            </a:pPr>
            <a:r>
              <a:rPr lang="en-US" sz="2600" dirty="0">
                <a:latin typeface="Courier" pitchFamily="2" charset="0"/>
              </a:rPr>
              <a:t>no ipv6 prefix-list </a:t>
            </a:r>
            <a:r>
              <a:rPr lang="en-US" sz="2600" i="1" dirty="0">
                <a:latin typeface="Courier" pitchFamily="2" charset="0"/>
              </a:rPr>
              <a:t>clientes-as65502</a:t>
            </a:r>
            <a:r>
              <a:rPr lang="en-US" sz="2600" dirty="0">
                <a:latin typeface="Courier" pitchFamily="2" charset="0"/>
              </a:rPr>
              <a:t> </a:t>
            </a:r>
          </a:p>
          <a:p>
            <a:pPr marL="0" indent="0">
              <a:buNone/>
            </a:pPr>
            <a:r>
              <a:rPr lang="en-US" sz="2600" dirty="0">
                <a:latin typeface="Courier" pitchFamily="2" charset="0"/>
              </a:rPr>
              <a:t>ipv6 prefix-list </a:t>
            </a:r>
            <a:r>
              <a:rPr lang="en-US" sz="2600" i="1" dirty="0">
                <a:latin typeface="Courier" pitchFamily="2" charset="0"/>
              </a:rPr>
              <a:t>clientes-as65502</a:t>
            </a:r>
            <a:r>
              <a:rPr lang="en-US" sz="2600" dirty="0">
                <a:latin typeface="Courier" pitchFamily="2" charset="0"/>
              </a:rPr>
              <a:t> permit 2001:db8:FFF0:/48 </a:t>
            </a:r>
          </a:p>
          <a:p>
            <a:pPr marL="0" indent="0">
              <a:buNone/>
            </a:pPr>
            <a:r>
              <a:rPr lang="en-US" sz="2600" dirty="0">
                <a:latin typeface="Courier" pitchFamily="2" charset="0"/>
              </a:rPr>
              <a:t>ipv6 prefix-list </a:t>
            </a:r>
            <a:r>
              <a:rPr lang="en-US" sz="2600" i="1" dirty="0">
                <a:latin typeface="Courier" pitchFamily="2" charset="0"/>
              </a:rPr>
              <a:t>clientes-as65502</a:t>
            </a:r>
            <a:r>
              <a:rPr lang="en-US" sz="2600" dirty="0">
                <a:latin typeface="Courier" pitchFamily="2" charset="0"/>
              </a:rPr>
              <a:t> permit 2001:db8:ABCD:/48 </a:t>
            </a:r>
          </a:p>
          <a:p>
            <a:endParaRPr lang="en-US" dirty="0"/>
          </a:p>
          <a:p>
            <a:r>
              <a:rPr lang="en-US" dirty="0"/>
              <a:t>Ver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información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bgpq4 </a:t>
            </a:r>
            <a:r>
              <a:rPr lang="en-US" dirty="0" err="1"/>
              <a:t>en</a:t>
            </a:r>
            <a:r>
              <a:rPr lang="en-US" dirty="0"/>
              <a:t> 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bgp</a:t>
            </a:r>
            <a:r>
              <a:rPr lang="en-US" dirty="0"/>
              <a:t>/bgpq4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096110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4C88E-B171-7542-AC6C-FA84DEC33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Referencias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40628-F7B9-B34B-81C1-576C216E1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/>
              <a:t>IRR de LACNIC: </a:t>
            </a:r>
            <a:r>
              <a:rPr lang="es-ES_tradnl" dirty="0">
                <a:hlinkClick r:id="rId2"/>
              </a:rPr>
              <a:t>https://labs.lacnic.net/Uso-de-IRR-LACNIC/</a:t>
            </a:r>
            <a:endParaRPr lang="es-ES_tradnl" dirty="0"/>
          </a:p>
          <a:p>
            <a:r>
              <a:rPr lang="en-US" dirty="0"/>
              <a:t>Bgpq4: </a:t>
            </a:r>
            <a:r>
              <a:rPr lang="en-US" dirty="0">
                <a:hlinkClick r:id="rId3"/>
              </a:rPr>
              <a:t>https://github.com/bgp/bgpq4</a:t>
            </a:r>
            <a:endParaRPr lang="en-US" dirty="0"/>
          </a:p>
          <a:p>
            <a:r>
              <a:rPr lang="en-US" dirty="0" err="1"/>
              <a:t>IRRd</a:t>
            </a:r>
            <a:r>
              <a:rPr lang="en-US" dirty="0"/>
              <a:t> v4: </a:t>
            </a:r>
            <a:r>
              <a:rPr lang="en-US" dirty="0">
                <a:hlinkClick r:id="rId4"/>
              </a:rPr>
              <a:t>https://irrd4.readthedocs.io/en/master/users/queries.html</a:t>
            </a:r>
            <a:r>
              <a:rPr lang="en-US" dirty="0"/>
              <a:t> </a:t>
            </a:r>
          </a:p>
          <a:p>
            <a:endParaRPr lang="es-ES_tradnl" dirty="0"/>
          </a:p>
          <a:p>
            <a:r>
              <a:rPr lang="es-ES_tradnl" dirty="0"/>
              <a:t>Documentación Mi LACNIC:</a:t>
            </a:r>
          </a:p>
          <a:p>
            <a:pPr lvl="1"/>
            <a:r>
              <a:rPr lang="es-ES_tradnl" dirty="0"/>
              <a:t>General: </a:t>
            </a:r>
            <a:r>
              <a:rPr lang="es-ES_tradnl" dirty="0">
                <a:hlinkClick r:id="rId5"/>
              </a:rPr>
              <a:t>https://lacnic.zendesk.com/hc/es/categories/360002625214-Internet-Routing-Registry</a:t>
            </a:r>
            <a:endParaRPr lang="es-ES_tradnl" dirty="0"/>
          </a:p>
          <a:p>
            <a:pPr lvl="1"/>
            <a:r>
              <a:rPr lang="es-ES_tradnl" dirty="0"/>
              <a:t>RPKI: </a:t>
            </a:r>
            <a:r>
              <a:rPr lang="es-ES_tradnl" dirty="0">
                <a:hlinkClick r:id="rId6"/>
              </a:rPr>
              <a:t>https://lacnic.zendesk.com/hc/es/sections/206490008-RPKI</a:t>
            </a:r>
            <a:endParaRPr lang="es-ES_tradnl" dirty="0"/>
          </a:p>
          <a:p>
            <a:pPr lvl="1"/>
            <a:r>
              <a:rPr lang="es-ES_tradnl" dirty="0"/>
              <a:t>IRR: </a:t>
            </a:r>
            <a:r>
              <a:rPr lang="es-ES_tradnl" dirty="0">
                <a:hlinkClick r:id="rId7"/>
              </a:rPr>
              <a:t>https://lacnic.zendesk.com/hc/es/categories/203940327-Soporte-Mi-LACNIC</a:t>
            </a:r>
            <a:endParaRPr lang="es-ES_tradnl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120764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05A268-CDA2-C54D-9E03-A20A38893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s-AR" dirty="0"/>
              <a:t>¿Preguntas hasta acá?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8FC4353-6BAC-0E48-90BE-5178942A6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712" y="1825625"/>
            <a:ext cx="7282575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42699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RPKI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Define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infraestructura</a:t>
            </a:r>
            <a:r>
              <a:rPr lang="en-US" dirty="0"/>
              <a:t> de clave </a:t>
            </a:r>
            <a:r>
              <a:rPr lang="en-US" dirty="0" err="1"/>
              <a:t>pública</a:t>
            </a:r>
            <a:r>
              <a:rPr lang="en-US" dirty="0"/>
              <a:t> </a:t>
            </a:r>
            <a:r>
              <a:rPr lang="en-US" dirty="0" err="1"/>
              <a:t>especializada</a:t>
            </a:r>
            <a:r>
              <a:rPr lang="en-US" dirty="0"/>
              <a:t> para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aplicada</a:t>
            </a:r>
            <a:r>
              <a:rPr lang="en-US" dirty="0"/>
              <a:t> al </a:t>
            </a:r>
            <a:r>
              <a:rPr lang="en-US" dirty="0" err="1"/>
              <a:t>enrutamiento</a:t>
            </a:r>
            <a:endParaRPr lang="en-US" dirty="0"/>
          </a:p>
          <a:p>
            <a:pPr lvl="1"/>
            <a:r>
              <a:rPr lang="en-US" dirty="0"/>
              <a:t>En particular, para BGP</a:t>
            </a:r>
          </a:p>
          <a:p>
            <a:endParaRPr lang="en-US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1094509" y="2046927"/>
          <a:ext cx="970816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urved Up Arrow 9"/>
          <p:cNvSpPr/>
          <p:nvPr/>
        </p:nvSpPr>
        <p:spPr>
          <a:xfrm>
            <a:off x="1967344" y="5680365"/>
            <a:ext cx="5541819" cy="817418"/>
          </a:xfrm>
          <a:prstGeom prst="curvedUpArrow">
            <a:avLst>
              <a:gd name="adj1" fmla="val 23495"/>
              <a:gd name="adj2" fmla="val 50000"/>
              <a:gd name="adj3" fmla="val 3008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3648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compone</a:t>
            </a:r>
            <a:r>
              <a:rPr lang="en-US" dirty="0"/>
              <a:t> la </a:t>
            </a:r>
            <a:r>
              <a:rPr lang="en-US" dirty="0" err="1"/>
              <a:t>solución</a:t>
            </a:r>
            <a:r>
              <a:rPr lang="en-US" dirty="0"/>
              <a:t> RPKI?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ROA</a:t>
            </a:r>
            <a:r>
              <a:rPr lang="en-US" dirty="0"/>
              <a:t>: </a:t>
            </a:r>
            <a:r>
              <a:rPr lang="en-US" dirty="0" err="1"/>
              <a:t>Objetos</a:t>
            </a:r>
            <a:r>
              <a:rPr lang="en-US" dirty="0"/>
              <a:t> </a:t>
            </a:r>
            <a:r>
              <a:rPr lang="en-US" dirty="0" err="1"/>
              <a:t>firmados</a:t>
            </a:r>
            <a:r>
              <a:rPr lang="en-US" dirty="0"/>
              <a:t> </a:t>
            </a:r>
            <a:r>
              <a:rPr lang="en-US" dirty="0" err="1"/>
              <a:t>digitalmente</a:t>
            </a:r>
            <a:r>
              <a:rPr lang="en-US" dirty="0"/>
              <a:t> para </a:t>
            </a:r>
            <a:r>
              <a:rPr lang="en-US" dirty="0" err="1"/>
              <a:t>soportar</a:t>
            </a:r>
            <a:r>
              <a:rPr lang="en-US" dirty="0"/>
              <a:t> </a:t>
            </a:r>
            <a:r>
              <a:rPr lang="en-US" dirty="0" err="1"/>
              <a:t>seguridad</a:t>
            </a:r>
            <a:r>
              <a:rPr lang="en-US" dirty="0"/>
              <a:t> del </a:t>
            </a:r>
            <a:r>
              <a:rPr lang="en-US" dirty="0" err="1"/>
              <a:t>enrutamiento</a:t>
            </a:r>
            <a:endParaRPr lang="en-US" dirty="0"/>
          </a:p>
          <a:p>
            <a:pPr lvl="1"/>
            <a:r>
              <a:rPr lang="en-US" dirty="0" err="1"/>
              <a:t>Equivalentes</a:t>
            </a:r>
            <a:r>
              <a:rPr lang="en-US" dirty="0"/>
              <a:t> a route o route6 objects de un IRR</a:t>
            </a:r>
          </a:p>
          <a:p>
            <a:pPr lvl="1"/>
            <a:r>
              <a:rPr lang="en-US" dirty="0"/>
              <a:t>Los ISPs u </a:t>
            </a:r>
            <a:r>
              <a:rPr lang="en-US" dirty="0" err="1"/>
              <a:t>organizaciones</a:t>
            </a:r>
            <a:r>
              <a:rPr lang="en-US" dirty="0"/>
              <a:t> </a:t>
            </a:r>
            <a:r>
              <a:rPr lang="en-US" dirty="0" err="1"/>
              <a:t>pueden</a:t>
            </a:r>
            <a:r>
              <a:rPr lang="en-US" dirty="0"/>
              <a:t> </a:t>
            </a:r>
            <a:r>
              <a:rPr lang="en-US" b="1" i="1" dirty="0" err="1"/>
              <a:t>definir</a:t>
            </a:r>
            <a:r>
              <a:rPr lang="en-US" b="1" i="1" dirty="0"/>
              <a:t> y </a:t>
            </a:r>
            <a:r>
              <a:rPr lang="en-US" b="1" i="1" dirty="0" err="1"/>
              <a:t>certificar</a:t>
            </a:r>
            <a:r>
              <a:rPr lang="en-US" b="1" i="1" dirty="0"/>
              <a:t> </a:t>
            </a:r>
            <a:r>
              <a:rPr lang="en-US" b="1" i="1" dirty="0" err="1"/>
              <a:t>los</a:t>
            </a:r>
            <a:r>
              <a:rPr lang="en-US" b="1" i="1" dirty="0"/>
              <a:t> </a:t>
            </a:r>
            <a:r>
              <a:rPr lang="en-US" b="1" i="1" dirty="0" err="1"/>
              <a:t>anuncios</a:t>
            </a:r>
            <a:r>
              <a:rPr lang="en-US" b="1" i="1" dirty="0"/>
              <a:t> de </a:t>
            </a:r>
            <a:r>
              <a:rPr lang="en-US" b="1" i="1" dirty="0" err="1"/>
              <a:t>rutas</a:t>
            </a:r>
            <a:r>
              <a:rPr lang="en-US" b="1" i="1" dirty="0"/>
              <a:t> que </a:t>
            </a:r>
            <a:r>
              <a:rPr lang="en-US" b="1" i="1" dirty="0" err="1"/>
              <a:t>autorizan</a:t>
            </a:r>
            <a:r>
              <a:rPr lang="en-US" b="1" i="1" dirty="0"/>
              <a:t> </a:t>
            </a:r>
            <a:r>
              <a:rPr lang="en-US" dirty="0" err="1"/>
              <a:t>realizar</a:t>
            </a:r>
            <a:endParaRPr lang="en-US" dirty="0"/>
          </a:p>
          <a:p>
            <a:pPr lvl="1"/>
            <a:r>
              <a:rPr lang="en-US" dirty="0"/>
              <a:t>Los </a:t>
            </a:r>
            <a:r>
              <a:rPr lang="en-US" b="1" dirty="0"/>
              <a:t>ROAs </a:t>
            </a:r>
            <a:r>
              <a:rPr lang="en-US" dirty="0" err="1"/>
              <a:t>permiten</a:t>
            </a:r>
            <a:r>
              <a:rPr lang="en-US" dirty="0"/>
              <a:t> </a:t>
            </a:r>
            <a:r>
              <a:rPr lang="en-US" dirty="0" err="1"/>
              <a:t>definir</a:t>
            </a:r>
            <a:r>
              <a:rPr lang="en-US" dirty="0"/>
              <a:t> el AS de </a:t>
            </a:r>
            <a:r>
              <a:rPr lang="en-US" dirty="0" err="1"/>
              <a:t>origen</a:t>
            </a:r>
            <a:r>
              <a:rPr lang="en-US" dirty="0"/>
              <a:t> para </a:t>
            </a:r>
            <a:r>
              <a:rPr lang="en-US" dirty="0" err="1"/>
              <a:t>nuestros</a:t>
            </a:r>
            <a:r>
              <a:rPr lang="en-US" dirty="0"/>
              <a:t> </a:t>
            </a:r>
            <a:r>
              <a:rPr lang="en-US" dirty="0" err="1"/>
              <a:t>prefijos</a:t>
            </a:r>
            <a:endParaRPr lang="en-US" b="1" dirty="0"/>
          </a:p>
          <a:p>
            <a:pPr lvl="1"/>
            <a:r>
              <a:rPr lang="en-US" b="1" dirty="0" err="1"/>
              <a:t>Firmados</a:t>
            </a:r>
            <a:r>
              <a:rPr lang="en-US" dirty="0"/>
              <a:t> con la clave </a:t>
            </a:r>
            <a:r>
              <a:rPr lang="en-US" dirty="0" err="1"/>
              <a:t>privada</a:t>
            </a:r>
            <a:r>
              <a:rPr lang="en-US" dirty="0"/>
              <a:t> del </a:t>
            </a:r>
            <a:r>
              <a:rPr lang="en-US" dirty="0" err="1"/>
              <a:t>certificado</a:t>
            </a:r>
            <a:endParaRPr lang="en-US" dirty="0"/>
          </a:p>
          <a:p>
            <a:pPr lvl="1"/>
            <a:r>
              <a:rPr lang="en-US" altLang="x-none" dirty="0"/>
              <a:t>Toda la </a:t>
            </a:r>
            <a:r>
              <a:rPr lang="en-US" altLang="x-none" dirty="0" err="1"/>
              <a:t>información</a:t>
            </a:r>
            <a:r>
              <a:rPr lang="en-US" altLang="x-none" dirty="0"/>
              <a:t> </a:t>
            </a:r>
            <a:r>
              <a:rPr lang="en-US" altLang="x-none" dirty="0" err="1"/>
              <a:t>es</a:t>
            </a:r>
            <a:r>
              <a:rPr lang="en-US" altLang="x-none" dirty="0"/>
              <a:t> </a:t>
            </a:r>
            <a:r>
              <a:rPr lang="en-US" altLang="x-none" dirty="0" err="1"/>
              <a:t>copiada</a:t>
            </a:r>
            <a:r>
              <a:rPr lang="en-US" altLang="x-none" dirty="0"/>
              <a:t> </a:t>
            </a:r>
            <a:r>
              <a:rPr lang="es-ES_tradnl" dirty="0"/>
              <a:t>en un </a:t>
            </a:r>
            <a:r>
              <a:rPr lang="es-ES_tradnl" b="1" dirty="0"/>
              <a:t>repositorio públicamente accesible</a:t>
            </a:r>
            <a:endParaRPr lang="en-US" b="1" dirty="0"/>
          </a:p>
          <a:p>
            <a:pPr lvl="1"/>
            <a:endParaRPr lang="en-US" dirty="0"/>
          </a:p>
          <a:p>
            <a:r>
              <a:rPr lang="es-AR" dirty="0"/>
              <a:t>Un </a:t>
            </a:r>
            <a:r>
              <a:rPr lang="es-AR" b="1" dirty="0"/>
              <a:t>mecanismo de validación </a:t>
            </a:r>
            <a:r>
              <a:rPr lang="es-AR" dirty="0"/>
              <a:t>de prefijos</a:t>
            </a:r>
          </a:p>
          <a:p>
            <a:pPr lvl="1"/>
            <a:r>
              <a:rPr lang="es-AR" dirty="0"/>
              <a:t>Validación de origen</a:t>
            </a:r>
          </a:p>
        </p:txBody>
      </p:sp>
    </p:spTree>
    <p:extLst>
      <p:ext uri="{BB962C8B-B14F-4D97-AF65-F5344CB8AC3E}">
        <p14:creationId xmlns:p14="http://schemas.microsoft.com/office/powerpoint/2010/main" val="18186655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9D8CEA-DE0D-5944-A4D5-E27249F47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Validación de Origen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A1C2AA-96CF-DA4A-A695-67EB918096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339069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RPKI en </a:t>
            </a:r>
            <a:r>
              <a:rPr lang="en-US" dirty="0" err="1"/>
              <a:t>acción</a:t>
            </a:r>
            <a:endParaRPr lang="en-US" dirty="0"/>
          </a:p>
        </p:txBody>
      </p:sp>
      <p:grpSp>
        <p:nvGrpSpPr>
          <p:cNvPr id="3" name="Agrupar 11"/>
          <p:cNvGrpSpPr/>
          <p:nvPr/>
        </p:nvGrpSpPr>
        <p:grpSpPr>
          <a:xfrm>
            <a:off x="2481199" y="1380343"/>
            <a:ext cx="7491912" cy="4387249"/>
            <a:chOff x="304800" y="1481669"/>
            <a:chExt cx="8517465" cy="4672839"/>
          </a:xfrm>
        </p:grpSpPr>
        <p:pic>
          <p:nvPicPr>
            <p:cNvPr id="5" name="Content Placeholder 3" descr="rpki-ecosystem-page1-00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820" b="-4820"/>
            <a:stretch>
              <a:fillRect/>
            </a:stretch>
          </p:blipFill>
          <p:spPr>
            <a:xfrm>
              <a:off x="604762" y="1481669"/>
              <a:ext cx="8082038" cy="4229705"/>
            </a:xfrm>
            <a:prstGeom prst="rect">
              <a:avLst/>
            </a:prstGeom>
          </p:spPr>
        </p:pic>
        <p:sp>
          <p:nvSpPr>
            <p:cNvPr id="6" name="Oval 2"/>
            <p:cNvSpPr/>
            <p:nvPr/>
          </p:nvSpPr>
          <p:spPr>
            <a:xfrm>
              <a:off x="304800" y="4334933"/>
              <a:ext cx="1964267" cy="1540934"/>
            </a:xfrm>
            <a:prstGeom prst="ellipse">
              <a:avLst/>
            </a:prstGeom>
            <a:noFill/>
            <a:ln w="762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7" name="Oval 4"/>
            <p:cNvSpPr/>
            <p:nvPr/>
          </p:nvSpPr>
          <p:spPr>
            <a:xfrm>
              <a:off x="5748866" y="3894667"/>
              <a:ext cx="1168401" cy="1540934"/>
            </a:xfrm>
            <a:prstGeom prst="ellipse">
              <a:avLst/>
            </a:prstGeom>
            <a:noFill/>
            <a:ln w="762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8" name="Oval 5"/>
            <p:cNvSpPr/>
            <p:nvPr/>
          </p:nvSpPr>
          <p:spPr>
            <a:xfrm>
              <a:off x="6485466" y="4923974"/>
              <a:ext cx="2048934" cy="770467"/>
            </a:xfrm>
            <a:prstGeom prst="ellipse">
              <a:avLst/>
            </a:prstGeom>
            <a:noFill/>
            <a:ln w="7620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9" name="TextBox 6"/>
            <p:cNvSpPr txBox="1"/>
            <p:nvPr/>
          </p:nvSpPr>
          <p:spPr>
            <a:xfrm>
              <a:off x="2556933" y="5334780"/>
              <a:ext cx="948267" cy="27864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defTabSz="457200"/>
              <a:r>
                <a:rPr lang="en-US" sz="1100">
                  <a:latin typeface="Calibri"/>
                </a:rPr>
                <a:t>Cache</a:t>
              </a:r>
            </a:p>
          </p:txBody>
        </p:sp>
        <p:sp>
          <p:nvSpPr>
            <p:cNvPr id="10" name="TextBox 7"/>
            <p:cNvSpPr txBox="1"/>
            <p:nvPr/>
          </p:nvSpPr>
          <p:spPr>
            <a:xfrm>
              <a:off x="6917268" y="3273736"/>
              <a:ext cx="1752598" cy="45893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 defTabSz="457200"/>
              <a:r>
                <a:rPr lang="en-US" sz="1100" dirty="0" err="1">
                  <a:latin typeface="Calibri"/>
                </a:rPr>
                <a:t>Sistema</a:t>
              </a:r>
              <a:r>
                <a:rPr lang="en-US" sz="1100" dirty="0">
                  <a:latin typeface="Calibri"/>
                </a:rPr>
                <a:t> de </a:t>
              </a:r>
              <a:r>
                <a:rPr lang="en-US" sz="1100" dirty="0" err="1">
                  <a:latin typeface="Calibri"/>
                </a:rPr>
                <a:t>Gestión</a:t>
              </a:r>
              <a:r>
                <a:rPr lang="en-US" sz="1100" dirty="0">
                  <a:latin typeface="Calibri"/>
                </a:rPr>
                <a:t> de RPKI</a:t>
              </a:r>
            </a:p>
          </p:txBody>
        </p:sp>
        <p:sp>
          <p:nvSpPr>
            <p:cNvPr id="11" name="TextBox 8"/>
            <p:cNvSpPr txBox="1"/>
            <p:nvPr/>
          </p:nvSpPr>
          <p:spPr>
            <a:xfrm>
              <a:off x="7069667" y="5875868"/>
              <a:ext cx="1752598" cy="27864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 defTabSz="457200"/>
              <a:r>
                <a:rPr lang="en-US" sz="1100" dirty="0" err="1">
                  <a:latin typeface="Calibri"/>
                </a:rPr>
                <a:t>Repositorio</a:t>
              </a:r>
              <a:endParaRPr lang="en-US" sz="1100" dirty="0">
                <a:latin typeface="Calibri"/>
              </a:endParaRPr>
            </a:p>
          </p:txBody>
        </p:sp>
      </p:grpSp>
      <p:grpSp>
        <p:nvGrpSpPr>
          <p:cNvPr id="4" name="Group 18"/>
          <p:cNvGrpSpPr/>
          <p:nvPr/>
        </p:nvGrpSpPr>
        <p:grpSpPr>
          <a:xfrm>
            <a:off x="3530435" y="5566229"/>
            <a:ext cx="5043696" cy="833569"/>
            <a:chOff x="2006435" y="5566228"/>
            <a:chExt cx="5043696" cy="833569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2397899" y="5566228"/>
              <a:ext cx="4086499" cy="15759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006435" y="5753466"/>
              <a:ext cx="50436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Los caches </a:t>
              </a:r>
              <a:r>
                <a:rPr lang="en-US" dirty="0" err="1"/>
                <a:t>traen</a:t>
              </a:r>
              <a:r>
                <a:rPr lang="en-US" dirty="0"/>
                <a:t> </a:t>
              </a:r>
              <a:r>
                <a:rPr lang="en-US" dirty="0" err="1"/>
                <a:t>y</a:t>
              </a:r>
              <a:r>
                <a:rPr lang="en-US" dirty="0"/>
                <a:t> </a:t>
              </a:r>
              <a:r>
                <a:rPr lang="en-US" dirty="0" err="1"/>
                <a:t>validan</a:t>
              </a:r>
              <a:r>
                <a:rPr lang="en-US" dirty="0"/>
                <a:t> </a:t>
              </a:r>
              <a:r>
                <a:rPr lang="en-US" dirty="0" err="1"/>
                <a:t>criptográficamente</a:t>
              </a:r>
              <a:r>
                <a:rPr lang="en-US" dirty="0"/>
                <a:t> los </a:t>
              </a:r>
              <a:r>
                <a:rPr lang="en-US" dirty="0" err="1"/>
                <a:t>certificados</a:t>
              </a:r>
              <a:r>
                <a:rPr lang="en-US" dirty="0"/>
                <a:t> </a:t>
              </a:r>
              <a:r>
                <a:rPr lang="en-US" dirty="0" err="1"/>
                <a:t>y</a:t>
              </a:r>
              <a:r>
                <a:rPr lang="en-US" dirty="0"/>
                <a:t> </a:t>
              </a:r>
              <a:r>
                <a:rPr lang="en-US" dirty="0" err="1"/>
                <a:t>ROAs</a:t>
              </a:r>
              <a:r>
                <a:rPr lang="en-US" dirty="0"/>
                <a:t> de los </a:t>
              </a:r>
              <a:r>
                <a:rPr lang="en-US" dirty="0" err="1"/>
                <a:t>repositorios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462162" y="3733801"/>
            <a:ext cx="2700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Los caches </a:t>
            </a:r>
            <a:r>
              <a:rPr lang="en-US" dirty="0" err="1"/>
              <a:t>alimentan</a:t>
            </a:r>
            <a:r>
              <a:rPr lang="en-US" dirty="0"/>
              <a:t> a los routers </a:t>
            </a:r>
            <a:r>
              <a:rPr lang="en-US" dirty="0" err="1"/>
              <a:t>usando</a:t>
            </a:r>
            <a:r>
              <a:rPr lang="en-US" dirty="0"/>
              <a:t> el </a:t>
            </a:r>
            <a:r>
              <a:rPr lang="en-US" dirty="0" err="1"/>
              <a:t>protocolo</a:t>
            </a:r>
            <a:r>
              <a:rPr lang="en-US" dirty="0"/>
              <a:t> RTR con </a:t>
            </a:r>
            <a:r>
              <a:rPr lang="en-US" dirty="0" err="1"/>
              <a:t>información</a:t>
            </a:r>
            <a:r>
              <a:rPr lang="en-US" dirty="0"/>
              <a:t> de </a:t>
            </a:r>
            <a:r>
              <a:rPr lang="en-US" dirty="0" err="1"/>
              <a:t>ROAs</a:t>
            </a:r>
            <a:endParaRPr lang="en-US" dirty="0"/>
          </a:p>
        </p:txBody>
      </p:sp>
      <p:grpSp>
        <p:nvGrpSpPr>
          <p:cNvPr id="12" name="Group 19"/>
          <p:cNvGrpSpPr/>
          <p:nvPr/>
        </p:nvGrpSpPr>
        <p:grpSpPr>
          <a:xfrm>
            <a:off x="2256777" y="1585376"/>
            <a:ext cx="2764677" cy="1175309"/>
            <a:chOff x="732776" y="1585375"/>
            <a:chExt cx="2764677" cy="1175309"/>
          </a:xfrm>
        </p:grpSpPr>
        <p:sp>
          <p:nvSpPr>
            <p:cNvPr id="16" name="TextBox 15"/>
            <p:cNvSpPr txBox="1"/>
            <p:nvPr/>
          </p:nvSpPr>
          <p:spPr>
            <a:xfrm>
              <a:off x="732776" y="1585375"/>
              <a:ext cx="25473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Los routers </a:t>
              </a:r>
              <a:r>
                <a:rPr lang="en-US" dirty="0" err="1"/>
                <a:t>validan</a:t>
              </a:r>
              <a:r>
                <a:rPr lang="en-US" dirty="0"/>
                <a:t> los updates de </a:t>
              </a:r>
              <a:r>
                <a:rPr lang="en-US" dirty="0" err="1"/>
                <a:t>otros</a:t>
              </a:r>
              <a:r>
                <a:rPr lang="en-US" dirty="0"/>
                <a:t> peers BGP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2938162" y="2374189"/>
              <a:ext cx="559291" cy="38649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7463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9FA466-D846-4442-838C-912581367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4685202" cy="1143000"/>
          </a:xfrm>
        </p:spPr>
        <p:txBody>
          <a:bodyPr/>
          <a:lstStyle/>
          <a:p>
            <a:r>
              <a:rPr lang="es-ES" dirty="0"/>
              <a:t>Secuestro de rutas</a:t>
            </a:r>
            <a:endParaRPr lang="es-ES_tradnl" dirty="0"/>
          </a:p>
        </p:txBody>
      </p:sp>
      <p:pic>
        <p:nvPicPr>
          <p:cNvPr id="7" name="Picture 88">
            <a:extLst>
              <a:ext uri="{FF2B5EF4-FFF2-40B4-BE49-F238E27FC236}">
                <a16:creationId xmlns:a16="http://schemas.microsoft.com/office/drawing/2014/main" id="{D10B0A18-4309-8F49-8DB6-717EA5219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676" y="2846918"/>
            <a:ext cx="2515964" cy="176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8">
            <a:extLst>
              <a:ext uri="{FF2B5EF4-FFF2-40B4-BE49-F238E27FC236}">
                <a16:creationId xmlns:a16="http://schemas.microsoft.com/office/drawing/2014/main" id="{1545D4B7-530A-5F4F-A46E-63B74D6EE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81" y="2148398"/>
            <a:ext cx="2531376" cy="163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7">
            <a:extLst>
              <a:ext uri="{FF2B5EF4-FFF2-40B4-BE49-F238E27FC236}">
                <a16:creationId xmlns:a16="http://schemas.microsoft.com/office/drawing/2014/main" id="{B0E023B0-4E81-A743-9812-1AE29297E8E6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249" y="3409173"/>
            <a:ext cx="766235" cy="429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7">
            <a:extLst>
              <a:ext uri="{FF2B5EF4-FFF2-40B4-BE49-F238E27FC236}">
                <a16:creationId xmlns:a16="http://schemas.microsoft.com/office/drawing/2014/main" id="{9CD15823-3DAA-AD4D-924E-13BDEAAE2A3A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961" y="2904191"/>
            <a:ext cx="766235" cy="429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29AF38A-AA06-4D48-B85A-DC6A8F55215F}"/>
              </a:ext>
            </a:extLst>
          </p:cNvPr>
          <p:cNvCxnSpPr>
            <a:cxnSpLocks/>
            <a:stCxn id="10" idx="3"/>
            <a:endCxn id="9" idx="1"/>
          </p:cNvCxnSpPr>
          <p:nvPr/>
        </p:nvCxnSpPr>
        <p:spPr>
          <a:xfrm>
            <a:off x="2609196" y="3118812"/>
            <a:ext cx="2703053" cy="5049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7E8EEE8-47B7-EB4C-82CB-7C3ACEE6557E}"/>
              </a:ext>
            </a:extLst>
          </p:cNvPr>
          <p:cNvSpPr txBox="1"/>
          <p:nvPr/>
        </p:nvSpPr>
        <p:spPr>
          <a:xfrm>
            <a:off x="5961990" y="3115333"/>
            <a:ext cx="1382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ASN 65502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EA204A-C9E2-2C45-94E4-487DE3CE8C51}"/>
              </a:ext>
            </a:extLst>
          </p:cNvPr>
          <p:cNvSpPr txBox="1"/>
          <p:nvPr/>
        </p:nvSpPr>
        <p:spPr>
          <a:xfrm>
            <a:off x="1151906" y="2421640"/>
            <a:ext cx="1382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ASN 65501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1EF288-7C9D-2044-816C-64FBB6D4E813}"/>
              </a:ext>
            </a:extLst>
          </p:cNvPr>
          <p:cNvSpPr txBox="1"/>
          <p:nvPr/>
        </p:nvSpPr>
        <p:spPr>
          <a:xfrm>
            <a:off x="4943592" y="4613219"/>
            <a:ext cx="2334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2001:db8:FF00::/40 </a:t>
            </a:r>
            <a:r>
              <a:rPr lang="en-US" sz="1400" dirty="0">
                <a:sym typeface="Wingdings" pitchFamily="2" charset="2"/>
              </a:rPr>
              <a:t> 65510</a:t>
            </a:r>
            <a:endParaRPr lang="en-US" sz="1400" dirty="0"/>
          </a:p>
          <a:p>
            <a:r>
              <a:rPr lang="en-AR" sz="1400" dirty="0"/>
              <a:t>198.51.100.0/24 </a:t>
            </a:r>
            <a:r>
              <a:rPr lang="en-AR" sz="1400" dirty="0">
                <a:sym typeface="Wingdings" pitchFamily="2" charset="2"/>
              </a:rPr>
              <a:t> 65509</a:t>
            </a:r>
            <a:endParaRPr lang="en-AR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F45ADF-7F6F-4B4E-975C-07BE4F2A5BCB}"/>
              </a:ext>
            </a:extLst>
          </p:cNvPr>
          <p:cNvSpPr txBox="1"/>
          <p:nvPr/>
        </p:nvSpPr>
        <p:spPr>
          <a:xfrm>
            <a:off x="1712488" y="3642206"/>
            <a:ext cx="28985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2001:db8:FF00::/40 </a:t>
            </a:r>
            <a:r>
              <a:rPr lang="en-US" sz="1400" dirty="0">
                <a:sym typeface="Wingdings" pitchFamily="2" charset="2"/>
              </a:rPr>
              <a:t> </a:t>
            </a:r>
            <a:r>
              <a:rPr lang="en-US" sz="1400" dirty="0"/>
              <a:t>65502, 65510</a:t>
            </a:r>
          </a:p>
          <a:p>
            <a:r>
              <a:rPr lang="en-AR" sz="1400" dirty="0"/>
              <a:t>198.51.100.0/24 </a:t>
            </a:r>
            <a:r>
              <a:rPr lang="en-AR" sz="1400" dirty="0">
                <a:sym typeface="Wingdings" pitchFamily="2" charset="2"/>
              </a:rPr>
              <a:t> 65502, 65509</a:t>
            </a:r>
          </a:p>
        </p:txBody>
      </p:sp>
      <p:pic>
        <p:nvPicPr>
          <p:cNvPr id="16" name="Picture 88">
            <a:extLst>
              <a:ext uri="{FF2B5EF4-FFF2-40B4-BE49-F238E27FC236}">
                <a16:creationId xmlns:a16="http://schemas.microsoft.com/office/drawing/2014/main" id="{7E516B6F-03C7-C44D-859C-4FFCAC77F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251" y="2464516"/>
            <a:ext cx="3416147" cy="176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8">
            <a:extLst>
              <a:ext uri="{FF2B5EF4-FFF2-40B4-BE49-F238E27FC236}">
                <a16:creationId xmlns:a16="http://schemas.microsoft.com/office/drawing/2014/main" id="{49E16209-9DB6-EF42-ACAA-63B90F744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879" y="4721335"/>
            <a:ext cx="3583103" cy="1912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00C30FF-9E6E-A846-BF7C-BACB27BC942D}"/>
              </a:ext>
            </a:extLst>
          </p:cNvPr>
          <p:cNvSpPr/>
          <p:nvPr/>
        </p:nvSpPr>
        <p:spPr>
          <a:xfrm>
            <a:off x="8522800" y="5495163"/>
            <a:ext cx="13933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R" sz="1400" dirty="0"/>
              <a:t>198.51.100.0/24</a:t>
            </a:r>
            <a:endParaRPr lang="es-ES_tradnl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91D032-990A-7D41-8350-89F16A8867CE}"/>
              </a:ext>
            </a:extLst>
          </p:cNvPr>
          <p:cNvSpPr txBox="1"/>
          <p:nvPr/>
        </p:nvSpPr>
        <p:spPr>
          <a:xfrm>
            <a:off x="8206279" y="360473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2001:db8:FF00::/40</a:t>
            </a:r>
            <a:endParaRPr lang="en-AR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E6BDDF-80DE-3844-A3EF-838DE0BBB7CD}"/>
              </a:ext>
            </a:extLst>
          </p:cNvPr>
          <p:cNvSpPr txBox="1"/>
          <p:nvPr/>
        </p:nvSpPr>
        <p:spPr>
          <a:xfrm>
            <a:off x="8552786" y="3068446"/>
            <a:ext cx="1382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ASN 65510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87883CC-B7B6-8C45-A516-D0D7C82E3B64}"/>
              </a:ext>
            </a:extLst>
          </p:cNvPr>
          <p:cNvSpPr txBox="1"/>
          <p:nvPr/>
        </p:nvSpPr>
        <p:spPr>
          <a:xfrm>
            <a:off x="8400388" y="5014481"/>
            <a:ext cx="1382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ASN 65509 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0CA87DA-151D-DF46-BAA7-299373ACF291}"/>
              </a:ext>
            </a:extLst>
          </p:cNvPr>
          <p:cNvCxnSpPr>
            <a:cxnSpLocks/>
            <a:stCxn id="9" idx="3"/>
            <a:endCxn id="28" idx="1"/>
          </p:cNvCxnSpPr>
          <p:nvPr/>
        </p:nvCxnSpPr>
        <p:spPr>
          <a:xfrm flipV="1">
            <a:off x="6078484" y="3496890"/>
            <a:ext cx="2040675" cy="1269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37">
            <a:extLst>
              <a:ext uri="{FF2B5EF4-FFF2-40B4-BE49-F238E27FC236}">
                <a16:creationId xmlns:a16="http://schemas.microsoft.com/office/drawing/2014/main" id="{F2929430-0E8D-264C-92DA-B3FBCD78E10A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2973" y="5281837"/>
            <a:ext cx="4490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7">
            <a:extLst>
              <a:ext uri="{FF2B5EF4-FFF2-40B4-BE49-F238E27FC236}">
                <a16:creationId xmlns:a16="http://schemas.microsoft.com/office/drawing/2014/main" id="{BF97D3D8-0C00-2E47-8CA6-495E667F1B97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159" y="3312224"/>
            <a:ext cx="4490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7A08F55-B4E7-B549-A4A8-D2FEDD06D5FD}"/>
              </a:ext>
            </a:extLst>
          </p:cNvPr>
          <p:cNvCxnSpPr>
            <a:cxnSpLocks/>
          </p:cNvCxnSpPr>
          <p:nvPr/>
        </p:nvCxnSpPr>
        <p:spPr>
          <a:xfrm>
            <a:off x="5861538" y="3668518"/>
            <a:ext cx="2268327" cy="17658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97B1ABE-9F7C-284E-BB0C-792520B44559}"/>
              </a:ext>
            </a:extLst>
          </p:cNvPr>
          <p:cNvSpPr txBox="1"/>
          <p:nvPr/>
        </p:nvSpPr>
        <p:spPr>
          <a:xfrm>
            <a:off x="8569692" y="5874729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2001:db8:FF00::/48</a:t>
            </a:r>
            <a:endParaRPr lang="en-AR" sz="1400" dirty="0">
              <a:solidFill>
                <a:srgbClr val="FF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0CBDBB0-02D0-3745-B502-B4937DFA2B7E}"/>
              </a:ext>
            </a:extLst>
          </p:cNvPr>
          <p:cNvSpPr txBox="1"/>
          <p:nvPr/>
        </p:nvSpPr>
        <p:spPr>
          <a:xfrm>
            <a:off x="4948422" y="5081118"/>
            <a:ext cx="23342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2001:db8:FF00::/48 </a:t>
            </a:r>
            <a:r>
              <a:rPr lang="en-US" sz="1400" dirty="0">
                <a:solidFill>
                  <a:srgbClr val="FF0000"/>
                </a:solidFill>
                <a:sym typeface="Wingdings" pitchFamily="2" charset="2"/>
              </a:rPr>
              <a:t> 65509</a:t>
            </a:r>
            <a:endParaRPr lang="en-AR" sz="1400" dirty="0">
              <a:solidFill>
                <a:srgbClr val="FF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FC57E7F-3C51-5446-B6BC-B845CACD3CFB}"/>
              </a:ext>
            </a:extLst>
          </p:cNvPr>
          <p:cNvSpPr txBox="1"/>
          <p:nvPr/>
        </p:nvSpPr>
        <p:spPr>
          <a:xfrm>
            <a:off x="1723537" y="4147929"/>
            <a:ext cx="2876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2001:db8:FF00::/48 </a:t>
            </a:r>
            <a:r>
              <a:rPr lang="en-US" sz="1400" dirty="0">
                <a:solidFill>
                  <a:srgbClr val="FF0000"/>
                </a:solidFill>
                <a:sym typeface="Wingdings" pitchFamily="2" charset="2"/>
              </a:rPr>
              <a:t> 65502, 65509</a:t>
            </a:r>
            <a:endParaRPr lang="en-AR" sz="1400" dirty="0">
              <a:solidFill>
                <a:srgbClr val="FF0000"/>
              </a:solidFill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DF7058A6-8DF8-4148-BE72-23FBB619A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677" y="3932966"/>
            <a:ext cx="354125" cy="686117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CB389BA-1E97-A744-AB75-DBACF500A882}"/>
              </a:ext>
            </a:extLst>
          </p:cNvPr>
          <p:cNvCxnSpPr>
            <a:cxnSpLocks/>
          </p:cNvCxnSpPr>
          <p:nvPr/>
        </p:nvCxnSpPr>
        <p:spPr>
          <a:xfrm flipV="1">
            <a:off x="693739" y="3304669"/>
            <a:ext cx="311863" cy="7768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366B3AF2-40C4-BF40-BA14-D9047A4C26F6}"/>
              </a:ext>
            </a:extLst>
          </p:cNvPr>
          <p:cNvSpPr/>
          <p:nvPr/>
        </p:nvSpPr>
        <p:spPr>
          <a:xfrm>
            <a:off x="180325" y="4612798"/>
            <a:ext cx="15520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2001:db8:FF00::20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8C574FF-3922-7D49-826E-B2BB324716D6}"/>
              </a:ext>
            </a:extLst>
          </p:cNvPr>
          <p:cNvGrpSpPr/>
          <p:nvPr/>
        </p:nvGrpSpPr>
        <p:grpSpPr>
          <a:xfrm>
            <a:off x="5424235" y="354474"/>
            <a:ext cx="6715563" cy="1505536"/>
            <a:chOff x="1798158" y="2322513"/>
            <a:chExt cx="7882236" cy="1579563"/>
          </a:xfrm>
        </p:grpSpPr>
        <p:sp>
          <p:nvSpPr>
            <p:cNvPr id="46" name="CuadroTexto 13">
              <a:extLst>
                <a:ext uri="{FF2B5EF4-FFF2-40B4-BE49-F238E27FC236}">
                  <a16:creationId xmlns:a16="http://schemas.microsoft.com/office/drawing/2014/main" id="{F3639B15-4668-0441-AFAB-3A78FB715157}"/>
                </a:ext>
              </a:extLst>
            </p:cNvPr>
            <p:cNvSpPr txBox="1"/>
            <p:nvPr/>
          </p:nvSpPr>
          <p:spPr>
            <a:xfrm>
              <a:off x="1798158" y="2603015"/>
              <a:ext cx="3606007" cy="11624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AR" sz="2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ＭＳ Ｐゴシック" charset="0"/>
                  <a:cs typeface="ＭＳ Ｐゴシック" charset="0"/>
                </a:rPr>
                <a:t>Secuestro de rutas: </a:t>
              </a:r>
              <a:r>
                <a:rPr lang="es-ES" altLang="x-none" sz="2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ＭＳ Ｐゴシック" charset="0"/>
                </a:rPr>
                <a:t>Acción de anunciar prefijos NO autorizados</a:t>
              </a:r>
            </a:p>
          </p:txBody>
        </p:sp>
        <p:sp>
          <p:nvSpPr>
            <p:cNvPr id="47" name="Marcador de texto 3">
              <a:extLst>
                <a:ext uri="{FF2B5EF4-FFF2-40B4-BE49-F238E27FC236}">
                  <a16:creationId xmlns:a16="http://schemas.microsoft.com/office/drawing/2014/main" id="{D8086993-AB5C-544E-8059-B8E397A6402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778319" y="2322513"/>
              <a:ext cx="3290887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  <p:txBody>
            <a:bodyPr anchor="b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>
                <a:buFont typeface="Arial" charset="0"/>
                <a:buNone/>
              </a:pPr>
              <a:r>
                <a:rPr lang="es-ES" altLang="x-none" sz="2200" dirty="0">
                  <a:solidFill>
                    <a:srgbClr val="7F7F7F"/>
                  </a:solidFill>
                </a:rPr>
                <a:t>Intencional.</a:t>
              </a:r>
              <a:endParaRPr lang="es-ES" altLang="x-none" sz="2200" b="1" dirty="0">
                <a:solidFill>
                  <a:srgbClr val="FF6600"/>
                </a:solidFill>
              </a:endParaRPr>
            </a:p>
          </p:txBody>
        </p:sp>
        <p:sp>
          <p:nvSpPr>
            <p:cNvPr id="48" name="Marcador de texto 3">
              <a:extLst>
                <a:ext uri="{FF2B5EF4-FFF2-40B4-BE49-F238E27FC236}">
                  <a16:creationId xmlns:a16="http://schemas.microsoft.com/office/drawing/2014/main" id="{407E504E-6721-B44C-BF07-E450B9F0600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778319" y="3455989"/>
              <a:ext cx="3902075" cy="446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  <p:txBody>
            <a:bodyPr anchor="b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>
                <a:buFont typeface="Arial" charset="0"/>
                <a:buNone/>
              </a:pPr>
              <a:r>
                <a:rPr lang="es-ES" altLang="x-none" sz="2200" dirty="0">
                  <a:solidFill>
                    <a:srgbClr val="7F7F7F"/>
                  </a:solidFill>
                </a:rPr>
                <a:t>Por error en la operación.</a:t>
              </a:r>
              <a:endParaRPr lang="es-ES" altLang="x-none" sz="2200" b="1" dirty="0">
                <a:solidFill>
                  <a:srgbClr val="FF6600"/>
                </a:solidFill>
              </a:endParaRPr>
            </a:p>
          </p:txBody>
        </p:sp>
        <p:cxnSp>
          <p:nvCxnSpPr>
            <p:cNvPr id="49" name="Conector recto de flecha 18">
              <a:extLst>
                <a:ext uri="{FF2B5EF4-FFF2-40B4-BE49-F238E27FC236}">
                  <a16:creationId xmlns:a16="http://schemas.microsoft.com/office/drawing/2014/main" id="{1518B7FB-A980-4D4D-9C37-C6910B70279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967106" y="2563814"/>
              <a:ext cx="811213" cy="593725"/>
            </a:xfrm>
            <a:prstGeom prst="straightConnector1">
              <a:avLst/>
            </a:prstGeom>
            <a:noFill/>
            <a:ln w="25400">
              <a:solidFill>
                <a:srgbClr val="3A769A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Conector recto de flecha 19">
              <a:extLst>
                <a:ext uri="{FF2B5EF4-FFF2-40B4-BE49-F238E27FC236}">
                  <a16:creationId xmlns:a16="http://schemas.microsoft.com/office/drawing/2014/main" id="{6FD51945-3E93-6F4C-9AB7-715E31E07A5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937126" y="3157538"/>
              <a:ext cx="811213" cy="576262"/>
            </a:xfrm>
            <a:prstGeom prst="straightConnector1">
              <a:avLst/>
            </a:prstGeom>
            <a:noFill/>
            <a:ln w="25400">
              <a:solidFill>
                <a:srgbClr val="3A769A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4" name="Freeform 43">
            <a:extLst>
              <a:ext uri="{FF2B5EF4-FFF2-40B4-BE49-F238E27FC236}">
                <a16:creationId xmlns:a16="http://schemas.microsoft.com/office/drawing/2014/main" id="{74CD7E7A-D610-2648-82A6-8D253FD79DC4}"/>
              </a:ext>
            </a:extLst>
          </p:cNvPr>
          <p:cNvSpPr/>
          <p:nvPr/>
        </p:nvSpPr>
        <p:spPr>
          <a:xfrm>
            <a:off x="870802" y="3101772"/>
            <a:ext cx="8318168" cy="2954253"/>
          </a:xfrm>
          <a:custGeom>
            <a:avLst/>
            <a:gdLst>
              <a:gd name="connsiteX0" fmla="*/ 0 w 8094688"/>
              <a:gd name="connsiteY0" fmla="*/ 1065493 h 2849322"/>
              <a:gd name="connsiteX1" fmla="*/ 1229193 w 8094688"/>
              <a:gd name="connsiteY1" fmla="*/ 1191 h 2849322"/>
              <a:gd name="connsiteX2" fmla="*/ 4886793 w 8094688"/>
              <a:gd name="connsiteY2" fmla="*/ 900601 h 2849322"/>
              <a:gd name="connsiteX3" fmla="*/ 8094688 w 8094688"/>
              <a:gd name="connsiteY3" fmla="*/ 2849322 h 284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4688" h="2849322">
                <a:moveTo>
                  <a:pt x="0" y="1065493"/>
                </a:moveTo>
                <a:cubicBezTo>
                  <a:pt x="207363" y="547083"/>
                  <a:pt x="414727" y="28673"/>
                  <a:pt x="1229193" y="1191"/>
                </a:cubicBezTo>
                <a:cubicBezTo>
                  <a:pt x="2043659" y="-26291"/>
                  <a:pt x="3742544" y="425913"/>
                  <a:pt x="4886793" y="900601"/>
                </a:cubicBezTo>
                <a:cubicBezTo>
                  <a:pt x="6031042" y="1375289"/>
                  <a:pt x="7600013" y="2527034"/>
                  <a:pt x="8094688" y="2849322"/>
                </a:cubicBezTo>
              </a:path>
            </a:pathLst>
          </a:custGeom>
          <a:ln w="57150" cap="flat" cmpd="sng" algn="ctr">
            <a:solidFill>
              <a:srgbClr val="FC6B4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22663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9" grpId="0"/>
      <p:bldP spid="40" grpId="0"/>
      <p:bldP spid="4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Validación</a:t>
            </a:r>
            <a:r>
              <a:rPr lang="en-US" dirty="0"/>
              <a:t> de Origen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Una </a:t>
            </a:r>
            <a:r>
              <a:rPr lang="en-US" dirty="0" err="1"/>
              <a:t>vez</a:t>
            </a:r>
            <a:r>
              <a:rPr lang="en-US" dirty="0"/>
              <a:t> que los routers </a:t>
            </a:r>
            <a:r>
              <a:rPr lang="en-US" dirty="0" err="1"/>
              <a:t>reciben</a:t>
            </a:r>
            <a:r>
              <a:rPr lang="en-US" dirty="0"/>
              <a:t> la </a:t>
            </a:r>
            <a:r>
              <a:rPr lang="en-US" dirty="0" err="1"/>
              <a:t>información</a:t>
            </a:r>
            <a:r>
              <a:rPr lang="en-US" dirty="0"/>
              <a:t> de los caches, </a:t>
            </a:r>
            <a:r>
              <a:rPr lang="en-US" dirty="0" err="1"/>
              <a:t>tendrán</a:t>
            </a:r>
            <a:r>
              <a:rPr lang="en-US" dirty="0"/>
              <a:t> una </a:t>
            </a:r>
            <a:r>
              <a:rPr lang="en-US" dirty="0" err="1"/>
              <a:t>tabla</a:t>
            </a:r>
            <a:r>
              <a:rPr lang="en-US" dirty="0"/>
              <a:t> con: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Con </a:t>
            </a:r>
            <a:r>
              <a:rPr lang="en-US" dirty="0" err="1"/>
              <a:t>esto</a:t>
            </a:r>
            <a:r>
              <a:rPr lang="en-US" dirty="0"/>
              <a:t> es </a:t>
            </a:r>
            <a:r>
              <a:rPr lang="en-US" dirty="0" err="1"/>
              <a:t>posible</a:t>
            </a:r>
            <a:r>
              <a:rPr lang="en-US" dirty="0"/>
              <a:t> </a:t>
            </a:r>
            <a:r>
              <a:rPr lang="en-US" dirty="0" err="1"/>
              <a:t>asignar</a:t>
            </a:r>
            <a:r>
              <a:rPr lang="en-US" dirty="0"/>
              <a:t> un </a:t>
            </a:r>
            <a:r>
              <a:rPr lang="en-US" b="1" i="1" dirty="0" err="1"/>
              <a:t>estado</a:t>
            </a:r>
            <a:r>
              <a:rPr lang="en-US" b="1" i="1" dirty="0"/>
              <a:t> de </a:t>
            </a:r>
            <a:r>
              <a:rPr lang="en-US" b="1" i="1" dirty="0" err="1"/>
              <a:t>validez</a:t>
            </a:r>
            <a:r>
              <a:rPr lang="en-US" b="1" i="1" dirty="0"/>
              <a:t> </a:t>
            </a:r>
            <a:r>
              <a:rPr lang="en-US" dirty="0"/>
              <a:t>a </a:t>
            </a:r>
            <a:r>
              <a:rPr lang="en-US" dirty="0" err="1"/>
              <a:t>cada</a:t>
            </a:r>
            <a:r>
              <a:rPr lang="en-US" dirty="0"/>
              <a:t> UPDATE de BGP</a:t>
            </a:r>
          </a:p>
          <a:p>
            <a:r>
              <a:rPr lang="en-US" dirty="0"/>
              <a:t>El </a:t>
            </a:r>
            <a:r>
              <a:rPr lang="en-US" dirty="0" err="1"/>
              <a:t>estado</a:t>
            </a:r>
            <a:r>
              <a:rPr lang="en-US" dirty="0"/>
              <a:t> de </a:t>
            </a:r>
            <a:r>
              <a:rPr lang="en-US" dirty="0" err="1"/>
              <a:t>validez</a:t>
            </a:r>
            <a:r>
              <a:rPr lang="en-US" dirty="0"/>
              <a:t> </a:t>
            </a:r>
            <a:r>
              <a:rPr lang="en-US" dirty="0" err="1"/>
              <a:t>puede</a:t>
            </a:r>
            <a:r>
              <a:rPr lang="en-US" dirty="0"/>
              <a:t> ser:</a:t>
            </a:r>
          </a:p>
          <a:p>
            <a:pPr lvl="1"/>
            <a:r>
              <a:rPr lang="en-US" dirty="0" err="1"/>
              <a:t>Válido</a:t>
            </a:r>
            <a:r>
              <a:rPr lang="en-US" dirty="0"/>
              <a:t>: El AS de </a:t>
            </a:r>
            <a:r>
              <a:rPr lang="en-US" dirty="0" err="1"/>
              <a:t>origen</a:t>
            </a:r>
            <a:r>
              <a:rPr lang="en-US" dirty="0"/>
              <a:t> </a:t>
            </a:r>
            <a:r>
              <a:rPr lang="en-US" dirty="0" err="1"/>
              <a:t>y</a:t>
            </a:r>
            <a:r>
              <a:rPr lang="en-US" dirty="0"/>
              <a:t> el Largo </a:t>
            </a:r>
            <a:r>
              <a:rPr lang="en-US" dirty="0" err="1"/>
              <a:t>Máximo</a:t>
            </a:r>
            <a:r>
              <a:rPr lang="en-US" dirty="0"/>
              <a:t> </a:t>
            </a:r>
            <a:r>
              <a:rPr lang="en-US" dirty="0" err="1"/>
              <a:t>coinciden</a:t>
            </a:r>
            <a:r>
              <a:rPr lang="en-US" dirty="0"/>
              <a:t> con la </a:t>
            </a:r>
            <a:r>
              <a:rPr lang="en-US" dirty="0" err="1"/>
              <a:t>información</a:t>
            </a:r>
            <a:r>
              <a:rPr lang="en-US" dirty="0"/>
              <a:t> del ROA</a:t>
            </a:r>
          </a:p>
          <a:p>
            <a:pPr lvl="1"/>
            <a:r>
              <a:rPr lang="en-US" dirty="0" err="1"/>
              <a:t>Inválido</a:t>
            </a:r>
            <a:r>
              <a:rPr lang="en-US" dirty="0"/>
              <a:t>: La </a:t>
            </a:r>
            <a:r>
              <a:rPr lang="en-US" dirty="0" err="1"/>
              <a:t>información</a:t>
            </a:r>
            <a:r>
              <a:rPr lang="en-US" dirty="0"/>
              <a:t> del ROA no coincide</a:t>
            </a:r>
          </a:p>
          <a:p>
            <a:pPr lvl="1"/>
            <a:r>
              <a:rPr lang="en-US" dirty="0"/>
              <a:t>No </a:t>
            </a:r>
            <a:r>
              <a:rPr lang="en-US" dirty="0" err="1"/>
              <a:t>encontrado</a:t>
            </a:r>
            <a:r>
              <a:rPr lang="en-US" dirty="0"/>
              <a:t>: No hay un ROA </a:t>
            </a:r>
            <a:r>
              <a:rPr lang="en-US" dirty="0" err="1"/>
              <a:t>para</a:t>
            </a:r>
            <a:r>
              <a:rPr lang="en-US" dirty="0"/>
              <a:t> el </a:t>
            </a:r>
            <a:r>
              <a:rPr lang="en-US" dirty="0" err="1"/>
              <a:t>prefijo</a:t>
            </a:r>
            <a:r>
              <a:rPr lang="en-US" dirty="0"/>
              <a:t> dado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E871AE8-04B0-A043-9AF2-712E283B8C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114073"/>
              </p:ext>
            </p:extLst>
          </p:nvPr>
        </p:nvGraphicFramePr>
        <p:xfrm>
          <a:off x="1785816" y="2882648"/>
          <a:ext cx="7475416" cy="609600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1868854">
                  <a:extLst>
                    <a:ext uri="{9D8B030D-6E8A-4147-A177-3AD203B41FA5}">
                      <a16:colId xmlns:a16="http://schemas.microsoft.com/office/drawing/2014/main" val="2997245505"/>
                    </a:ext>
                  </a:extLst>
                </a:gridCol>
                <a:gridCol w="1868854">
                  <a:extLst>
                    <a:ext uri="{9D8B030D-6E8A-4147-A177-3AD203B41FA5}">
                      <a16:colId xmlns:a16="http://schemas.microsoft.com/office/drawing/2014/main" val="619826006"/>
                    </a:ext>
                  </a:extLst>
                </a:gridCol>
                <a:gridCol w="1868854">
                  <a:extLst>
                    <a:ext uri="{9D8B030D-6E8A-4147-A177-3AD203B41FA5}">
                      <a16:colId xmlns:a16="http://schemas.microsoft.com/office/drawing/2014/main" val="2886089382"/>
                    </a:ext>
                  </a:extLst>
                </a:gridCol>
                <a:gridCol w="1868854">
                  <a:extLst>
                    <a:ext uri="{9D8B030D-6E8A-4147-A177-3AD203B41FA5}">
                      <a16:colId xmlns:a16="http://schemas.microsoft.com/office/drawing/2014/main" val="1677885798"/>
                    </a:ext>
                  </a:extLst>
                </a:gridCol>
              </a:tblGrid>
              <a:tr h="2756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Prefix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Length</a:t>
                      </a:r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Max length</a:t>
                      </a:r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Origin-AS</a:t>
                      </a:r>
                      <a:endParaRPr lang="es-ES_trad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8616012"/>
                  </a:ext>
                </a:extLst>
              </a:tr>
              <a:tr h="2756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200.0.112.0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/>
                        <a:t>65501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345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45911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05A268-CDA2-C54D-9E03-A20A38893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s-AR" dirty="0"/>
              <a:t>¿Preguntas hasta acá?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8FC4353-6BAC-0E48-90BE-5178942A6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712" y="1825625"/>
            <a:ext cx="7282575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81156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9D8CEA-DE0D-5944-A4D5-E27249F47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RPKI en la práctica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06CB890-2246-CD4A-82EA-C35E1E6DEC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005307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65041-A92A-8E4D-894B-BC164A750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ROAs</a:t>
            </a:r>
            <a:r>
              <a:rPr lang="es-ES_tradnl" dirty="0"/>
              <a:t> vs </a:t>
            </a:r>
            <a:r>
              <a:rPr lang="es-ES_tradnl" dirty="0" err="1"/>
              <a:t>route</a:t>
            </a:r>
            <a:r>
              <a:rPr lang="es-ES_tradnl" dirty="0"/>
              <a:t>(6)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55745-CE1B-2F47-AF23-505FA873C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Un ROA es semánticamente equivalente a un </a:t>
            </a:r>
            <a:r>
              <a:rPr lang="es-ES_tradnl" dirty="0" err="1"/>
              <a:t>route</a:t>
            </a:r>
            <a:r>
              <a:rPr lang="es-ES_tradnl" dirty="0"/>
              <a:t>(6) </a:t>
            </a:r>
            <a:r>
              <a:rPr lang="es-ES_tradnl" dirty="0" err="1"/>
              <a:t>object</a:t>
            </a:r>
            <a:r>
              <a:rPr lang="es-ES_tradnl" dirty="0"/>
              <a:t>:</a:t>
            </a:r>
          </a:p>
          <a:p>
            <a:pPr lvl="1"/>
            <a:r>
              <a:rPr lang="es-ES_tradnl" b="1" dirty="0"/>
              <a:t>Asocia un prefijo a un ASN de origen</a:t>
            </a:r>
          </a:p>
          <a:p>
            <a:pPr lvl="1"/>
            <a:r>
              <a:rPr lang="es-ES_tradnl" dirty="0"/>
              <a:t>Con esta información es posible hacer chequeo de un anuncio BGP</a:t>
            </a:r>
          </a:p>
          <a:p>
            <a:r>
              <a:rPr lang="es-ES_tradnl" dirty="0"/>
              <a:t>Los </a:t>
            </a:r>
            <a:r>
              <a:rPr lang="es-ES_tradnl" dirty="0" err="1"/>
              <a:t>ROAs</a:t>
            </a:r>
            <a:r>
              <a:rPr lang="es-ES_tradnl" dirty="0"/>
              <a:t> están firmados criptográficamente, los objetos en un IRR no</a:t>
            </a:r>
          </a:p>
          <a:p>
            <a:r>
              <a:rPr lang="es-ES_tradnl" dirty="0"/>
              <a:t>Los </a:t>
            </a:r>
            <a:r>
              <a:rPr lang="es-ES_tradnl" dirty="0" err="1"/>
              <a:t>ROAs</a:t>
            </a:r>
            <a:r>
              <a:rPr lang="es-ES_tradnl" dirty="0"/>
              <a:t> no pueden ser alterados por un tercero</a:t>
            </a:r>
          </a:p>
          <a:p>
            <a:pPr lvl="1"/>
            <a:r>
              <a:rPr lang="es-ES_tradnl" dirty="0"/>
              <a:t>El repositorio es seguro</a:t>
            </a:r>
          </a:p>
          <a:p>
            <a:r>
              <a:rPr lang="es-ES_tradnl" dirty="0"/>
              <a:t>RPKI sólo implementa un subconjunto de lo que un IRR puede definir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851935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EA321-67B7-0F48-AB3D-57B0B5CC1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¿Cómo definir los ROA?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58A30-2D54-0649-AB8E-073E19ACF3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Quienes tienen recursos IPv4, IPv6, ASN:</a:t>
            </a:r>
          </a:p>
          <a:p>
            <a:pPr lvl="1"/>
            <a:r>
              <a:rPr lang="es-ES_tradnl" dirty="0"/>
              <a:t>Pueden hacerlo desde el sistema de administración de recursos de LACNIC (</a:t>
            </a:r>
            <a:r>
              <a:rPr lang="es-ES_tradnl" dirty="0" err="1"/>
              <a:t>MiLACNIC</a:t>
            </a:r>
            <a:r>
              <a:rPr lang="es-ES_tradnl" dirty="0"/>
              <a:t>)</a:t>
            </a:r>
          </a:p>
          <a:p>
            <a:pPr lvl="1"/>
            <a:r>
              <a:rPr lang="es-ES_tradnl" dirty="0"/>
              <a:t>Se necesita para eso los datos de usuario y contraseña de administración de recursos</a:t>
            </a:r>
          </a:p>
          <a:p>
            <a:r>
              <a:rPr lang="es-ES_tradnl" dirty="0"/>
              <a:t>Quienes no tienen recursos propios, dependerán del ISP</a:t>
            </a:r>
          </a:p>
          <a:p>
            <a:r>
              <a:rPr lang="es-ES_tradnl" dirty="0"/>
              <a:t>Puede haber organizaciones con recursos IP pero no ASN</a:t>
            </a:r>
          </a:p>
          <a:p>
            <a:pPr lvl="1"/>
            <a:r>
              <a:rPr lang="es-ES_tradnl" dirty="0"/>
              <a:t>Deben crear los ROA permitiendo a cada ASN (</a:t>
            </a:r>
            <a:r>
              <a:rPr lang="es-ES_tradnl" dirty="0" err="1"/>
              <a:t>upstream</a:t>
            </a:r>
            <a:r>
              <a:rPr lang="es-ES_tradnl" dirty="0"/>
              <a:t>) anunciar los prefijos</a:t>
            </a:r>
          </a:p>
          <a:p>
            <a:pPr lvl="1"/>
            <a:r>
              <a:rPr lang="es-ES_tradnl" dirty="0"/>
              <a:t>La creación la realiza quien posee los recursos (diferente modelo que en el IRR en el que lo hace el que posee el ASN)</a:t>
            </a:r>
          </a:p>
        </p:txBody>
      </p:sp>
    </p:spTree>
    <p:extLst>
      <p:ext uri="{BB962C8B-B14F-4D97-AF65-F5344CB8AC3E}">
        <p14:creationId xmlns:p14="http://schemas.microsoft.com/office/powerpoint/2010/main" val="3340446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D413E-8A1A-3B4E-B94D-CB0751808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¿Qué tener en cuenta?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FA685-9DBE-314D-B5F9-27740BF86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Verificar cómo estamos realizando los anuncios</a:t>
            </a:r>
          </a:p>
          <a:p>
            <a:r>
              <a:rPr lang="es-ES_tradnl" dirty="0"/>
              <a:t>Ejemplo: red 203.0.112.0/22</a:t>
            </a:r>
          </a:p>
          <a:p>
            <a:pPr lvl="1"/>
            <a:r>
              <a:rPr lang="es-ES_tradnl" dirty="0"/>
              <a:t>La estamos publicando </a:t>
            </a:r>
            <a:r>
              <a:rPr lang="es-ES_tradnl" dirty="0" err="1"/>
              <a:t>sumarizada</a:t>
            </a:r>
            <a:r>
              <a:rPr lang="es-ES_tradnl" dirty="0"/>
              <a:t>?</a:t>
            </a:r>
          </a:p>
          <a:p>
            <a:pPr lvl="1"/>
            <a:r>
              <a:rPr lang="es-ES_tradnl" dirty="0"/>
              <a:t>La estamos publicando desagregada?</a:t>
            </a:r>
          </a:p>
          <a:p>
            <a:pPr lvl="2"/>
            <a:r>
              <a:rPr lang="es-ES_tradnl" dirty="0"/>
              <a:t>En bloques de qué tamaño? /23? /24?</a:t>
            </a:r>
          </a:p>
          <a:p>
            <a:pPr lvl="1"/>
            <a:r>
              <a:rPr lang="es-ES_tradnl" dirty="0"/>
              <a:t>Con qué sistema autónomo se originan las publicaciones?</a:t>
            </a:r>
          </a:p>
          <a:p>
            <a:pPr lvl="1"/>
            <a:r>
              <a:rPr lang="es-ES_tradnl" dirty="0"/>
              <a:t>Siempre es el mismos ASN?</a:t>
            </a:r>
          </a:p>
          <a:p>
            <a:pPr lvl="1"/>
            <a:r>
              <a:rPr lang="es-ES_tradnl" dirty="0"/>
              <a:t>Los distintos bloques se anuncian siempre con un mismo ASN?</a:t>
            </a:r>
          </a:p>
          <a:p>
            <a:r>
              <a:rPr lang="es-ES_tradnl" dirty="0"/>
              <a:t>Importante: los ROA que creamos deben respetar esta política</a:t>
            </a:r>
          </a:p>
          <a:p>
            <a:r>
              <a:rPr lang="es-ES_tradnl" dirty="0"/>
              <a:t>De lo contrario, estaremos invalidando nuestras publicaciones</a:t>
            </a:r>
          </a:p>
        </p:txBody>
      </p:sp>
    </p:spTree>
    <p:extLst>
      <p:ext uri="{BB962C8B-B14F-4D97-AF65-F5344CB8AC3E}">
        <p14:creationId xmlns:p14="http://schemas.microsoft.com/office/powerpoint/2010/main" val="32760070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24DEF-3BF0-A04A-9086-E88C620AB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Ejemplo de peering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0D46F33-08BB-4D40-92D7-420D1F8F07E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600" y="2617390"/>
            <a:ext cx="8839884" cy="206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579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E02A2-D477-954E-86A7-BDDD6708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ROAs</a:t>
            </a:r>
            <a:r>
              <a:rPr lang="es-ES_tradnl" dirty="0"/>
              <a:t> que se necesita crear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9FBB08-51E4-3149-BA0E-40C2E2C6BA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/>
              <a:t>Ejemplo </a:t>
            </a:r>
            <a:r>
              <a:rPr lang="es-ES_tradnl" dirty="0" err="1"/>
              <a:t>Peering</a:t>
            </a:r>
            <a:endParaRPr lang="es-ES_tradnl" dirty="0"/>
          </a:p>
          <a:p>
            <a:pPr marL="0" indent="0">
              <a:buNone/>
            </a:pPr>
            <a:endParaRPr lang="es-ES_tradnl" dirty="0"/>
          </a:p>
          <a:p>
            <a:pPr marL="0" indent="0">
              <a:buNone/>
            </a:pPr>
            <a:endParaRPr lang="es-ES_tradnl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A7320122-7EEE-A246-A25F-217EFFA8BBAE}"/>
              </a:ext>
            </a:extLst>
          </p:cNvPr>
          <p:cNvGraphicFramePr>
            <a:graphicFrameLocks noGrp="1"/>
          </p:cNvGraphicFramePr>
          <p:nvPr/>
        </p:nvGraphicFramePr>
        <p:xfrm>
          <a:off x="953477" y="2759482"/>
          <a:ext cx="1949939" cy="1791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9939">
                  <a:extLst>
                    <a:ext uri="{9D8B030D-6E8A-4147-A177-3AD203B41FA5}">
                      <a16:colId xmlns:a16="http://schemas.microsoft.com/office/drawing/2014/main" val="1920422933"/>
                    </a:ext>
                  </a:extLst>
                </a:gridCol>
              </a:tblGrid>
              <a:tr h="447865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ASN 65501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902710"/>
                  </a:ext>
                </a:extLst>
              </a:tr>
              <a:tr h="4478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203.0.113.0/22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601895"/>
                  </a:ext>
                </a:extLst>
              </a:tr>
              <a:tr h="447865">
                <a:tc>
                  <a:txBody>
                    <a:bodyPr/>
                    <a:lstStyle/>
                    <a:p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203.0.113.0/24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454694"/>
                  </a:ext>
                </a:extLst>
              </a:tr>
              <a:tr h="447865">
                <a:tc>
                  <a:txBody>
                    <a:bodyPr/>
                    <a:lstStyle/>
                    <a:p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2001:db8:20::/48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819287"/>
                  </a:ext>
                </a:extLst>
              </a:tr>
            </a:tbl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id="{196FDE46-B4A6-8442-B77F-4814805DF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833" y="2443396"/>
            <a:ext cx="8346943" cy="386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907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E02A2-D477-954E-86A7-BDDD6708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ROAs</a:t>
            </a:r>
            <a:r>
              <a:rPr lang="es-ES_tradnl" dirty="0"/>
              <a:t> que se necesita crear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4D23381E-23CF-7D43-901E-CEB28B8B28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7"/>
            <a:ext cx="6117676" cy="283442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0471D16-968B-2D4E-AADC-8D06920812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1744" y="3107897"/>
            <a:ext cx="6685613" cy="311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493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E02A2-D477-954E-86A7-BDDD6708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ROAs</a:t>
            </a:r>
            <a:r>
              <a:rPr lang="es-ES_tradnl" dirty="0"/>
              <a:t> que se necesita crear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604B5325-08F5-1F4B-BD63-0CCB8B7F9031}"/>
              </a:ext>
            </a:extLst>
          </p:cNvPr>
          <p:cNvGraphicFramePr>
            <a:graphicFrameLocks noGrp="1"/>
          </p:cNvGraphicFramePr>
          <p:nvPr/>
        </p:nvGraphicFramePr>
        <p:xfrm>
          <a:off x="1028428" y="2099915"/>
          <a:ext cx="1949939" cy="1791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9939">
                  <a:extLst>
                    <a:ext uri="{9D8B030D-6E8A-4147-A177-3AD203B41FA5}">
                      <a16:colId xmlns:a16="http://schemas.microsoft.com/office/drawing/2014/main" val="1920422933"/>
                    </a:ext>
                  </a:extLst>
                </a:gridCol>
              </a:tblGrid>
              <a:tr h="447865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ASN 65502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902710"/>
                  </a:ext>
                </a:extLst>
              </a:tr>
              <a:tr h="4478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192.0.2.0/22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601895"/>
                  </a:ext>
                </a:extLst>
              </a:tr>
              <a:tr h="447865">
                <a:tc>
                  <a:txBody>
                    <a:bodyPr/>
                    <a:lstStyle/>
                    <a:p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192.0.2.0/24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454694"/>
                  </a:ext>
                </a:extLst>
              </a:tr>
              <a:tr h="447865">
                <a:tc>
                  <a:txBody>
                    <a:bodyPr/>
                    <a:lstStyle/>
                    <a:p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2001:db8:10::/48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819287"/>
                  </a:ext>
                </a:extLst>
              </a:tr>
            </a:tbl>
          </a:graphicData>
        </a:graphic>
      </p:graphicFrame>
      <p:pic>
        <p:nvPicPr>
          <p:cNvPr id="8" name="Imagen 7">
            <a:extLst>
              <a:ext uri="{FF2B5EF4-FFF2-40B4-BE49-F238E27FC236}">
                <a16:creationId xmlns:a16="http://schemas.microsoft.com/office/drawing/2014/main" id="{A6559E35-1B13-BF44-BABD-A106A2826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885" y="2099915"/>
            <a:ext cx="8280570" cy="383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08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/>
          <p:nvPr/>
        </p:nvGrpSpPr>
        <p:grpSpPr>
          <a:xfrm>
            <a:off x="5516144" y="1412367"/>
            <a:ext cx="6256792" cy="3737448"/>
            <a:chOff x="892307" y="1417638"/>
            <a:chExt cx="7401831" cy="4644366"/>
          </a:xfrm>
        </p:grpSpPr>
        <p:pic>
          <p:nvPicPr>
            <p:cNvPr id="5" name="Picture 8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6405" y="1417638"/>
              <a:ext cx="2639626" cy="1788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603" y="2123071"/>
              <a:ext cx="906462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8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087" y="4170525"/>
              <a:ext cx="2096237" cy="1420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8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4328" y="4402457"/>
              <a:ext cx="2449810" cy="1659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6975" y="4613840"/>
              <a:ext cx="906462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6002" y="4698831"/>
              <a:ext cx="906462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" name="Straight Connector 10"/>
            <p:cNvCxnSpPr>
              <a:endCxn id="8" idx="2"/>
            </p:cNvCxnSpPr>
            <p:nvPr/>
          </p:nvCxnSpPr>
          <p:spPr>
            <a:xfrm flipV="1">
              <a:off x="2100206" y="2656471"/>
              <a:ext cx="2385628" cy="195736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8" idx="2"/>
            </p:cNvCxnSpPr>
            <p:nvPr/>
          </p:nvCxnSpPr>
          <p:spPr>
            <a:xfrm>
              <a:off x="4485834" y="2656471"/>
              <a:ext cx="2583399" cy="204236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025552" y="1989661"/>
              <a:ext cx="13821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ASN 65511 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92307" y="5232231"/>
              <a:ext cx="13244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ASN 65536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616002" y="5416897"/>
              <a:ext cx="13244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ASN 65537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2553437" y="4880540"/>
              <a:ext cx="4062565" cy="1977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Route leaks – </a:t>
            </a:r>
            <a:r>
              <a:rPr lang="en-US" dirty="0" err="1"/>
              <a:t>fuga</a:t>
            </a:r>
            <a:r>
              <a:rPr lang="en-US" dirty="0"/>
              <a:t> de </a:t>
            </a:r>
            <a:r>
              <a:rPr lang="en-US" dirty="0" err="1"/>
              <a:t>rutas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4950534" cy="4525963"/>
          </a:xfrm>
        </p:spPr>
        <p:txBody>
          <a:bodyPr>
            <a:normAutofit/>
          </a:bodyPr>
          <a:lstStyle/>
          <a:p>
            <a:r>
              <a:rPr lang="en-US" dirty="0" err="1"/>
              <a:t>Prefijos</a:t>
            </a:r>
            <a:r>
              <a:rPr lang="en-US" dirty="0"/>
              <a:t> </a:t>
            </a:r>
            <a:r>
              <a:rPr lang="en-US" dirty="0" err="1"/>
              <a:t>aprendidos</a:t>
            </a:r>
            <a:r>
              <a:rPr lang="en-US" dirty="0"/>
              <a:t> del </a:t>
            </a:r>
            <a:r>
              <a:rPr lang="en-US" b="1" i="1" dirty="0" err="1"/>
              <a:t>proveedor</a:t>
            </a:r>
            <a:r>
              <a:rPr lang="en-US" dirty="0"/>
              <a:t> no </a:t>
            </a:r>
            <a:r>
              <a:rPr lang="en-US" dirty="0" err="1"/>
              <a:t>deben</a:t>
            </a:r>
            <a:r>
              <a:rPr lang="en-US" dirty="0"/>
              <a:t> </a:t>
            </a:r>
            <a:r>
              <a:rPr lang="en-US" dirty="0" err="1"/>
              <a:t>anunciarse</a:t>
            </a:r>
            <a:r>
              <a:rPr lang="en-US" dirty="0"/>
              <a:t> a </a:t>
            </a:r>
            <a:r>
              <a:rPr lang="en-US" dirty="0" err="1"/>
              <a:t>otro</a:t>
            </a:r>
            <a:r>
              <a:rPr lang="en-US" dirty="0"/>
              <a:t> </a:t>
            </a:r>
            <a:r>
              <a:rPr lang="en-US" b="1" i="1" dirty="0"/>
              <a:t>peer</a:t>
            </a:r>
            <a:r>
              <a:rPr lang="en-US" dirty="0"/>
              <a:t> o a </a:t>
            </a:r>
            <a:r>
              <a:rPr lang="en-US" dirty="0" err="1"/>
              <a:t>otro</a:t>
            </a:r>
            <a:r>
              <a:rPr lang="en-US" dirty="0"/>
              <a:t> </a:t>
            </a:r>
            <a:r>
              <a:rPr lang="en-US" b="1" i="1" dirty="0" err="1"/>
              <a:t>proveedor</a:t>
            </a:r>
            <a:endParaRPr lang="en-US" b="1" i="1" dirty="0"/>
          </a:p>
          <a:p>
            <a:r>
              <a:rPr lang="en-US" dirty="0" err="1"/>
              <a:t>Prefijos</a:t>
            </a:r>
            <a:r>
              <a:rPr lang="en-US" dirty="0"/>
              <a:t> </a:t>
            </a:r>
            <a:r>
              <a:rPr lang="en-US" dirty="0" err="1"/>
              <a:t>aprendidos</a:t>
            </a:r>
            <a:r>
              <a:rPr lang="en-US" dirty="0"/>
              <a:t> de un </a:t>
            </a:r>
            <a:r>
              <a:rPr lang="en-US" b="1" i="1" dirty="0"/>
              <a:t>peer</a:t>
            </a:r>
            <a:r>
              <a:rPr lang="en-US" dirty="0"/>
              <a:t> </a:t>
            </a:r>
            <a:r>
              <a:rPr lang="en-US" dirty="0" err="1"/>
              <a:t>tampoco</a:t>
            </a:r>
            <a:r>
              <a:rPr lang="en-US" dirty="0"/>
              <a:t> se </a:t>
            </a:r>
            <a:r>
              <a:rPr lang="en-US" dirty="0" err="1"/>
              <a:t>anuncian</a:t>
            </a:r>
            <a:r>
              <a:rPr lang="en-US" dirty="0"/>
              <a:t> a </a:t>
            </a:r>
            <a:r>
              <a:rPr lang="en-US" dirty="0" err="1"/>
              <a:t>otros</a:t>
            </a:r>
            <a:r>
              <a:rPr lang="en-US" dirty="0"/>
              <a:t> </a:t>
            </a:r>
            <a:r>
              <a:rPr lang="en-US" b="1" i="1" dirty="0"/>
              <a:t>peers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al </a:t>
            </a:r>
            <a:r>
              <a:rPr lang="en-US" b="1" i="1" dirty="0" err="1"/>
              <a:t>proveedor</a:t>
            </a:r>
            <a:endParaRPr lang="en-US" b="1" i="1" dirty="0"/>
          </a:p>
          <a:p>
            <a:r>
              <a:rPr lang="en-US" dirty="0" err="1"/>
              <a:t>Esos</a:t>
            </a:r>
            <a:r>
              <a:rPr lang="en-US" dirty="0"/>
              <a:t> </a:t>
            </a:r>
            <a:r>
              <a:rPr lang="en-US" dirty="0" err="1"/>
              <a:t>prefijos</a:t>
            </a:r>
            <a:r>
              <a:rPr lang="en-US" dirty="0"/>
              <a:t> solo </a:t>
            </a:r>
            <a:r>
              <a:rPr lang="en-US" dirty="0" err="1"/>
              <a:t>deberían</a:t>
            </a:r>
            <a:r>
              <a:rPr lang="en-US" dirty="0"/>
              <a:t> </a:t>
            </a:r>
            <a:r>
              <a:rPr lang="en-US" dirty="0" err="1"/>
              <a:t>anunciarse</a:t>
            </a:r>
            <a:r>
              <a:rPr lang="en-US" dirty="0"/>
              <a:t> a </a:t>
            </a:r>
            <a:r>
              <a:rPr lang="en-US" b="1" i="1" dirty="0" err="1"/>
              <a:t>clientes</a:t>
            </a:r>
            <a:endParaRPr lang="en-US" b="1" i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2" name="Content Placeholder 61"/>
          <p:cNvSpPr>
            <a:spLocks noGrp="1"/>
          </p:cNvSpPr>
          <p:nvPr>
            <p:ph sz="half" idx="4294967295"/>
          </p:nvPr>
        </p:nvSpPr>
        <p:spPr>
          <a:xfrm>
            <a:off x="6970713" y="5395913"/>
            <a:ext cx="5221287" cy="8255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Si no hay </a:t>
            </a:r>
            <a:r>
              <a:rPr lang="en-US" dirty="0" err="1"/>
              <a:t>filtros</a:t>
            </a:r>
            <a:r>
              <a:rPr lang="en-US" dirty="0"/>
              <a:t> </a:t>
            </a:r>
            <a:r>
              <a:rPr lang="en-US" dirty="0" err="1"/>
              <a:t>configurados</a:t>
            </a:r>
            <a:r>
              <a:rPr lang="en-US" dirty="0"/>
              <a:t>, </a:t>
            </a:r>
            <a:r>
              <a:rPr lang="en-US" dirty="0" err="1"/>
              <a:t>esto</a:t>
            </a:r>
            <a:r>
              <a:rPr lang="en-US" dirty="0"/>
              <a:t> </a:t>
            </a:r>
            <a:r>
              <a:rPr lang="en-US" dirty="0" err="1"/>
              <a:t>trae</a:t>
            </a:r>
            <a:r>
              <a:rPr lang="en-US" dirty="0"/>
              <a:t> </a:t>
            </a:r>
            <a:r>
              <a:rPr lang="en-US" dirty="0" err="1"/>
              <a:t>problemas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728760" y="3023125"/>
            <a:ext cx="1758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2001:db8:10:/40</a:t>
            </a:r>
          </a:p>
          <a:p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6676290" y="2712019"/>
            <a:ext cx="1232959" cy="9647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" name="Group 49"/>
          <p:cNvGrpSpPr/>
          <p:nvPr/>
        </p:nvGrpSpPr>
        <p:grpSpPr>
          <a:xfrm>
            <a:off x="9348528" y="2636955"/>
            <a:ext cx="2513695" cy="1367454"/>
            <a:chOff x="5642031" y="3121880"/>
            <a:chExt cx="2720508" cy="1542656"/>
          </a:xfrm>
        </p:grpSpPr>
        <p:sp>
          <p:nvSpPr>
            <p:cNvPr id="24" name="TextBox 23"/>
            <p:cNvSpPr txBox="1"/>
            <p:nvPr/>
          </p:nvSpPr>
          <p:spPr>
            <a:xfrm>
              <a:off x="6459017" y="3935395"/>
              <a:ext cx="1903522" cy="7291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2001:db8:20:/40</a:t>
              </a:r>
            </a:p>
            <a:p>
              <a:endParaRPr lang="en-US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 flipV="1">
              <a:off x="5642031" y="3121880"/>
              <a:ext cx="1104285" cy="8189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7833284" y="3787240"/>
            <a:ext cx="1821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2001:db8:20::/40</a:t>
            </a:r>
          </a:p>
          <a:p>
            <a:endParaRPr lang="en-US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31706EF-9F21-9F49-8671-48CF1A7A4E39}"/>
              </a:ext>
            </a:extLst>
          </p:cNvPr>
          <p:cNvCxnSpPr>
            <a:cxnSpLocks/>
          </p:cNvCxnSpPr>
          <p:nvPr/>
        </p:nvCxnSpPr>
        <p:spPr>
          <a:xfrm flipV="1">
            <a:off x="7543979" y="4643063"/>
            <a:ext cx="1411231" cy="185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0826981-2C50-0E4A-A6AC-7350C0CC6716}"/>
              </a:ext>
            </a:extLst>
          </p:cNvPr>
          <p:cNvCxnSpPr>
            <a:cxnSpLocks/>
          </p:cNvCxnSpPr>
          <p:nvPr/>
        </p:nvCxnSpPr>
        <p:spPr>
          <a:xfrm flipH="1" flipV="1">
            <a:off x="7827149" y="4101585"/>
            <a:ext cx="1535735" cy="61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8A266B8-42C8-2E45-A690-00CF390C9506}"/>
              </a:ext>
            </a:extLst>
          </p:cNvPr>
          <p:cNvSpPr txBox="1"/>
          <p:nvPr/>
        </p:nvSpPr>
        <p:spPr>
          <a:xfrm>
            <a:off x="7430552" y="4331096"/>
            <a:ext cx="1758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2001:db8:10:/40</a:t>
            </a:r>
          </a:p>
          <a:p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D098E01-84FF-E14D-8A64-197C309D93CC}"/>
              </a:ext>
            </a:extLst>
          </p:cNvPr>
          <p:cNvGrpSpPr/>
          <p:nvPr/>
        </p:nvGrpSpPr>
        <p:grpSpPr>
          <a:xfrm>
            <a:off x="9654616" y="1984469"/>
            <a:ext cx="2005023" cy="2744634"/>
            <a:chOff x="9753614" y="2059419"/>
            <a:chExt cx="2003107" cy="2744634"/>
          </a:xfrm>
        </p:grpSpPr>
        <p:sp>
          <p:nvSpPr>
            <p:cNvPr id="26" name="Curved Up Arrow 25">
              <a:extLst>
                <a:ext uri="{FF2B5EF4-FFF2-40B4-BE49-F238E27FC236}">
                  <a16:creationId xmlns:a16="http://schemas.microsoft.com/office/drawing/2014/main" id="{EA73AD0A-E543-F541-83A0-E432EBC39CB3}"/>
                </a:ext>
              </a:extLst>
            </p:cNvPr>
            <p:cNvSpPr/>
            <p:nvPr/>
          </p:nvSpPr>
          <p:spPr>
            <a:xfrm rot="17037076">
              <a:off x="9529638" y="3178395"/>
              <a:ext cx="1849634" cy="1401681"/>
            </a:xfrm>
            <a:prstGeom prst="curved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7E0A41F-46B1-3440-A541-4F8704887397}"/>
                </a:ext>
              </a:extLst>
            </p:cNvPr>
            <p:cNvSpPr txBox="1"/>
            <p:nvPr/>
          </p:nvSpPr>
          <p:spPr>
            <a:xfrm>
              <a:off x="9997906" y="2572641"/>
              <a:ext cx="17588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2001:db8:10:/40</a:t>
              </a:r>
            </a:p>
            <a:p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CDDE82F-4698-9446-A25A-845255D13A85}"/>
                </a:ext>
              </a:extLst>
            </p:cNvPr>
            <p:cNvSpPr txBox="1"/>
            <p:nvPr/>
          </p:nvSpPr>
          <p:spPr>
            <a:xfrm>
              <a:off x="10467173" y="2059419"/>
              <a:ext cx="116830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3200" dirty="0" err="1">
                  <a:solidFill>
                    <a:srgbClr val="FF0000"/>
                  </a:solidFill>
                </a:rPr>
                <a:t>Leak</a:t>
              </a:r>
              <a:r>
                <a:rPr lang="es-ES_tradnl" sz="3200" dirty="0">
                  <a:solidFill>
                    <a:srgbClr val="FF0000"/>
                  </a:solidFill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163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E02A2-D477-954E-86A7-BDDD6708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ROAs</a:t>
            </a:r>
            <a:r>
              <a:rPr lang="es-ES_tradnl" dirty="0"/>
              <a:t> que se necesita crear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EE939F9-B6C3-9B4F-944F-2B4460861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567" y="1690688"/>
            <a:ext cx="6520721" cy="303304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769807C-4141-B84A-9C80-2B2C97DFF3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4071" y="3210242"/>
            <a:ext cx="6453266" cy="3026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744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9E2DB-5BB5-024E-B494-323B7250A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Ejemplo de tránsito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B66551E-D2A3-1F4D-8A98-CA6DBE333D6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8" y="1864174"/>
            <a:ext cx="8458200" cy="413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2987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E02A2-D477-954E-86A7-BDDD6708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ROAs</a:t>
            </a:r>
            <a:r>
              <a:rPr lang="es-ES_tradnl" dirty="0"/>
              <a:t> que se necesita crear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1D65FC52-2D82-1140-B8D2-5127222784B0}"/>
              </a:ext>
            </a:extLst>
          </p:cNvPr>
          <p:cNvGraphicFramePr>
            <a:graphicFrameLocks noGrp="1"/>
          </p:cNvGraphicFramePr>
          <p:nvPr/>
        </p:nvGraphicFramePr>
        <p:xfrm>
          <a:off x="3021159" y="2138159"/>
          <a:ext cx="1949939" cy="1791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9939">
                  <a:extLst>
                    <a:ext uri="{9D8B030D-6E8A-4147-A177-3AD203B41FA5}">
                      <a16:colId xmlns:a16="http://schemas.microsoft.com/office/drawing/2014/main" val="1920422933"/>
                    </a:ext>
                  </a:extLst>
                </a:gridCol>
              </a:tblGrid>
              <a:tr h="447865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ASN 65501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902710"/>
                  </a:ext>
                </a:extLst>
              </a:tr>
              <a:tr h="4478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203.0.113.0/22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601895"/>
                  </a:ext>
                </a:extLst>
              </a:tr>
              <a:tr h="447865">
                <a:tc>
                  <a:txBody>
                    <a:bodyPr/>
                    <a:lstStyle/>
                    <a:p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203.0.113.0/24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454694"/>
                  </a:ext>
                </a:extLst>
              </a:tr>
              <a:tr h="447865">
                <a:tc>
                  <a:txBody>
                    <a:bodyPr/>
                    <a:lstStyle/>
                    <a:p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2001:db8:20::/48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819287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EC040E6C-599B-8A42-9555-59C415319D7C}"/>
              </a:ext>
            </a:extLst>
          </p:cNvPr>
          <p:cNvGraphicFramePr>
            <a:graphicFrameLocks noGrp="1"/>
          </p:cNvGraphicFramePr>
          <p:nvPr/>
        </p:nvGraphicFramePr>
        <p:xfrm>
          <a:off x="5121030" y="4371308"/>
          <a:ext cx="2149200" cy="895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200">
                  <a:extLst>
                    <a:ext uri="{9D8B030D-6E8A-4147-A177-3AD203B41FA5}">
                      <a16:colId xmlns:a16="http://schemas.microsoft.com/office/drawing/2014/main" val="1920422933"/>
                    </a:ext>
                  </a:extLst>
                </a:gridCol>
              </a:tblGrid>
              <a:tr h="447865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ASN 65510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902710"/>
                  </a:ext>
                </a:extLst>
              </a:tr>
              <a:tr h="4478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2001:db8:FFF0::/48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601895"/>
                  </a:ext>
                </a:extLst>
              </a:tr>
            </a:tbl>
          </a:graphicData>
        </a:graphic>
      </p:graphicFrame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8E8918D4-D56F-3E40-94F4-11F630C4CDA2}"/>
              </a:ext>
            </a:extLst>
          </p:cNvPr>
          <p:cNvGraphicFramePr>
            <a:graphicFrameLocks noGrp="1"/>
          </p:cNvGraphicFramePr>
          <p:nvPr/>
        </p:nvGraphicFramePr>
        <p:xfrm>
          <a:off x="944444" y="4371308"/>
          <a:ext cx="1949939" cy="895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9939">
                  <a:extLst>
                    <a:ext uri="{9D8B030D-6E8A-4147-A177-3AD203B41FA5}">
                      <a16:colId xmlns:a16="http://schemas.microsoft.com/office/drawing/2014/main" val="1920422933"/>
                    </a:ext>
                  </a:extLst>
                </a:gridCol>
              </a:tblGrid>
              <a:tr h="447865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ASN 65509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902710"/>
                  </a:ext>
                </a:extLst>
              </a:tr>
              <a:tr h="4478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198.51.100.0/24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601895"/>
                  </a:ext>
                </a:extLst>
              </a:tr>
            </a:tbl>
          </a:graphicData>
        </a:graphic>
      </p:graphicFrame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12AA7AA2-58CD-024A-9CB0-79FB433DBE5C}"/>
              </a:ext>
            </a:extLst>
          </p:cNvPr>
          <p:cNvGraphicFramePr>
            <a:graphicFrameLocks noGrp="1"/>
          </p:cNvGraphicFramePr>
          <p:nvPr/>
        </p:nvGraphicFramePr>
        <p:xfrm>
          <a:off x="7054474" y="2138159"/>
          <a:ext cx="1949939" cy="1791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9939">
                  <a:extLst>
                    <a:ext uri="{9D8B030D-6E8A-4147-A177-3AD203B41FA5}">
                      <a16:colId xmlns:a16="http://schemas.microsoft.com/office/drawing/2014/main" val="1920422933"/>
                    </a:ext>
                  </a:extLst>
                </a:gridCol>
              </a:tblGrid>
              <a:tr h="447865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ASN 65502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902710"/>
                  </a:ext>
                </a:extLst>
              </a:tr>
              <a:tr h="4478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192.0.2.0/22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601895"/>
                  </a:ext>
                </a:extLst>
              </a:tr>
              <a:tr h="447865">
                <a:tc>
                  <a:txBody>
                    <a:bodyPr/>
                    <a:lstStyle/>
                    <a:p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192.0.2.0/24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454694"/>
                  </a:ext>
                </a:extLst>
              </a:tr>
              <a:tr h="447865">
                <a:tc>
                  <a:txBody>
                    <a:bodyPr/>
                    <a:lstStyle/>
                    <a:p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2001:db8:10::/48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819287"/>
                  </a:ext>
                </a:extLst>
              </a:tr>
            </a:tbl>
          </a:graphicData>
        </a:graphic>
      </p:graphicFrame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0B019665-CB57-D448-8438-5BD9523B90AC}"/>
              </a:ext>
            </a:extLst>
          </p:cNvPr>
          <p:cNvGraphicFramePr>
            <a:graphicFrameLocks noGrp="1"/>
          </p:cNvGraphicFramePr>
          <p:nvPr/>
        </p:nvGraphicFramePr>
        <p:xfrm>
          <a:off x="9204600" y="4371308"/>
          <a:ext cx="2149200" cy="895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200">
                  <a:extLst>
                    <a:ext uri="{9D8B030D-6E8A-4147-A177-3AD203B41FA5}">
                      <a16:colId xmlns:a16="http://schemas.microsoft.com/office/drawing/2014/main" val="1920422933"/>
                    </a:ext>
                  </a:extLst>
                </a:gridCol>
              </a:tblGrid>
              <a:tr h="447865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ASN 65511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902710"/>
                  </a:ext>
                </a:extLst>
              </a:tr>
              <a:tr h="4478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2001:db8:ABCD::/48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6018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368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E02A2-D477-954E-86A7-BDDD6708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Qué recibe el ASN 65501?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D3E3487-34A1-194C-8B52-10841E25C10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8" y="1864174"/>
            <a:ext cx="8458200" cy="413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79D6F5C-0EFB-5941-890F-988CEC0E6B32}"/>
              </a:ext>
            </a:extLst>
          </p:cNvPr>
          <p:cNvSpPr txBox="1"/>
          <p:nvPr/>
        </p:nvSpPr>
        <p:spPr>
          <a:xfrm rot="19813443">
            <a:off x="6353359" y="2278993"/>
            <a:ext cx="1569735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CO" sz="1200" dirty="0"/>
              <a:t>2001:db8:fff0::/48</a:t>
            </a:r>
          </a:p>
          <a:p>
            <a:r>
              <a:rPr lang="es-CO" sz="1200" dirty="0"/>
              <a:t>AS-PATH: 65510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480B8C1-3B27-7C47-B041-6EB28BF36EE6}"/>
              </a:ext>
            </a:extLst>
          </p:cNvPr>
          <p:cNvSpPr txBox="1"/>
          <p:nvPr/>
        </p:nvSpPr>
        <p:spPr>
          <a:xfrm>
            <a:off x="4228257" y="2946497"/>
            <a:ext cx="1729631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CO" sz="1200" dirty="0"/>
              <a:t>2001:db8:fff0::/48</a:t>
            </a:r>
          </a:p>
          <a:p>
            <a:r>
              <a:rPr lang="es-CO" sz="1200" dirty="0"/>
              <a:t>AS-PATH:65502  65510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B07C0906-B512-B047-9B58-877820409207}"/>
              </a:ext>
            </a:extLst>
          </p:cNvPr>
          <p:cNvCxnSpPr>
            <a:cxnSpLocks/>
          </p:cNvCxnSpPr>
          <p:nvPr/>
        </p:nvCxnSpPr>
        <p:spPr>
          <a:xfrm flipH="1">
            <a:off x="5957888" y="3023873"/>
            <a:ext cx="547843" cy="306914"/>
          </a:xfrm>
          <a:prstGeom prst="straightConnector1">
            <a:avLst/>
          </a:prstGeom>
          <a:ln w="920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D9456077-6D42-2644-84A5-86569F79A7E2}"/>
              </a:ext>
            </a:extLst>
          </p:cNvPr>
          <p:cNvCxnSpPr>
            <a:cxnSpLocks/>
          </p:cNvCxnSpPr>
          <p:nvPr/>
        </p:nvCxnSpPr>
        <p:spPr>
          <a:xfrm flipH="1">
            <a:off x="3638814" y="3408162"/>
            <a:ext cx="589443" cy="0"/>
          </a:xfrm>
          <a:prstGeom prst="straightConnector1">
            <a:avLst/>
          </a:prstGeom>
          <a:ln w="920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7C787F1-A29D-CF4B-8A20-F02CB9F40677}"/>
              </a:ext>
            </a:extLst>
          </p:cNvPr>
          <p:cNvSpPr txBox="1"/>
          <p:nvPr/>
        </p:nvSpPr>
        <p:spPr>
          <a:xfrm>
            <a:off x="4063365" y="3869827"/>
            <a:ext cx="1729631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CO" sz="1200" dirty="0"/>
              <a:t>2001:db8:ABCD::/48</a:t>
            </a:r>
          </a:p>
          <a:p>
            <a:r>
              <a:rPr lang="es-CO" sz="1200" dirty="0"/>
              <a:t>AS-PATH:65502  65511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8E982A6D-C6FF-C842-B986-C00CAA58B4D6}"/>
              </a:ext>
            </a:extLst>
          </p:cNvPr>
          <p:cNvSpPr txBox="1"/>
          <p:nvPr/>
        </p:nvSpPr>
        <p:spPr>
          <a:xfrm>
            <a:off x="7370546" y="3177329"/>
            <a:ext cx="1729631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CO" sz="1200" dirty="0"/>
              <a:t>2001:db8:ABCD::/48</a:t>
            </a:r>
          </a:p>
          <a:p>
            <a:r>
              <a:rPr lang="es-CO" sz="1200" dirty="0"/>
              <a:t>AS-PATH:65511</a:t>
            </a: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3E82EEFB-25DA-C449-AC44-B2107E7A6B31}"/>
              </a:ext>
            </a:extLst>
          </p:cNvPr>
          <p:cNvCxnSpPr>
            <a:cxnSpLocks/>
          </p:cNvCxnSpPr>
          <p:nvPr/>
        </p:nvCxnSpPr>
        <p:spPr>
          <a:xfrm flipH="1" flipV="1">
            <a:off x="6663169" y="3617908"/>
            <a:ext cx="707377" cy="21086"/>
          </a:xfrm>
          <a:prstGeom prst="straightConnector1">
            <a:avLst/>
          </a:prstGeom>
          <a:ln w="920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002E1469-D260-6342-A32C-484BBEF3A745}"/>
              </a:ext>
            </a:extLst>
          </p:cNvPr>
          <p:cNvCxnSpPr>
            <a:cxnSpLocks/>
          </p:cNvCxnSpPr>
          <p:nvPr/>
        </p:nvCxnSpPr>
        <p:spPr>
          <a:xfrm flipH="1">
            <a:off x="3638814" y="4100659"/>
            <a:ext cx="424551" cy="0"/>
          </a:xfrm>
          <a:prstGeom prst="straightConnector1">
            <a:avLst/>
          </a:prstGeom>
          <a:ln w="920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57B3097-3753-AB48-ABD1-F7C810B526F0}"/>
              </a:ext>
            </a:extLst>
          </p:cNvPr>
          <p:cNvSpPr txBox="1"/>
          <p:nvPr/>
        </p:nvSpPr>
        <p:spPr>
          <a:xfrm rot="2322918">
            <a:off x="6186151" y="4752114"/>
            <a:ext cx="1729631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CO" sz="1200" dirty="0"/>
              <a:t>198.51.100.0/24</a:t>
            </a:r>
          </a:p>
          <a:p>
            <a:r>
              <a:rPr lang="es-CO" sz="1200" dirty="0"/>
              <a:t>AS-PATH:65509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9C035A7-1BC7-C242-8AFE-AC454BE4F060}"/>
              </a:ext>
            </a:extLst>
          </p:cNvPr>
          <p:cNvSpPr txBox="1"/>
          <p:nvPr/>
        </p:nvSpPr>
        <p:spPr>
          <a:xfrm>
            <a:off x="4063364" y="4423266"/>
            <a:ext cx="1729631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CO" sz="1200" dirty="0"/>
              <a:t>198.51.100.0/24</a:t>
            </a:r>
          </a:p>
          <a:p>
            <a:r>
              <a:rPr lang="es-CO" sz="1200" dirty="0"/>
              <a:t>AS-PATH:65502 65509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5A67C24B-7782-8944-803D-AA62CB9CF9C5}"/>
              </a:ext>
            </a:extLst>
          </p:cNvPr>
          <p:cNvCxnSpPr>
            <a:cxnSpLocks/>
          </p:cNvCxnSpPr>
          <p:nvPr/>
        </p:nvCxnSpPr>
        <p:spPr>
          <a:xfrm flipH="1" flipV="1">
            <a:off x="5850547" y="3999212"/>
            <a:ext cx="491801" cy="409839"/>
          </a:xfrm>
          <a:prstGeom prst="straightConnector1">
            <a:avLst/>
          </a:prstGeom>
          <a:ln w="920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4DE1F875-0D8F-AF46-A41B-0FBF4E2B75C1}"/>
              </a:ext>
            </a:extLst>
          </p:cNvPr>
          <p:cNvCxnSpPr>
            <a:cxnSpLocks/>
          </p:cNvCxnSpPr>
          <p:nvPr/>
        </p:nvCxnSpPr>
        <p:spPr>
          <a:xfrm flipH="1" flipV="1">
            <a:off x="3708250" y="3930666"/>
            <a:ext cx="297563" cy="492600"/>
          </a:xfrm>
          <a:prstGeom prst="straightConnector1">
            <a:avLst/>
          </a:prstGeom>
          <a:ln w="920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AB826506-96A8-8441-A4BE-E4BCA1186809}"/>
              </a:ext>
            </a:extLst>
          </p:cNvPr>
          <p:cNvSpPr txBox="1"/>
          <p:nvPr/>
        </p:nvSpPr>
        <p:spPr>
          <a:xfrm>
            <a:off x="4215765" y="4022227"/>
            <a:ext cx="1729631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CO" sz="1200" dirty="0"/>
              <a:t>2001:db8:10::/48</a:t>
            </a:r>
          </a:p>
          <a:p>
            <a:r>
              <a:rPr lang="es-CO" sz="1200" dirty="0"/>
              <a:t>AS-PATH:65502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CD540983-AE6A-6E48-8DF5-9633CAF06C9A}"/>
              </a:ext>
            </a:extLst>
          </p:cNvPr>
          <p:cNvSpPr txBox="1"/>
          <p:nvPr/>
        </p:nvSpPr>
        <p:spPr>
          <a:xfrm>
            <a:off x="4215764" y="4615811"/>
            <a:ext cx="1729631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CO" sz="1200" dirty="0"/>
              <a:t>192.0.2.0/24</a:t>
            </a:r>
          </a:p>
          <a:p>
            <a:r>
              <a:rPr lang="es-CO" sz="1200" dirty="0"/>
              <a:t>AS-PATH:65502 </a:t>
            </a:r>
          </a:p>
        </p:txBody>
      </p: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3EA7C1FA-C26D-0A41-AB24-9E4A7EBDD355}"/>
              </a:ext>
            </a:extLst>
          </p:cNvPr>
          <p:cNvCxnSpPr>
            <a:cxnSpLocks/>
          </p:cNvCxnSpPr>
          <p:nvPr/>
        </p:nvCxnSpPr>
        <p:spPr>
          <a:xfrm flipH="1" flipV="1">
            <a:off x="3695188" y="3852097"/>
            <a:ext cx="491801" cy="409839"/>
          </a:xfrm>
          <a:prstGeom prst="straightConnector1">
            <a:avLst/>
          </a:prstGeom>
          <a:ln w="920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9CBEF3BA-1638-9D48-AB21-504D711240DE}"/>
              </a:ext>
            </a:extLst>
          </p:cNvPr>
          <p:cNvCxnSpPr>
            <a:cxnSpLocks/>
          </p:cNvCxnSpPr>
          <p:nvPr/>
        </p:nvCxnSpPr>
        <p:spPr>
          <a:xfrm flipH="1" flipV="1">
            <a:off x="3598057" y="3990190"/>
            <a:ext cx="588933" cy="842916"/>
          </a:xfrm>
          <a:prstGeom prst="straightConnector1">
            <a:avLst/>
          </a:prstGeom>
          <a:ln w="920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uadroTexto 36">
            <a:extLst>
              <a:ext uri="{FF2B5EF4-FFF2-40B4-BE49-F238E27FC236}">
                <a16:creationId xmlns:a16="http://schemas.microsoft.com/office/drawing/2014/main" id="{8C9AC0F7-9DA3-E547-A18B-C79F50E20D45}"/>
              </a:ext>
            </a:extLst>
          </p:cNvPr>
          <p:cNvSpPr txBox="1"/>
          <p:nvPr/>
        </p:nvSpPr>
        <p:spPr>
          <a:xfrm>
            <a:off x="8964118" y="7794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747DE754-3617-4E49-A8CC-D64930926DFF}"/>
              </a:ext>
            </a:extLst>
          </p:cNvPr>
          <p:cNvSpPr txBox="1"/>
          <p:nvPr/>
        </p:nvSpPr>
        <p:spPr>
          <a:xfrm>
            <a:off x="10478125" y="29380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/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E800E4E6-5B66-3944-BDDD-FDCC031A6A6E}"/>
              </a:ext>
            </a:extLst>
          </p:cNvPr>
          <p:cNvSpPr/>
          <p:nvPr/>
        </p:nvSpPr>
        <p:spPr>
          <a:xfrm>
            <a:off x="3892523" y="3347324"/>
            <a:ext cx="1867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dirty="0">
                <a:solidFill>
                  <a:srgbClr val="FF0000"/>
                </a:solidFill>
              </a:rPr>
              <a:t>2001:db8:bbbb::2</a:t>
            </a:r>
          </a:p>
        </p:txBody>
      </p:sp>
    </p:spTree>
    <p:extLst>
      <p:ext uri="{BB962C8B-B14F-4D97-AF65-F5344CB8AC3E}">
        <p14:creationId xmlns:p14="http://schemas.microsoft.com/office/powerpoint/2010/main" val="128228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15" grpId="0" animBg="1"/>
      <p:bldP spid="15" grpId="1" animBg="1"/>
      <p:bldP spid="16" grpId="0" animBg="1"/>
      <p:bldP spid="16" grpId="1" animBg="1"/>
      <p:bldP spid="23" grpId="0" animBg="1"/>
      <p:bldP spid="23" grpId="1" animBg="1"/>
      <p:bldP spid="25" grpId="0" animBg="1"/>
      <p:bldP spid="25" grpId="1" animBg="1"/>
      <p:bldP spid="32" grpId="0" animBg="1"/>
      <p:bldP spid="32" grpId="1" animBg="1"/>
      <p:bldP spid="33" grpId="0" animBg="1"/>
      <p:bldP spid="33" grpId="1" animBg="1"/>
      <p:bldP spid="3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E02A2-D477-954E-86A7-BDDD6708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Qué recibe el ASN 65501?</a:t>
            </a:r>
          </a:p>
        </p:txBody>
      </p:sp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03B8AE9F-85DD-2A47-A363-59C6D6F469A7}"/>
              </a:ext>
            </a:extLst>
          </p:cNvPr>
          <p:cNvGraphicFramePr>
            <a:graphicFrameLocks noGrp="1"/>
          </p:cNvGraphicFramePr>
          <p:nvPr/>
        </p:nvGraphicFramePr>
        <p:xfrm>
          <a:off x="1132589" y="2455186"/>
          <a:ext cx="6902139" cy="3645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5267">
                  <a:extLst>
                    <a:ext uri="{9D8B030D-6E8A-4147-A177-3AD203B41FA5}">
                      <a16:colId xmlns:a16="http://schemas.microsoft.com/office/drawing/2014/main" val="3737003029"/>
                    </a:ext>
                  </a:extLst>
                </a:gridCol>
                <a:gridCol w="2038662">
                  <a:extLst>
                    <a:ext uri="{9D8B030D-6E8A-4147-A177-3AD203B41FA5}">
                      <a16:colId xmlns:a16="http://schemas.microsoft.com/office/drawing/2014/main" val="4034360084"/>
                    </a:ext>
                  </a:extLst>
                </a:gridCol>
                <a:gridCol w="944380">
                  <a:extLst>
                    <a:ext uri="{9D8B030D-6E8A-4147-A177-3AD203B41FA5}">
                      <a16:colId xmlns:a16="http://schemas.microsoft.com/office/drawing/2014/main" val="3072042867"/>
                    </a:ext>
                  </a:extLst>
                </a:gridCol>
                <a:gridCol w="1783830">
                  <a:extLst>
                    <a:ext uri="{9D8B030D-6E8A-4147-A177-3AD203B41FA5}">
                      <a16:colId xmlns:a16="http://schemas.microsoft.com/office/drawing/2014/main" val="3324005255"/>
                    </a:ext>
                  </a:extLst>
                </a:gridCol>
              </a:tblGrid>
              <a:tr h="794783">
                <a:tc>
                  <a:txBody>
                    <a:bodyPr/>
                    <a:lstStyle/>
                    <a:p>
                      <a:r>
                        <a:rPr lang="es-CO" dirty="0"/>
                        <a:t>Network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Next 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Estado de validez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PATH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863812"/>
                  </a:ext>
                </a:extLst>
              </a:tr>
              <a:tr h="556348">
                <a:tc>
                  <a:txBody>
                    <a:bodyPr/>
                    <a:lstStyle/>
                    <a:p>
                      <a:r>
                        <a:rPr lang="es-CO" dirty="0"/>
                        <a:t>2001:db8:10::/48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65502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9942459"/>
                  </a:ext>
                </a:extLst>
              </a:tr>
              <a:tr h="556348">
                <a:tc>
                  <a:txBody>
                    <a:bodyPr/>
                    <a:lstStyle/>
                    <a:p>
                      <a:r>
                        <a:rPr lang="es-CO" dirty="0"/>
                        <a:t>192.0.2.0/24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65502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8307190"/>
                  </a:ext>
                </a:extLst>
              </a:tr>
              <a:tr h="556348">
                <a:tc>
                  <a:txBody>
                    <a:bodyPr/>
                    <a:lstStyle/>
                    <a:p>
                      <a:r>
                        <a:rPr lang="es-CO" dirty="0"/>
                        <a:t>198.51.100.0/24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65502 65509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66344"/>
                  </a:ext>
                </a:extLst>
              </a:tr>
              <a:tr h="5057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2001:db8:ABCD::/48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65502 65511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719161"/>
                  </a:ext>
                </a:extLst>
              </a:tr>
              <a:tr h="5563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2001:db8:fff0::/48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65502 65510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7578943"/>
                  </a:ext>
                </a:extLst>
              </a:tr>
            </a:tbl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7C60CFD9-868F-2346-B693-8600F2A030E0}"/>
              </a:ext>
            </a:extLst>
          </p:cNvPr>
          <p:cNvSpPr txBox="1"/>
          <p:nvPr/>
        </p:nvSpPr>
        <p:spPr>
          <a:xfrm>
            <a:off x="1132589" y="1888271"/>
            <a:ext cx="2303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Tabla BGP Simplificada</a:t>
            </a:r>
          </a:p>
        </p:txBody>
      </p:sp>
      <p:sp>
        <p:nvSpPr>
          <p:cNvPr id="14" name="Llamada de nube 13">
            <a:extLst>
              <a:ext uri="{FF2B5EF4-FFF2-40B4-BE49-F238E27FC236}">
                <a16:creationId xmlns:a16="http://schemas.microsoft.com/office/drawing/2014/main" id="{8D357CDE-F58A-9443-84DA-88890379EAD1}"/>
              </a:ext>
            </a:extLst>
          </p:cNvPr>
          <p:cNvSpPr/>
          <p:nvPr/>
        </p:nvSpPr>
        <p:spPr>
          <a:xfrm>
            <a:off x="8280816" y="1375896"/>
            <a:ext cx="3911183" cy="2401626"/>
          </a:xfrm>
          <a:prstGeom prst="cloud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>
                <a:ln>
                  <a:solidFill>
                    <a:sysClr val="windowText" lastClr="000000"/>
                  </a:solidFill>
                </a:ln>
              </a:rPr>
              <a:t>Elegimos el AS PATH más corto </a:t>
            </a:r>
          </a:p>
          <a:p>
            <a:pPr algn="ctr"/>
            <a:r>
              <a:rPr lang="es-CO" sz="1600" dirty="0">
                <a:ln>
                  <a:solidFill>
                    <a:sysClr val="windowText" lastClr="000000"/>
                  </a:solidFill>
                </a:ln>
              </a:rPr>
              <a:t>● Si hay redes contenidas en otras los paquetes se envían a la ruta más específica</a:t>
            </a:r>
          </a:p>
        </p:txBody>
      </p:sp>
    </p:spTree>
    <p:extLst>
      <p:ext uri="{BB962C8B-B14F-4D97-AF65-F5344CB8AC3E}">
        <p14:creationId xmlns:p14="http://schemas.microsoft.com/office/powerpoint/2010/main" val="16684008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E02A2-D477-954E-86A7-BDDD6708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Esquema de validación ASN 65501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A67DDFF-F280-8A42-8496-D3F7A53FA92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537" y="1842173"/>
            <a:ext cx="891771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8403ABB-43C1-C143-A4C5-E8ABE7D8A2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1532" y="4937126"/>
            <a:ext cx="927100" cy="1104900"/>
          </a:xfrm>
          <a:prstGeom prst="rect">
            <a:avLst/>
          </a:prstGeom>
        </p:spPr>
      </p:pic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1B96ACFA-1522-2E43-9EEE-16ECE71AF5BF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7979764" y="5489576"/>
            <a:ext cx="270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B86503E-6CBE-C548-9852-F74F561FE066}"/>
              </a:ext>
            </a:extLst>
          </p:cNvPr>
          <p:cNvSpPr txBox="1"/>
          <p:nvPr/>
        </p:nvSpPr>
        <p:spPr>
          <a:xfrm>
            <a:off x="10107900" y="6042026"/>
            <a:ext cx="1500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200.7.85.0/24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D185A2C9-7FA9-6342-9597-9CF18342D3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537" y="2023671"/>
            <a:ext cx="989759" cy="706971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3FF587B0-0653-6347-9E74-90E7266F32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1263" y="1357844"/>
            <a:ext cx="2396580" cy="1372798"/>
          </a:xfrm>
          <a:prstGeom prst="rect">
            <a:avLst/>
          </a:prstGeom>
        </p:spPr>
      </p:pic>
      <p:cxnSp>
        <p:nvCxnSpPr>
          <p:cNvPr id="23" name="Conector curvado 22">
            <a:extLst>
              <a:ext uri="{FF2B5EF4-FFF2-40B4-BE49-F238E27FC236}">
                <a16:creationId xmlns:a16="http://schemas.microsoft.com/office/drawing/2014/main" id="{16AE0391-D005-BC40-9B02-1C84B721EA96}"/>
              </a:ext>
            </a:extLst>
          </p:cNvPr>
          <p:cNvCxnSpPr>
            <a:cxnSpLocks/>
            <a:endCxn id="18" idx="3"/>
          </p:cNvCxnSpPr>
          <p:nvPr/>
        </p:nvCxnSpPr>
        <p:spPr>
          <a:xfrm rot="10800000" flipV="1">
            <a:off x="2027297" y="1974407"/>
            <a:ext cx="1570343" cy="402750"/>
          </a:xfrm>
          <a:prstGeom prst="curvedConnector3">
            <a:avLst>
              <a:gd name="adj1" fmla="val 50000"/>
            </a:avLst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58C3CD86-19FA-534B-8088-4AE51882CADE}"/>
              </a:ext>
            </a:extLst>
          </p:cNvPr>
          <p:cNvCxnSpPr/>
          <p:nvPr/>
        </p:nvCxnSpPr>
        <p:spPr>
          <a:xfrm>
            <a:off x="2027296" y="2558656"/>
            <a:ext cx="970737" cy="99562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Nube 30">
            <a:extLst>
              <a:ext uri="{FF2B5EF4-FFF2-40B4-BE49-F238E27FC236}">
                <a16:creationId xmlns:a16="http://schemas.microsoft.com/office/drawing/2014/main" id="{E84A3812-9790-9045-92FA-673606216ACE}"/>
              </a:ext>
            </a:extLst>
          </p:cNvPr>
          <p:cNvSpPr/>
          <p:nvPr/>
        </p:nvSpPr>
        <p:spPr>
          <a:xfrm>
            <a:off x="578043" y="1476806"/>
            <a:ext cx="5426439" cy="1554618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8079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E02A2-D477-954E-86A7-BDDD6708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Qué recibe el ASN 65501?</a:t>
            </a:r>
          </a:p>
        </p:txBody>
      </p:sp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03B8AE9F-85DD-2A47-A363-59C6D6F469A7}"/>
              </a:ext>
            </a:extLst>
          </p:cNvPr>
          <p:cNvGraphicFramePr>
            <a:graphicFrameLocks noGrp="1"/>
          </p:cNvGraphicFramePr>
          <p:nvPr/>
        </p:nvGraphicFramePr>
        <p:xfrm>
          <a:off x="2185512" y="2017761"/>
          <a:ext cx="7820976" cy="4165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5267">
                  <a:extLst>
                    <a:ext uri="{9D8B030D-6E8A-4147-A177-3AD203B41FA5}">
                      <a16:colId xmlns:a16="http://schemas.microsoft.com/office/drawing/2014/main" val="3737003029"/>
                    </a:ext>
                  </a:extLst>
                </a:gridCol>
                <a:gridCol w="2038662">
                  <a:extLst>
                    <a:ext uri="{9D8B030D-6E8A-4147-A177-3AD203B41FA5}">
                      <a16:colId xmlns:a16="http://schemas.microsoft.com/office/drawing/2014/main" val="4034360084"/>
                    </a:ext>
                  </a:extLst>
                </a:gridCol>
                <a:gridCol w="1863217">
                  <a:extLst>
                    <a:ext uri="{9D8B030D-6E8A-4147-A177-3AD203B41FA5}">
                      <a16:colId xmlns:a16="http://schemas.microsoft.com/office/drawing/2014/main" val="3072042867"/>
                    </a:ext>
                  </a:extLst>
                </a:gridCol>
                <a:gridCol w="1783830">
                  <a:extLst>
                    <a:ext uri="{9D8B030D-6E8A-4147-A177-3AD203B41FA5}">
                      <a16:colId xmlns:a16="http://schemas.microsoft.com/office/drawing/2014/main" val="3324005255"/>
                    </a:ext>
                  </a:extLst>
                </a:gridCol>
              </a:tblGrid>
              <a:tr h="794783">
                <a:tc>
                  <a:txBody>
                    <a:bodyPr/>
                    <a:lstStyle/>
                    <a:p>
                      <a:r>
                        <a:rPr lang="es-CO" dirty="0"/>
                        <a:t>Network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Next 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Estado de validez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PATH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863812"/>
                  </a:ext>
                </a:extLst>
              </a:tr>
              <a:tr h="556348">
                <a:tc>
                  <a:txBody>
                    <a:bodyPr/>
                    <a:lstStyle/>
                    <a:p>
                      <a:r>
                        <a:rPr lang="es-CO" dirty="0"/>
                        <a:t>2001:db8:10::/48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65502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9942459"/>
                  </a:ext>
                </a:extLst>
              </a:tr>
              <a:tr h="556348">
                <a:tc>
                  <a:txBody>
                    <a:bodyPr/>
                    <a:lstStyle/>
                    <a:p>
                      <a:r>
                        <a:rPr lang="es-CO" dirty="0"/>
                        <a:t>192.0.2.0/24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65502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8307190"/>
                  </a:ext>
                </a:extLst>
              </a:tr>
              <a:tr h="556348">
                <a:tc>
                  <a:txBody>
                    <a:bodyPr/>
                    <a:lstStyle/>
                    <a:p>
                      <a:r>
                        <a:rPr lang="es-CO" dirty="0"/>
                        <a:t>198.51.100.0/24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65502 65509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66344"/>
                  </a:ext>
                </a:extLst>
              </a:tr>
              <a:tr h="5057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2001:db8:ABCD::/48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65502 65511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719161"/>
                  </a:ext>
                </a:extLst>
              </a:tr>
              <a:tr h="5563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2001:db8:fff0::/48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65502 65510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75789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200.7.85.0/24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2001:db8:bbbb::2</a:t>
                      </a:r>
                    </a:p>
                    <a:p>
                      <a:pPr algn="ctr"/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>
                          <a:solidFill>
                            <a:srgbClr val="FFC000"/>
                          </a:solidFill>
                        </a:rPr>
                        <a:t>NO ENCONTRADA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/>
                        <a:t>65502 65509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790901"/>
                  </a:ext>
                </a:extLst>
              </a:tr>
            </a:tbl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7C60CFD9-868F-2346-B693-8600F2A030E0}"/>
              </a:ext>
            </a:extLst>
          </p:cNvPr>
          <p:cNvSpPr txBox="1"/>
          <p:nvPr/>
        </p:nvSpPr>
        <p:spPr>
          <a:xfrm>
            <a:off x="1132589" y="1484893"/>
            <a:ext cx="2303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Tabla BGP Simplificada</a:t>
            </a:r>
          </a:p>
        </p:txBody>
      </p:sp>
    </p:spTree>
    <p:extLst>
      <p:ext uri="{BB962C8B-B14F-4D97-AF65-F5344CB8AC3E}">
        <p14:creationId xmlns:p14="http://schemas.microsoft.com/office/powerpoint/2010/main" val="168212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AA67DDFF-F280-8A42-8496-D3F7A53FA92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537" y="1842173"/>
            <a:ext cx="891771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8403ABB-43C1-C143-A4C5-E8ABE7D8A2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1532" y="4937126"/>
            <a:ext cx="927100" cy="1104900"/>
          </a:xfrm>
          <a:prstGeom prst="rect">
            <a:avLst/>
          </a:prstGeom>
        </p:spPr>
      </p:pic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1B96ACFA-1522-2E43-9EEE-16ECE71AF5BF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7979764" y="5489576"/>
            <a:ext cx="270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B86503E-6CBE-C548-9852-F74F561FE066}"/>
              </a:ext>
            </a:extLst>
          </p:cNvPr>
          <p:cNvSpPr txBox="1"/>
          <p:nvPr/>
        </p:nvSpPr>
        <p:spPr>
          <a:xfrm>
            <a:off x="10107900" y="6042026"/>
            <a:ext cx="1500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200.7.85.0/24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D185A2C9-7FA9-6342-9597-9CF18342D3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537" y="2023671"/>
            <a:ext cx="989759" cy="706971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3FF587B0-0653-6347-9E74-90E7266F32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1263" y="1357844"/>
            <a:ext cx="2396580" cy="1372798"/>
          </a:xfrm>
          <a:prstGeom prst="rect">
            <a:avLst/>
          </a:prstGeom>
        </p:spPr>
      </p:pic>
      <p:cxnSp>
        <p:nvCxnSpPr>
          <p:cNvPr id="23" name="Conector curvado 22">
            <a:extLst>
              <a:ext uri="{FF2B5EF4-FFF2-40B4-BE49-F238E27FC236}">
                <a16:creationId xmlns:a16="http://schemas.microsoft.com/office/drawing/2014/main" id="{16AE0391-D005-BC40-9B02-1C84B721EA96}"/>
              </a:ext>
            </a:extLst>
          </p:cNvPr>
          <p:cNvCxnSpPr>
            <a:cxnSpLocks/>
            <a:endCxn id="18" idx="3"/>
          </p:cNvCxnSpPr>
          <p:nvPr/>
        </p:nvCxnSpPr>
        <p:spPr>
          <a:xfrm rot="10800000" flipV="1">
            <a:off x="2027297" y="1974407"/>
            <a:ext cx="1570343" cy="402750"/>
          </a:xfrm>
          <a:prstGeom prst="curvedConnector3">
            <a:avLst>
              <a:gd name="adj1" fmla="val 50000"/>
            </a:avLst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58C3CD86-19FA-534B-8088-4AE51882CADE}"/>
              </a:ext>
            </a:extLst>
          </p:cNvPr>
          <p:cNvCxnSpPr/>
          <p:nvPr/>
        </p:nvCxnSpPr>
        <p:spPr>
          <a:xfrm>
            <a:off x="2027296" y="2558656"/>
            <a:ext cx="970737" cy="99562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Nube 30">
            <a:extLst>
              <a:ext uri="{FF2B5EF4-FFF2-40B4-BE49-F238E27FC236}">
                <a16:creationId xmlns:a16="http://schemas.microsoft.com/office/drawing/2014/main" id="{E84A3812-9790-9045-92FA-673606216ACE}"/>
              </a:ext>
            </a:extLst>
          </p:cNvPr>
          <p:cNvSpPr/>
          <p:nvPr/>
        </p:nvSpPr>
        <p:spPr>
          <a:xfrm>
            <a:off x="578043" y="1476806"/>
            <a:ext cx="5426439" cy="1554618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229C625-C787-E444-BD23-F85B0F8734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12856" y="2639742"/>
            <a:ext cx="6945410" cy="3265585"/>
          </a:xfrm>
          <a:prstGeom prst="rect">
            <a:avLst/>
          </a:prstGeom>
        </p:spPr>
      </p:pic>
      <p:cxnSp>
        <p:nvCxnSpPr>
          <p:cNvPr id="7" name="Conector curvado 6">
            <a:extLst>
              <a:ext uri="{FF2B5EF4-FFF2-40B4-BE49-F238E27FC236}">
                <a16:creationId xmlns:a16="http://schemas.microsoft.com/office/drawing/2014/main" id="{C466C065-2943-514C-AA74-F7AEDE168A62}"/>
              </a:ext>
            </a:extLst>
          </p:cNvPr>
          <p:cNvCxnSpPr>
            <a:stCxn id="10" idx="0"/>
          </p:cNvCxnSpPr>
          <p:nvPr/>
        </p:nvCxnSpPr>
        <p:spPr>
          <a:xfrm rot="16200000" flipV="1">
            <a:off x="6401814" y="193858"/>
            <a:ext cx="2913455" cy="6573082"/>
          </a:xfrm>
          <a:prstGeom prst="curvedConnector2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851ABD17-2FC2-3E4C-B9EB-7CE4E08BCD4A}"/>
              </a:ext>
            </a:extLst>
          </p:cNvPr>
          <p:cNvSpPr txBox="1">
            <a:spLocks/>
          </p:cNvSpPr>
          <p:nvPr/>
        </p:nvSpPr>
        <p:spPr>
          <a:xfrm>
            <a:off x="900659" y="25005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6F8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/>
              <a:t>Esquema de validación ASN 65501</a:t>
            </a:r>
          </a:p>
        </p:txBody>
      </p:sp>
    </p:spTree>
    <p:extLst>
      <p:ext uri="{BB962C8B-B14F-4D97-AF65-F5344CB8AC3E}">
        <p14:creationId xmlns:p14="http://schemas.microsoft.com/office/powerpoint/2010/main" val="154042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E02A2-D477-954E-86A7-BDDD6708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Qué recibe el ASN 65501?</a:t>
            </a:r>
          </a:p>
        </p:txBody>
      </p:sp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03B8AE9F-85DD-2A47-A363-59C6D6F469A7}"/>
              </a:ext>
            </a:extLst>
          </p:cNvPr>
          <p:cNvGraphicFramePr>
            <a:graphicFrameLocks noGrp="1"/>
          </p:cNvGraphicFramePr>
          <p:nvPr/>
        </p:nvGraphicFramePr>
        <p:xfrm>
          <a:off x="5108593" y="2077722"/>
          <a:ext cx="6433833" cy="3779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891">
                  <a:extLst>
                    <a:ext uri="{9D8B030D-6E8A-4147-A177-3AD203B41FA5}">
                      <a16:colId xmlns:a16="http://schemas.microsoft.com/office/drawing/2014/main" val="3737003029"/>
                    </a:ext>
                  </a:extLst>
                </a:gridCol>
                <a:gridCol w="1768839">
                  <a:extLst>
                    <a:ext uri="{9D8B030D-6E8A-4147-A177-3AD203B41FA5}">
                      <a16:colId xmlns:a16="http://schemas.microsoft.com/office/drawing/2014/main" val="4034360084"/>
                    </a:ext>
                  </a:extLst>
                </a:gridCol>
                <a:gridCol w="1409076">
                  <a:extLst>
                    <a:ext uri="{9D8B030D-6E8A-4147-A177-3AD203B41FA5}">
                      <a16:colId xmlns:a16="http://schemas.microsoft.com/office/drawing/2014/main" val="3072042867"/>
                    </a:ext>
                  </a:extLst>
                </a:gridCol>
                <a:gridCol w="1484027">
                  <a:extLst>
                    <a:ext uri="{9D8B030D-6E8A-4147-A177-3AD203B41FA5}">
                      <a16:colId xmlns:a16="http://schemas.microsoft.com/office/drawing/2014/main" val="3324005255"/>
                    </a:ext>
                  </a:extLst>
                </a:gridCol>
              </a:tblGrid>
              <a:tr h="530567">
                <a:tc>
                  <a:txBody>
                    <a:bodyPr/>
                    <a:lstStyle/>
                    <a:p>
                      <a:r>
                        <a:rPr lang="es-CO" sz="1400" dirty="0"/>
                        <a:t>Network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400" dirty="0"/>
                        <a:t>Next 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Estado de validez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400" dirty="0"/>
                        <a:t>PATH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863812"/>
                  </a:ext>
                </a:extLst>
              </a:tr>
              <a:tr h="556348">
                <a:tc>
                  <a:txBody>
                    <a:bodyPr/>
                    <a:lstStyle/>
                    <a:p>
                      <a:r>
                        <a:rPr lang="es-CO" sz="1400" dirty="0"/>
                        <a:t>2001:db8:10::/48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400" dirty="0"/>
                        <a:t>65502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9942459"/>
                  </a:ext>
                </a:extLst>
              </a:tr>
              <a:tr h="556348">
                <a:tc>
                  <a:txBody>
                    <a:bodyPr/>
                    <a:lstStyle/>
                    <a:p>
                      <a:r>
                        <a:rPr lang="es-CO" sz="1400" dirty="0"/>
                        <a:t>192.0.2.0/24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65502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8307190"/>
                  </a:ext>
                </a:extLst>
              </a:tr>
              <a:tr h="556348">
                <a:tc>
                  <a:txBody>
                    <a:bodyPr/>
                    <a:lstStyle/>
                    <a:p>
                      <a:r>
                        <a:rPr lang="es-CO" sz="1400" dirty="0"/>
                        <a:t>198.51.100.0/24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65502 65509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66344"/>
                  </a:ext>
                </a:extLst>
              </a:tr>
              <a:tr h="5057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2001:db8:ABCD::/48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65502 65511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719161"/>
                  </a:ext>
                </a:extLst>
              </a:tr>
              <a:tr h="5563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2001:db8:fff0::/48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65502 65510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75789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200.7.85.0/24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2001:db8:bbbb::2</a:t>
                      </a:r>
                    </a:p>
                    <a:p>
                      <a:pPr algn="ctr"/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65502 65509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790901"/>
                  </a:ext>
                </a:extLst>
              </a:tr>
            </a:tbl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7C60CFD9-868F-2346-B693-8600F2A030E0}"/>
              </a:ext>
            </a:extLst>
          </p:cNvPr>
          <p:cNvSpPr txBox="1"/>
          <p:nvPr/>
        </p:nvSpPr>
        <p:spPr>
          <a:xfrm>
            <a:off x="7068694" y="1600029"/>
            <a:ext cx="2303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Tabla BGP Simplificada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1DA0CE81-3E0C-F048-B51E-5682AD7AFBD0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2328608"/>
          <a:ext cx="3883702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0049">
                  <a:extLst>
                    <a:ext uri="{9D8B030D-6E8A-4147-A177-3AD203B41FA5}">
                      <a16:colId xmlns:a16="http://schemas.microsoft.com/office/drawing/2014/main" val="2410987218"/>
                    </a:ext>
                  </a:extLst>
                </a:gridCol>
                <a:gridCol w="749508">
                  <a:extLst>
                    <a:ext uri="{9D8B030D-6E8A-4147-A177-3AD203B41FA5}">
                      <a16:colId xmlns:a16="http://schemas.microsoft.com/office/drawing/2014/main" val="2268908702"/>
                    </a:ext>
                  </a:extLst>
                </a:gridCol>
                <a:gridCol w="1304145">
                  <a:extLst>
                    <a:ext uri="{9D8B030D-6E8A-4147-A177-3AD203B41FA5}">
                      <a16:colId xmlns:a16="http://schemas.microsoft.com/office/drawing/2014/main" val="3561919092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es-CO" dirty="0"/>
                        <a:t>RPKI – Cache Validador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9270040"/>
                  </a:ext>
                </a:extLst>
              </a:tr>
              <a:tr h="29180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Prefijo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ASN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102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2001:db8:10::/48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65502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6103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192.0.2.0/24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65502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824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198.51.100.0/24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65509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0314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2001:db8:ABCD::/48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65511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696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2001:db8:fff0::/48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65510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02060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200.7.85.0/24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65509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6993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7803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E02A2-D477-954E-86A7-BDDD6708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Esquema de validación ASN 65501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A67DDFF-F280-8A42-8496-D3F7A53FA92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537" y="1842173"/>
            <a:ext cx="891771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8403ABB-43C1-C143-A4C5-E8ABE7D8A2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1532" y="4937126"/>
            <a:ext cx="927100" cy="1104900"/>
          </a:xfrm>
          <a:prstGeom prst="rect">
            <a:avLst/>
          </a:prstGeom>
        </p:spPr>
      </p:pic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1B96ACFA-1522-2E43-9EEE-16ECE71AF5BF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7979764" y="5489576"/>
            <a:ext cx="270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B86503E-6CBE-C548-9852-F74F561FE066}"/>
              </a:ext>
            </a:extLst>
          </p:cNvPr>
          <p:cNvSpPr txBox="1"/>
          <p:nvPr/>
        </p:nvSpPr>
        <p:spPr>
          <a:xfrm>
            <a:off x="10107900" y="6042026"/>
            <a:ext cx="1500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200.7.85.0/24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D185A2C9-7FA9-6342-9597-9CF18342D3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537" y="2023671"/>
            <a:ext cx="989759" cy="706971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3FF587B0-0653-6347-9E74-90E7266F32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1263" y="1357844"/>
            <a:ext cx="2396580" cy="1372798"/>
          </a:xfrm>
          <a:prstGeom prst="rect">
            <a:avLst/>
          </a:prstGeom>
        </p:spPr>
      </p:pic>
      <p:cxnSp>
        <p:nvCxnSpPr>
          <p:cNvPr id="23" name="Conector curvado 22">
            <a:extLst>
              <a:ext uri="{FF2B5EF4-FFF2-40B4-BE49-F238E27FC236}">
                <a16:creationId xmlns:a16="http://schemas.microsoft.com/office/drawing/2014/main" id="{16AE0391-D005-BC40-9B02-1C84B721EA96}"/>
              </a:ext>
            </a:extLst>
          </p:cNvPr>
          <p:cNvCxnSpPr>
            <a:cxnSpLocks/>
            <a:endCxn id="18" idx="3"/>
          </p:cNvCxnSpPr>
          <p:nvPr/>
        </p:nvCxnSpPr>
        <p:spPr>
          <a:xfrm rot="10800000" flipV="1">
            <a:off x="2027297" y="1974407"/>
            <a:ext cx="1570343" cy="402750"/>
          </a:xfrm>
          <a:prstGeom prst="curvedConnector3">
            <a:avLst>
              <a:gd name="adj1" fmla="val 50000"/>
            </a:avLst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58C3CD86-19FA-534B-8088-4AE51882CADE}"/>
              </a:ext>
            </a:extLst>
          </p:cNvPr>
          <p:cNvCxnSpPr/>
          <p:nvPr/>
        </p:nvCxnSpPr>
        <p:spPr>
          <a:xfrm>
            <a:off x="2027296" y="2558656"/>
            <a:ext cx="970737" cy="99562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Nube 30">
            <a:extLst>
              <a:ext uri="{FF2B5EF4-FFF2-40B4-BE49-F238E27FC236}">
                <a16:creationId xmlns:a16="http://schemas.microsoft.com/office/drawing/2014/main" id="{E84A3812-9790-9045-92FA-673606216ACE}"/>
              </a:ext>
            </a:extLst>
          </p:cNvPr>
          <p:cNvSpPr/>
          <p:nvPr/>
        </p:nvSpPr>
        <p:spPr>
          <a:xfrm>
            <a:off x="578043" y="1476806"/>
            <a:ext cx="5426439" cy="1554618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Nube 4">
            <a:extLst>
              <a:ext uri="{FF2B5EF4-FFF2-40B4-BE49-F238E27FC236}">
                <a16:creationId xmlns:a16="http://schemas.microsoft.com/office/drawing/2014/main" id="{96082998-CC0B-B442-8073-72DAE075C906}"/>
              </a:ext>
            </a:extLst>
          </p:cNvPr>
          <p:cNvSpPr/>
          <p:nvPr/>
        </p:nvSpPr>
        <p:spPr>
          <a:xfrm>
            <a:off x="3291262" y="5187693"/>
            <a:ext cx="2520543" cy="1437883"/>
          </a:xfrm>
          <a:prstGeom prst="cloud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CO" dirty="0">
                <a:solidFill>
                  <a:srgbClr val="C00000"/>
                </a:solidFill>
              </a:rPr>
              <a:t>   ASN 6660</a:t>
            </a:r>
          </a:p>
          <a:p>
            <a:pPr algn="r"/>
            <a:r>
              <a:rPr lang="es-CO" dirty="0">
                <a:solidFill>
                  <a:srgbClr val="C00000"/>
                </a:solidFill>
              </a:rPr>
              <a:t>200.7.85.0/24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ECAE9D7-9282-7642-A175-2E5AAA78CB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3603" y="5143305"/>
            <a:ext cx="567759" cy="692541"/>
          </a:xfrm>
          <a:prstGeom prst="rect">
            <a:avLst/>
          </a:prstGeom>
        </p:spPr>
      </p:pic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B38A9DF6-5FA0-7144-8C12-37F89EE4C4FF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4121362" y="3882454"/>
            <a:ext cx="930323" cy="16071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520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1">
            <a:extLst>
              <a:ext uri="{FF2B5EF4-FFF2-40B4-BE49-F238E27FC236}">
                <a16:creationId xmlns:a16="http://schemas.microsoft.com/office/drawing/2014/main" id="{7F3D2A87-CFAE-4E1F-87F1-A1F90287D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_tradnl" dirty="0"/>
              <a:t>Principales incidentes de seguridad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D3294A7-5BE2-1740-B6CF-249665068D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8172963"/>
              </p:ext>
            </p:extLst>
          </p:nvPr>
        </p:nvGraphicFramePr>
        <p:xfrm>
          <a:off x="1914023" y="1572292"/>
          <a:ext cx="7651750" cy="4076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412303B1-F328-EE41-AF4B-E3B2EEFA4DC7}"/>
              </a:ext>
            </a:extLst>
          </p:cNvPr>
          <p:cNvSpPr/>
          <p:nvPr/>
        </p:nvSpPr>
        <p:spPr>
          <a:xfrm>
            <a:off x="381679" y="5285708"/>
            <a:ext cx="8690798" cy="102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_tradnl" sz="1400" dirty="0"/>
              <a:t>Fuentes: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_tradnl" sz="1400" dirty="0"/>
              <a:t>Informe sobre seguridad en el ruteo de LAC – Augusto </a:t>
            </a:r>
            <a:r>
              <a:rPr lang="es-ES_tradnl" sz="1400" dirty="0" err="1"/>
              <a:t>Mathurín</a:t>
            </a:r>
            <a:r>
              <a:rPr lang="es-ES_tradnl" sz="1400" dirty="0"/>
              <a:t>, 2019 </a:t>
            </a:r>
            <a:r>
              <a:rPr lang="es-ES_tradnl" sz="1400" dirty="0">
                <a:hlinkClick r:id="rId3"/>
              </a:rPr>
              <a:t>https://www.lacnic.net/innovaportal/file/4297/1/fort-informe-seguridad-ruteo-es.pdf</a:t>
            </a:r>
            <a:endParaRPr lang="es-ES_tradnl" sz="14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_tradnl" sz="1400" dirty="0"/>
              <a:t>MANRS: https://</a:t>
            </a:r>
            <a:r>
              <a:rPr lang="es-ES_tradnl" sz="1400" dirty="0" err="1"/>
              <a:t>www.manrs.org</a:t>
            </a:r>
            <a:r>
              <a:rPr lang="es-ES_tradnl" sz="1400" dirty="0"/>
              <a:t>/2021/02/bgp-rpki-and-manrs-2020-in-review/</a:t>
            </a:r>
          </a:p>
        </p:txBody>
      </p:sp>
    </p:spTree>
    <p:extLst>
      <p:ext uri="{BB962C8B-B14F-4D97-AF65-F5344CB8AC3E}">
        <p14:creationId xmlns:p14="http://schemas.microsoft.com/office/powerpoint/2010/main" val="30456400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E02A2-D477-954E-86A7-BDDD6708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Qué recibe el ASN 65501?</a:t>
            </a:r>
          </a:p>
        </p:txBody>
      </p:sp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03B8AE9F-85DD-2A47-A363-59C6D6F469A7}"/>
              </a:ext>
            </a:extLst>
          </p:cNvPr>
          <p:cNvGraphicFramePr>
            <a:graphicFrameLocks noGrp="1"/>
          </p:cNvGraphicFramePr>
          <p:nvPr/>
        </p:nvGraphicFramePr>
        <p:xfrm>
          <a:off x="5108593" y="2077722"/>
          <a:ext cx="6433833" cy="3779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891">
                  <a:extLst>
                    <a:ext uri="{9D8B030D-6E8A-4147-A177-3AD203B41FA5}">
                      <a16:colId xmlns:a16="http://schemas.microsoft.com/office/drawing/2014/main" val="3737003029"/>
                    </a:ext>
                  </a:extLst>
                </a:gridCol>
                <a:gridCol w="1768839">
                  <a:extLst>
                    <a:ext uri="{9D8B030D-6E8A-4147-A177-3AD203B41FA5}">
                      <a16:colId xmlns:a16="http://schemas.microsoft.com/office/drawing/2014/main" val="4034360084"/>
                    </a:ext>
                  </a:extLst>
                </a:gridCol>
                <a:gridCol w="1409076">
                  <a:extLst>
                    <a:ext uri="{9D8B030D-6E8A-4147-A177-3AD203B41FA5}">
                      <a16:colId xmlns:a16="http://schemas.microsoft.com/office/drawing/2014/main" val="3072042867"/>
                    </a:ext>
                  </a:extLst>
                </a:gridCol>
                <a:gridCol w="1484027">
                  <a:extLst>
                    <a:ext uri="{9D8B030D-6E8A-4147-A177-3AD203B41FA5}">
                      <a16:colId xmlns:a16="http://schemas.microsoft.com/office/drawing/2014/main" val="3324005255"/>
                    </a:ext>
                  </a:extLst>
                </a:gridCol>
              </a:tblGrid>
              <a:tr h="530567">
                <a:tc>
                  <a:txBody>
                    <a:bodyPr/>
                    <a:lstStyle/>
                    <a:p>
                      <a:r>
                        <a:rPr lang="es-CO" sz="1400" dirty="0"/>
                        <a:t>Network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400" dirty="0"/>
                        <a:t>Next 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Estado de validez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400" dirty="0"/>
                        <a:t>PATH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863812"/>
                  </a:ext>
                </a:extLst>
              </a:tr>
              <a:tr h="556348">
                <a:tc>
                  <a:txBody>
                    <a:bodyPr/>
                    <a:lstStyle/>
                    <a:p>
                      <a:r>
                        <a:rPr lang="es-CO" sz="1400" dirty="0"/>
                        <a:t>2001:db8:10::/48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400" dirty="0"/>
                        <a:t>65502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9942459"/>
                  </a:ext>
                </a:extLst>
              </a:tr>
              <a:tr h="556348">
                <a:tc>
                  <a:txBody>
                    <a:bodyPr/>
                    <a:lstStyle/>
                    <a:p>
                      <a:r>
                        <a:rPr lang="es-CO" sz="1400" dirty="0"/>
                        <a:t>192.0.2.0/24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65502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8307190"/>
                  </a:ext>
                </a:extLst>
              </a:tr>
              <a:tr h="556348">
                <a:tc>
                  <a:txBody>
                    <a:bodyPr/>
                    <a:lstStyle/>
                    <a:p>
                      <a:r>
                        <a:rPr lang="es-CO" sz="1400" dirty="0"/>
                        <a:t>198.51.100.0/24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65502 65509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66344"/>
                  </a:ext>
                </a:extLst>
              </a:tr>
              <a:tr h="5057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2001:db8:ABCD::/48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65502 65511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719161"/>
                  </a:ext>
                </a:extLst>
              </a:tr>
              <a:tr h="5563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2001:db8:fff0::/48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2001:db8:bbbb::2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65502 65510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75789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200.7.85.0/24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2001:db8:bbbb::2</a:t>
                      </a:r>
                    </a:p>
                    <a:p>
                      <a:pPr algn="ctr"/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>
                          <a:solidFill>
                            <a:srgbClr val="C00000"/>
                          </a:solidFill>
                        </a:rPr>
                        <a:t>INVALIDA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6660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790901"/>
                  </a:ext>
                </a:extLst>
              </a:tr>
            </a:tbl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7C60CFD9-868F-2346-B693-8600F2A030E0}"/>
              </a:ext>
            </a:extLst>
          </p:cNvPr>
          <p:cNvSpPr txBox="1"/>
          <p:nvPr/>
        </p:nvSpPr>
        <p:spPr>
          <a:xfrm>
            <a:off x="7068694" y="1600029"/>
            <a:ext cx="2303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Tabla BGP Simplificada</a:t>
            </a:r>
          </a:p>
        </p:txBody>
      </p:sp>
      <p:graphicFrame>
        <p:nvGraphicFramePr>
          <p:cNvPr id="6" name="Tabla 2">
            <a:extLst>
              <a:ext uri="{FF2B5EF4-FFF2-40B4-BE49-F238E27FC236}">
                <a16:creationId xmlns:a16="http://schemas.microsoft.com/office/drawing/2014/main" id="{4F52E3F2-3478-164D-98EA-CCC7874CB2C3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2328608"/>
          <a:ext cx="3883702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0049">
                  <a:extLst>
                    <a:ext uri="{9D8B030D-6E8A-4147-A177-3AD203B41FA5}">
                      <a16:colId xmlns:a16="http://schemas.microsoft.com/office/drawing/2014/main" val="2410987218"/>
                    </a:ext>
                  </a:extLst>
                </a:gridCol>
                <a:gridCol w="749508">
                  <a:extLst>
                    <a:ext uri="{9D8B030D-6E8A-4147-A177-3AD203B41FA5}">
                      <a16:colId xmlns:a16="http://schemas.microsoft.com/office/drawing/2014/main" val="2268908702"/>
                    </a:ext>
                  </a:extLst>
                </a:gridCol>
                <a:gridCol w="1304145">
                  <a:extLst>
                    <a:ext uri="{9D8B030D-6E8A-4147-A177-3AD203B41FA5}">
                      <a16:colId xmlns:a16="http://schemas.microsoft.com/office/drawing/2014/main" val="3561919092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es-CO" dirty="0"/>
                        <a:t>RPKI – Cache Validador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9270040"/>
                  </a:ext>
                </a:extLst>
              </a:tr>
              <a:tr h="29180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Prefijo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ASN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102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2001:db8:10::/48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65502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6103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192.0.2.0/24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65502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824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198.51.100.0/24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65509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0314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2001:db8:ABCD::/48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65511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696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2001:db8:fff0::/48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65510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02060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200.7.85.0/24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65509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6993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1930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9D8CEA-DE0D-5944-A4D5-E27249F47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Validadores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A1C2AA-96CF-DA4A-A695-67EB918096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638209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1A8A0B-DBBD-5F46-A059-565891366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Software disponible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843CB0C-A760-A94B-8603-05DE10F518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_tradnl" dirty="0"/>
              <a:t>RIPE </a:t>
            </a:r>
            <a:r>
              <a:rPr lang="es-ES_tradnl" dirty="0" err="1"/>
              <a:t>NCC’s</a:t>
            </a:r>
            <a:r>
              <a:rPr lang="es-ES_tradnl" dirty="0"/>
              <a:t> RPKI </a:t>
            </a:r>
            <a:r>
              <a:rPr lang="es-ES_tradnl" dirty="0" err="1"/>
              <a:t>Validator</a:t>
            </a:r>
            <a:r>
              <a:rPr lang="es-ES_tradnl" dirty="0"/>
              <a:t> 3</a:t>
            </a:r>
          </a:p>
          <a:p>
            <a:pPr lvl="1"/>
            <a:r>
              <a:rPr lang="es-ES_tradnl" dirty="0"/>
              <a:t>Uno de los primeros validadores disponibles, muy utilizado, buena interfaz gráfica </a:t>
            </a:r>
          </a:p>
          <a:p>
            <a:r>
              <a:rPr lang="es-ES_tradnl" dirty="0" err="1"/>
              <a:t>Cloudflare</a:t>
            </a:r>
            <a:r>
              <a:rPr lang="es-ES_tradnl" dirty="0"/>
              <a:t>: </a:t>
            </a:r>
            <a:r>
              <a:rPr lang="es-ES_tradnl" dirty="0" err="1"/>
              <a:t>OctoRPKI</a:t>
            </a:r>
            <a:r>
              <a:rPr lang="es-ES_tradnl" dirty="0"/>
              <a:t> &amp; </a:t>
            </a:r>
            <a:r>
              <a:rPr lang="es-ES_tradnl" dirty="0" err="1"/>
              <a:t>GoRTR</a:t>
            </a:r>
            <a:endParaRPr lang="es-ES_tradnl" dirty="0"/>
          </a:p>
          <a:p>
            <a:pPr lvl="1"/>
            <a:r>
              <a:rPr lang="es-ES_tradnl" dirty="0"/>
              <a:t>Soporte para uso en </a:t>
            </a:r>
            <a:r>
              <a:rPr lang="es-ES_tradnl" dirty="0" err="1"/>
              <a:t>CDNs</a:t>
            </a:r>
            <a:r>
              <a:rPr lang="es-ES_tradnl" dirty="0"/>
              <a:t>, separación clara entre la validación y el protocolo RTR</a:t>
            </a:r>
          </a:p>
          <a:p>
            <a:r>
              <a:rPr lang="es-ES_tradnl" dirty="0" err="1"/>
              <a:t>NLnetLabs</a:t>
            </a:r>
            <a:r>
              <a:rPr lang="es-ES_tradnl" dirty="0"/>
              <a:t>: </a:t>
            </a:r>
            <a:r>
              <a:rPr lang="es-ES_tradnl" dirty="0" err="1"/>
              <a:t>Routinator</a:t>
            </a:r>
            <a:r>
              <a:rPr lang="es-ES_tradnl" dirty="0"/>
              <a:t> 3000</a:t>
            </a:r>
          </a:p>
          <a:p>
            <a:pPr lvl="1"/>
            <a:r>
              <a:rPr lang="es-ES_tradnl" dirty="0"/>
              <a:t>Una versión con soporte profesional, muy eficiente en términos de RAM y CPU</a:t>
            </a:r>
          </a:p>
          <a:p>
            <a:r>
              <a:rPr lang="es-ES_tradnl" dirty="0"/>
              <a:t>LACNIC y NIC.MX: Validador FORT</a:t>
            </a:r>
          </a:p>
          <a:p>
            <a:pPr lvl="1"/>
            <a:r>
              <a:rPr lang="es-ES_tradnl" dirty="0"/>
              <a:t>Proyecto FORT incluye el validador y el Monitoreo FORT. El Validador está desarrollado en C y es muy eficiente, muy liviano para ejecutar en una VM</a:t>
            </a:r>
          </a:p>
        </p:txBody>
      </p:sp>
    </p:spTree>
    <p:extLst>
      <p:ext uri="{BB962C8B-B14F-4D97-AF65-F5344CB8AC3E}">
        <p14:creationId xmlns:p14="http://schemas.microsoft.com/office/powerpoint/2010/main" val="13867758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C687A-E3DC-9247-8756-6829EC0C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Validador FORT</a:t>
            </a:r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91CB0627-8185-4445-AB5A-7819BB629CA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CO" dirty="0"/>
              <a:t>El validador FORT es un validador RPKI de código abierto</a:t>
            </a:r>
          </a:p>
          <a:p>
            <a:pPr algn="just"/>
            <a:r>
              <a:rPr lang="es-CO" dirty="0"/>
              <a:t>Es parte del Proyecto FORT, iniciativa conjunta entre </a:t>
            </a:r>
            <a:r>
              <a:rPr lang="es-CO" b="1" dirty="0"/>
              <a:t>LACNIC</a:t>
            </a:r>
            <a:r>
              <a:rPr lang="es-CO" dirty="0"/>
              <a:t> y </a:t>
            </a:r>
            <a:r>
              <a:rPr lang="es-CO" b="1" dirty="0"/>
              <a:t>NIC.MX</a:t>
            </a:r>
          </a:p>
          <a:p>
            <a:pPr algn="just"/>
            <a:r>
              <a:rPr lang="es-CO" dirty="0"/>
              <a:t>Soporte para Linux y BSD </a:t>
            </a:r>
          </a:p>
          <a:p>
            <a:pPr marL="0" indent="0">
              <a:buNone/>
            </a:pPr>
            <a:r>
              <a:rPr lang="es-CO" dirty="0"/>
              <a:t>• Desarrollado en C </a:t>
            </a:r>
          </a:p>
          <a:p>
            <a:pPr marL="0" indent="0">
              <a:buNone/>
            </a:pPr>
            <a:r>
              <a:rPr lang="es-CO" dirty="0"/>
              <a:t>Documentación general: </a:t>
            </a:r>
            <a:r>
              <a:rPr lang="es-CO" dirty="0">
                <a:hlinkClick r:id="rId2"/>
              </a:rPr>
              <a:t>https://nicmx.github.io/FORT-validator/</a:t>
            </a:r>
            <a:endParaRPr lang="es-CO" dirty="0"/>
          </a:p>
          <a:p>
            <a:pPr marL="0" indent="0">
              <a:buNone/>
            </a:pPr>
            <a:r>
              <a:rPr lang="es-CO" dirty="0"/>
              <a:t>Descargar el validador: </a:t>
            </a:r>
            <a:r>
              <a:rPr lang="es-CO" dirty="0">
                <a:hlinkClick r:id="rId3"/>
              </a:rPr>
              <a:t>https://github.com/NICMx/FORT-validator/releases</a:t>
            </a:r>
            <a:endParaRPr lang="es-CO" dirty="0"/>
          </a:p>
          <a:p>
            <a:pPr marL="0" indent="0">
              <a:buNone/>
            </a:pPr>
            <a:endParaRPr lang="es-CO" dirty="0"/>
          </a:p>
          <a:p>
            <a:pPr marL="0" indent="0" algn="just">
              <a:buNone/>
            </a:pPr>
            <a:endParaRPr lang="es-CO" b="1" dirty="0"/>
          </a:p>
          <a:p>
            <a:pPr algn="just"/>
            <a:endParaRPr lang="es-CO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CDAED4-E066-374A-99C9-7E11953164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3538847"/>
            <a:ext cx="5181600" cy="2638116"/>
          </a:xfrm>
        </p:spPr>
        <p:txBody>
          <a:bodyPr>
            <a:normAutofit fontScale="92500" lnSpcReduction="20000"/>
          </a:bodyPr>
          <a:lstStyle/>
          <a:p>
            <a:endParaRPr lang="es-ES_tradnl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FF57B20-092B-C44B-B820-CDA9F56B12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690688"/>
            <a:ext cx="5771642" cy="336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40250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1AA7F-0D22-0146-8BDC-AF82BF792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Referencias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B35F6-67FB-5248-A353-89AEBBE7A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_tradnl" dirty="0"/>
              <a:t>Mi LACNIC: </a:t>
            </a:r>
            <a:r>
              <a:rPr lang="es-ES_tradnl" dirty="0">
                <a:hlinkClick r:id="rId2"/>
              </a:rPr>
              <a:t>https://milacnic.lacnic.net</a:t>
            </a:r>
            <a:r>
              <a:rPr lang="es-ES_tradnl" dirty="0"/>
              <a:t> </a:t>
            </a:r>
          </a:p>
          <a:p>
            <a:r>
              <a:rPr lang="es-ES_tradnl" dirty="0"/>
              <a:t>Tutorial Seguridad de red con RPKI: modo hospedado y modo delegado de LACNIC34 online: </a:t>
            </a:r>
            <a:r>
              <a:rPr lang="es-ES_tradnl" dirty="0">
                <a:hlinkClick r:id="rId3"/>
              </a:rPr>
              <a:t>https://www.lacnic.net/4798/58/evento/</a:t>
            </a:r>
            <a:endParaRPr lang="es-ES_tradnl" dirty="0"/>
          </a:p>
          <a:p>
            <a:r>
              <a:rPr lang="es-ES_tradnl" dirty="0"/>
              <a:t>Cursos de Campus de LACNIC: </a:t>
            </a:r>
            <a:r>
              <a:rPr lang="es-ES_tradnl" dirty="0">
                <a:hlinkClick r:id="rId4"/>
              </a:rPr>
              <a:t>https://campus.lacnic.net</a:t>
            </a:r>
            <a:r>
              <a:rPr lang="es-ES_tradnl" dirty="0"/>
              <a:t> (BGP y RPKI)</a:t>
            </a:r>
          </a:p>
          <a:p>
            <a:r>
              <a:rPr lang="es-ES_tradnl" dirty="0"/>
              <a:t>Tutorial de BGP y RPKI de LACNIC32: </a:t>
            </a:r>
            <a:r>
              <a:rPr lang="es-ES_tradnl" dirty="0">
                <a:hlinkClick r:id="rId5"/>
              </a:rPr>
              <a:t>https://www.lacnic.net/3900/52/evento/tutoriales</a:t>
            </a:r>
            <a:endParaRPr lang="es-ES_tradnl" dirty="0"/>
          </a:p>
          <a:p>
            <a:endParaRPr lang="es-ES_tradnl" dirty="0"/>
          </a:p>
          <a:p>
            <a:r>
              <a:rPr lang="es-ES_tradnl" dirty="0"/>
              <a:t>ROA </a:t>
            </a:r>
            <a:r>
              <a:rPr lang="es-ES_tradnl" dirty="0" err="1"/>
              <a:t>Wizard</a:t>
            </a:r>
            <a:r>
              <a:rPr lang="es-ES_tradnl" dirty="0"/>
              <a:t>: </a:t>
            </a:r>
            <a:r>
              <a:rPr lang="es-ES_tradnl" dirty="0">
                <a:hlinkClick r:id="rId6"/>
              </a:rPr>
              <a:t>https://tools.labs.lacnic.net/roa-wizard/</a:t>
            </a:r>
            <a:endParaRPr lang="es-ES_tradnl" dirty="0"/>
          </a:p>
          <a:p>
            <a:r>
              <a:rPr lang="es-ES_tradnl" dirty="0"/>
              <a:t>ROA </a:t>
            </a:r>
            <a:r>
              <a:rPr lang="es-ES_tradnl" dirty="0" err="1"/>
              <a:t>Announcement</a:t>
            </a:r>
            <a:r>
              <a:rPr lang="es-ES_tradnl" dirty="0"/>
              <a:t>: </a:t>
            </a:r>
            <a:r>
              <a:rPr lang="es-ES_tradnl" dirty="0">
                <a:hlinkClick r:id="rId7"/>
              </a:rPr>
              <a:t>https://tools.labs.lacnic.net/announcement/</a:t>
            </a:r>
            <a:endParaRPr lang="es-ES_tradnl" dirty="0"/>
          </a:p>
          <a:p>
            <a:r>
              <a:rPr lang="es-ES_tradnl" dirty="0"/>
              <a:t>RIPE RIS: </a:t>
            </a:r>
            <a:r>
              <a:rPr lang="es-ES_tradnl" dirty="0">
                <a:hlinkClick r:id="rId8"/>
              </a:rPr>
              <a:t>https://www.ripe.net/analyse/internet-measurements/routing-information-service-ris</a:t>
            </a:r>
            <a:r>
              <a:rPr lang="es-ES_tradnl" dirty="0"/>
              <a:t> </a:t>
            </a:r>
          </a:p>
          <a:p>
            <a:r>
              <a:rPr lang="es-ES_tradnl" dirty="0"/>
              <a:t>BGP HE.NET </a:t>
            </a:r>
            <a:r>
              <a:rPr lang="es-ES_tradnl" dirty="0">
                <a:hlinkClick r:id="rId9"/>
              </a:rPr>
              <a:t>https://bgp.he.net</a:t>
            </a:r>
            <a:r>
              <a:rPr lang="es-ES_tradnl" dirty="0"/>
              <a:t> </a:t>
            </a:r>
          </a:p>
          <a:p>
            <a:endParaRPr lang="es-ES_tradnl" dirty="0"/>
          </a:p>
          <a:p>
            <a:r>
              <a:rPr lang="es-ES_tradnl" dirty="0"/>
              <a:t>Documentación RPKI: </a:t>
            </a:r>
            <a:r>
              <a:rPr lang="es-ES_tradnl" dirty="0">
                <a:hlinkClick r:id="rId10"/>
              </a:rPr>
              <a:t>https://rpki.readthedocs.io/en/latest/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1375417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05A268-CDA2-C54D-9E03-A20A38893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s-AR" dirty="0"/>
              <a:t>¿Preguntas?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8FC4353-6BAC-0E48-90BE-5178942A6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712" y="1825625"/>
            <a:ext cx="7282575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275960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electronics, compact disk, screenshot&#10;&#10;Description automatically generated">
            <a:extLst>
              <a:ext uri="{FF2B5EF4-FFF2-40B4-BE49-F238E27FC236}">
                <a16:creationId xmlns:a16="http://schemas.microsoft.com/office/drawing/2014/main" id="{5C8A2264-72F5-7E42-B11B-6D38E494F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562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Muchas</a:t>
            </a:r>
            <a:r>
              <a:rPr lang="en-US" dirty="0"/>
              <a:t> gracias!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325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B8BE8-069F-434C-843E-2FD05E386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s-ES_tradnl" dirty="0"/>
              <a:t>Incidentes de seguridad: 2019 vs 2020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20AB4542-FD0E-9444-9673-90AB43CEC9D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0694" y="1843789"/>
            <a:ext cx="7141726" cy="3785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Content Placeholder 2">
            <a:extLst>
              <a:ext uri="{FF2B5EF4-FFF2-40B4-BE49-F238E27FC236}">
                <a16:creationId xmlns:a16="http://schemas.microsoft.com/office/drawing/2014/main" id="{02BB2FC8-8E08-422A-8F7B-1FDD0964AE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50693" y="1843789"/>
            <a:ext cx="3828738" cy="4333173"/>
          </a:xfrm>
        </p:spPr>
        <p:txBody>
          <a:bodyPr>
            <a:normAutofit fontScale="92500" lnSpcReduction="10000"/>
          </a:bodyPr>
          <a:lstStyle/>
          <a:p>
            <a:r>
              <a:rPr lang="es-ES_tradnl" sz="2600" dirty="0"/>
              <a:t>El número total de </a:t>
            </a:r>
            <a:r>
              <a:rPr lang="es-ES_tradnl" sz="2600" dirty="0" err="1"/>
              <a:t>leaks</a:t>
            </a:r>
            <a:r>
              <a:rPr lang="es-ES_tradnl" sz="2600" dirty="0"/>
              <a:t> + </a:t>
            </a:r>
            <a:r>
              <a:rPr lang="es-ES_tradnl" sz="2600" dirty="0" err="1"/>
              <a:t>hijacks</a:t>
            </a:r>
            <a:r>
              <a:rPr lang="es-ES_tradnl" sz="2600" dirty="0"/>
              <a:t> disminuye en un 8%</a:t>
            </a:r>
          </a:p>
          <a:p>
            <a:r>
              <a:rPr lang="es-ES_tradnl" sz="2600" dirty="0"/>
              <a:t>Los </a:t>
            </a:r>
            <a:r>
              <a:rPr lang="es-ES_tradnl" sz="2600" dirty="0" err="1"/>
              <a:t>leaks</a:t>
            </a:r>
            <a:r>
              <a:rPr lang="es-ES_tradnl" sz="2600" dirty="0"/>
              <a:t> de rutas tuvieron una gran caída</a:t>
            </a:r>
          </a:p>
          <a:p>
            <a:pPr lvl="1"/>
            <a:r>
              <a:rPr lang="es-ES_tradnl" sz="2600" dirty="0"/>
              <a:t>Más organizaciones tomaron medidas para mejorar la seguridad en el ruteo</a:t>
            </a:r>
          </a:p>
          <a:p>
            <a:r>
              <a:rPr lang="es-ES_tradnl" sz="2600" dirty="0"/>
              <a:t>Sin embargo, tenemos más incidentes de </a:t>
            </a:r>
            <a:r>
              <a:rPr lang="es-ES_tradnl" sz="2600" dirty="0" err="1"/>
              <a:t>hijacks</a:t>
            </a:r>
            <a:endParaRPr lang="es-ES_tradnl" sz="2600" dirty="0"/>
          </a:p>
          <a:p>
            <a:pPr lvl="1"/>
            <a:r>
              <a:rPr lang="es-ES_tradnl" sz="2600" dirty="0"/>
              <a:t>Analicemos esto en más detalle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CEEB54-ECA2-3445-8D7F-7095AC1DEA29}"/>
              </a:ext>
            </a:extLst>
          </p:cNvPr>
          <p:cNvSpPr/>
          <p:nvPr/>
        </p:nvSpPr>
        <p:spPr>
          <a:xfrm>
            <a:off x="601686" y="5757324"/>
            <a:ext cx="7621531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_tradnl" dirty="0"/>
              <a:t>Fuente: https://</a:t>
            </a:r>
            <a:r>
              <a:rPr lang="es-ES_tradnl" dirty="0" err="1"/>
              <a:t>www.manrs.org</a:t>
            </a:r>
            <a:r>
              <a:rPr lang="es-ES_tradnl" dirty="0"/>
              <a:t>/2021/02/bgp-rpki-and-manrs-2020-in-review/</a:t>
            </a:r>
          </a:p>
        </p:txBody>
      </p:sp>
    </p:spTree>
    <p:extLst>
      <p:ext uri="{BB962C8B-B14F-4D97-AF65-F5344CB8AC3E}">
        <p14:creationId xmlns:p14="http://schemas.microsoft.com/office/powerpoint/2010/main" val="694492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85B6F-DB7C-2B48-91EF-1FAEDA36C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Alcance de los </a:t>
            </a:r>
            <a:r>
              <a:rPr lang="es-ES_tradnl" dirty="0" err="1"/>
              <a:t>hijacks</a:t>
            </a:r>
            <a:r>
              <a:rPr lang="es-ES_tradnl" dirty="0"/>
              <a:t>: 2019 vs 2020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A33AA2B-9966-6F4E-B78B-0CE8631095CE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199" y="1573967"/>
            <a:ext cx="7621531" cy="367738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CDC2D00-1863-C243-8386-F6CA96C93207}"/>
              </a:ext>
            </a:extLst>
          </p:cNvPr>
          <p:cNvSpPr/>
          <p:nvPr/>
        </p:nvSpPr>
        <p:spPr>
          <a:xfrm>
            <a:off x="8679304" y="1573967"/>
            <a:ext cx="3094220" cy="431818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_tradnl" sz="2800" dirty="0"/>
              <a:t>En cuántos </a:t>
            </a:r>
            <a:r>
              <a:rPr lang="es-ES_tradnl" sz="2800" dirty="0" err="1"/>
              <a:t>peers</a:t>
            </a:r>
            <a:r>
              <a:rPr lang="es-ES_tradnl" sz="2800" dirty="0"/>
              <a:t> de colectores BGP se detectan estos </a:t>
            </a:r>
            <a:r>
              <a:rPr lang="es-ES_tradnl" sz="2800" dirty="0" err="1"/>
              <a:t>hijacks</a:t>
            </a:r>
            <a:r>
              <a:rPr lang="es-ES_tradnl" sz="2800" dirty="0"/>
              <a:t>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800" dirty="0"/>
              <a:t>Más del 22% de los </a:t>
            </a:r>
            <a:r>
              <a:rPr lang="es-ES_tradnl" sz="2800" dirty="0" err="1"/>
              <a:t>hijacks</a:t>
            </a:r>
            <a:r>
              <a:rPr lang="es-ES_tradnl" sz="2800" dirty="0"/>
              <a:t> fueron detectados por 1 a 5 </a:t>
            </a:r>
            <a:r>
              <a:rPr lang="es-ES_tradnl" sz="2800" dirty="0" err="1"/>
              <a:t>peers</a:t>
            </a:r>
            <a:endParaRPr lang="es-ES_tradnl" sz="28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800" dirty="0"/>
              <a:t>Más del 47% fueron detectados por menos de 30 </a:t>
            </a:r>
            <a:r>
              <a:rPr lang="es-ES_tradnl" sz="2800" dirty="0" err="1"/>
              <a:t>peers</a:t>
            </a:r>
            <a:endParaRPr lang="es-ES_tradnl" sz="28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800" dirty="0"/>
              <a:t>Esto implica que menos </a:t>
            </a:r>
            <a:r>
              <a:rPr lang="es-ES_tradnl" sz="2800" dirty="0" err="1"/>
              <a:t>peers</a:t>
            </a:r>
            <a:r>
              <a:rPr lang="es-ES_tradnl" sz="2800" dirty="0"/>
              <a:t> de los colectores recibieron las rutas incorrectas: fueron filtradas antes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800" dirty="0"/>
              <a:t>Las medidas de seguridad parecen estar funcionando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D09C7C-FB75-8745-9D7D-056F0E49AF99}"/>
              </a:ext>
            </a:extLst>
          </p:cNvPr>
          <p:cNvSpPr/>
          <p:nvPr/>
        </p:nvSpPr>
        <p:spPr>
          <a:xfrm>
            <a:off x="862943" y="5329813"/>
            <a:ext cx="7621531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_tradnl" dirty="0"/>
              <a:t>Fuente: https://</a:t>
            </a:r>
            <a:r>
              <a:rPr lang="es-ES_tradnl" dirty="0" err="1"/>
              <a:t>www.manrs.org</a:t>
            </a:r>
            <a:r>
              <a:rPr lang="es-ES_tradnl" dirty="0"/>
              <a:t>/2021/02/bgp-rpki-and-manrs-2020-in-review/</a:t>
            </a:r>
          </a:p>
        </p:txBody>
      </p:sp>
    </p:spTree>
    <p:extLst>
      <p:ext uri="{BB962C8B-B14F-4D97-AF65-F5344CB8AC3E}">
        <p14:creationId xmlns:p14="http://schemas.microsoft.com/office/powerpoint/2010/main" val="3435919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05A268-CDA2-C54D-9E03-A20A38893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s-AR" dirty="0"/>
              <a:t>¿Preguntas hasta acá?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8FC4353-6BAC-0E48-90BE-5178942A6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712" y="1825625"/>
            <a:ext cx="7282575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9728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597502-DB30-7540-A56C-C69F62D59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¿Qué podemos hacer para mitigar los incidentes?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D80F8-4876-6146-8FFA-CBD05E3C22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Acciones acordadas para promover la seguridad del ruteo</a:t>
            </a:r>
          </a:p>
        </p:txBody>
      </p:sp>
    </p:spTree>
    <p:extLst>
      <p:ext uri="{BB962C8B-B14F-4D97-AF65-F5344CB8AC3E}">
        <p14:creationId xmlns:p14="http://schemas.microsoft.com/office/powerpoint/2010/main" val="2329643279"/>
      </p:ext>
    </p:extLst>
  </p:cSld>
  <p:clrMapOvr>
    <a:masterClrMapping/>
  </p:clrMapOvr>
</p:sld>
</file>

<file path=ppt/theme/theme1.xml><?xml version="1.0" encoding="utf-8"?>
<a:theme xmlns:a="http://schemas.openxmlformats.org/drawingml/2006/main" name="lacnic35-presentacion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acnic35-presentaciones" id="{A8229F26-C7A6-3245-A7D1-3AFC53BE2CB6}" vid="{E7F6F76E-5E83-954F-803F-8DCA23DDA0B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lacnic35-presentaciones</Template>
  <TotalTime>1186</TotalTime>
  <Words>2697</Words>
  <Application>Microsoft Macintosh PowerPoint</Application>
  <PresentationFormat>Widescreen</PresentationFormat>
  <Paragraphs>516</Paragraphs>
  <Slides>57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4" baseType="lpstr">
      <vt:lpstr>Arial</vt:lpstr>
      <vt:lpstr>Calibri</vt:lpstr>
      <vt:lpstr>Calibri Light</vt:lpstr>
      <vt:lpstr>Courier</vt:lpstr>
      <vt:lpstr>Courier New</vt:lpstr>
      <vt:lpstr>Helvetica</vt:lpstr>
      <vt:lpstr>lacnic35-presentaciones</vt:lpstr>
      <vt:lpstr>Tutorial de enrutamiento seguro</vt:lpstr>
      <vt:lpstr>Principales tipos de incidentes  de ruteo</vt:lpstr>
      <vt:lpstr>Secuestro de rutas</vt:lpstr>
      <vt:lpstr>Route leaks – fuga de rutas</vt:lpstr>
      <vt:lpstr>Principales incidentes de seguridad</vt:lpstr>
      <vt:lpstr>Incidentes de seguridad: 2019 vs 2020</vt:lpstr>
      <vt:lpstr>Alcance de los hijacks: 2019 vs 2020</vt:lpstr>
      <vt:lpstr>¿Preguntas hasta acá?</vt:lpstr>
      <vt:lpstr>¿Qué podemos hacer para mitigar los incidentes?</vt:lpstr>
      <vt:lpstr>MANRS – Mejores prácticas</vt:lpstr>
      <vt:lpstr>BGP: qué debemos anunciar y qué no</vt:lpstr>
      <vt:lpstr>BGP: qué debemos anunciar y qué no</vt:lpstr>
      <vt:lpstr>BGP: qué debemos anunciar y qué no</vt:lpstr>
      <vt:lpstr>BGP: filtros de salida y entrada</vt:lpstr>
      <vt:lpstr>Seguridad en BGP</vt:lpstr>
      <vt:lpstr>IRRs vs RPKI</vt:lpstr>
      <vt:lpstr>IRR – Internet Routing Registries</vt:lpstr>
      <vt:lpstr>Ejemplos de registros</vt:lpstr>
      <vt:lpstr>Cómo usar la información</vt:lpstr>
      <vt:lpstr>Ejemplo de peering</vt:lpstr>
      <vt:lpstr>Utilizar la información del IRR</vt:lpstr>
      <vt:lpstr>Ejemplo de tránsito</vt:lpstr>
      <vt:lpstr>Utilizando bgpq3/bgpq4</vt:lpstr>
      <vt:lpstr>Referencias</vt:lpstr>
      <vt:lpstr>¿Preguntas hasta acá?</vt:lpstr>
      <vt:lpstr>RPKI</vt:lpstr>
      <vt:lpstr>¿Qué compone la solución RPKI?</vt:lpstr>
      <vt:lpstr>Validación de Origen</vt:lpstr>
      <vt:lpstr>RPKI en acción</vt:lpstr>
      <vt:lpstr>Validación de Origen</vt:lpstr>
      <vt:lpstr>¿Preguntas hasta acá?</vt:lpstr>
      <vt:lpstr>RPKI en la práctica</vt:lpstr>
      <vt:lpstr>ROAs vs route(6)</vt:lpstr>
      <vt:lpstr>¿Cómo definir los ROA?</vt:lpstr>
      <vt:lpstr>¿Qué tener en cuenta?</vt:lpstr>
      <vt:lpstr>Ejemplo de peering</vt:lpstr>
      <vt:lpstr>ROAs que se necesita crear</vt:lpstr>
      <vt:lpstr>ROAs que se necesita crear</vt:lpstr>
      <vt:lpstr>ROAs que se necesita crear</vt:lpstr>
      <vt:lpstr>ROAs que se necesita crear</vt:lpstr>
      <vt:lpstr>Ejemplo de tránsito</vt:lpstr>
      <vt:lpstr>ROAs que se necesita crear</vt:lpstr>
      <vt:lpstr>Qué recibe el ASN 65501?</vt:lpstr>
      <vt:lpstr>Qué recibe el ASN 65501?</vt:lpstr>
      <vt:lpstr>Esquema de validación ASN 65501</vt:lpstr>
      <vt:lpstr>Qué recibe el ASN 65501?</vt:lpstr>
      <vt:lpstr>PowerPoint Presentation</vt:lpstr>
      <vt:lpstr>Qué recibe el ASN 65501?</vt:lpstr>
      <vt:lpstr>Esquema de validación ASN 65501</vt:lpstr>
      <vt:lpstr>Qué recibe el ASN 65501?</vt:lpstr>
      <vt:lpstr>Validadores</vt:lpstr>
      <vt:lpstr>Software disponible</vt:lpstr>
      <vt:lpstr>Validador FORT</vt:lpstr>
      <vt:lpstr>Referencias</vt:lpstr>
      <vt:lpstr>¿Preguntas?</vt:lpstr>
      <vt:lpstr>PowerPoint Presentation</vt:lpstr>
      <vt:lpstr>Muchas gracias!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Peering y Puntos de Interconexión</dc:title>
  <dc:creator>Microsoft Office User</dc:creator>
  <cp:lastModifiedBy>Microsoft Office User</cp:lastModifiedBy>
  <cp:revision>35</cp:revision>
  <dcterms:created xsi:type="dcterms:W3CDTF">2020-07-17T04:08:37Z</dcterms:created>
  <dcterms:modified xsi:type="dcterms:W3CDTF">2021-05-07T22:32:29Z</dcterms:modified>
</cp:coreProperties>
</file>