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1"/>
  </p:sldMasterIdLst>
  <p:notesMasterIdLst>
    <p:notesMasterId r:id="rId13"/>
  </p:notesMasterIdLst>
  <p:sldIdLst>
    <p:sldId id="256" r:id="rId2"/>
    <p:sldId id="367" r:id="rId3"/>
    <p:sldId id="424" r:id="rId4"/>
    <p:sldId id="421" r:id="rId5"/>
    <p:sldId id="375" r:id="rId6"/>
    <p:sldId id="369" r:id="rId7"/>
    <p:sldId id="422" r:id="rId8"/>
    <p:sldId id="379" r:id="rId9"/>
    <p:sldId id="378" r:id="rId10"/>
    <p:sldId id="377" r:id="rId11"/>
    <p:sldId id="308" r:id="rId12"/>
  </p:sldIdLst>
  <p:sldSz cx="12192000" cy="6858000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75"/>
    <p:restoredTop sz="86379"/>
  </p:normalViewPr>
  <p:slideViewPr>
    <p:cSldViewPr snapToGrid="0" snapToObjects="1">
      <p:cViewPr varScale="1">
        <p:scale>
          <a:sx n="109" d="100"/>
          <a:sy n="109" d="100"/>
        </p:scale>
        <p:origin x="216" y="3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DBAA3-87C9-8E4B-BD5E-ED55AFEBF60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84090-2921-7E49-B69C-BE6184B28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9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47047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97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92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323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4600"/>
            <a:ext cx="10972800" cy="1143000"/>
          </a:xfrm>
        </p:spPr>
        <p:txBody>
          <a:bodyPr/>
          <a:lstStyle/>
          <a:p>
            <a:r>
              <a:rPr lang="en-US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B3E8C4C-5F6C-484C-86EE-36C7414F8F2C}" type="datetimeFigureOut">
              <a:rPr lang="es-UY" smtClean="0"/>
              <a:pPr>
                <a:defRPr/>
              </a:pPr>
              <a:t>11/10/19</a:t>
            </a:fld>
            <a:endParaRPr lang="es-U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s-U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14DEFEB-48A3-44EC-A1B1-DBA2429A796C}" type="slidenum">
              <a:rPr lang="es-UY" smtClean="0"/>
              <a:pPr>
                <a:defRPr/>
              </a:pPr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87648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5290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478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057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1637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933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309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9073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540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4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69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C535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BGP: </a:t>
            </a:r>
            <a:r>
              <a:rPr lang="en-US" dirty="0" err="1"/>
              <a:t>novedades</a:t>
            </a:r>
            <a:r>
              <a:rPr lang="en-US" dirty="0"/>
              <a:t> y </a:t>
            </a:r>
            <a:r>
              <a:rPr lang="en-US" dirty="0" err="1"/>
              <a:t>temas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discusión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en-US" dirty="0"/>
          </a:p>
          <a:p>
            <a:pPr algn="r"/>
            <a:endParaRPr lang="en-US" dirty="0"/>
          </a:p>
          <a:p>
            <a:pPr algn="r"/>
            <a:r>
              <a:rPr lang="en-US" dirty="0"/>
              <a:t>Guillermo Cicileo - </a:t>
            </a:r>
            <a:r>
              <a:rPr lang="en-US" dirty="0" err="1"/>
              <a:t>guillermo@lacnic.net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242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información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Propuestas</a:t>
            </a:r>
            <a:r>
              <a:rPr lang="en-US" dirty="0"/>
              <a:t> de </a:t>
            </a:r>
            <a:r>
              <a:rPr lang="en-US" dirty="0" err="1"/>
              <a:t>cambios</a:t>
            </a:r>
            <a:r>
              <a:rPr lang="en-US" dirty="0"/>
              <a:t> al </a:t>
            </a:r>
            <a:r>
              <a:rPr lang="en-US" dirty="0" err="1"/>
              <a:t>protocolo</a:t>
            </a:r>
            <a:r>
              <a:rPr lang="en-US" dirty="0"/>
              <a:t> BGP:</a:t>
            </a:r>
          </a:p>
          <a:p>
            <a:pPr lvl="1"/>
            <a:r>
              <a:rPr lang="en-US" dirty="0" err="1"/>
              <a:t>Grupo</a:t>
            </a:r>
            <a:r>
              <a:rPr lang="en-US" dirty="0"/>
              <a:t> </a:t>
            </a:r>
            <a:r>
              <a:rPr lang="en-US" dirty="0" err="1"/>
              <a:t>idr</a:t>
            </a:r>
            <a:r>
              <a:rPr lang="en-US" dirty="0"/>
              <a:t> de IETF</a:t>
            </a:r>
          </a:p>
          <a:p>
            <a:r>
              <a:rPr lang="en-US" dirty="0" err="1"/>
              <a:t>Propuestas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temas</a:t>
            </a:r>
            <a:r>
              <a:rPr lang="en-US" dirty="0"/>
              <a:t> </a:t>
            </a:r>
            <a:r>
              <a:rPr lang="en-US" dirty="0" err="1"/>
              <a:t>relacionados</a:t>
            </a:r>
            <a:r>
              <a:rPr lang="en-US" dirty="0"/>
              <a:t> con la </a:t>
            </a:r>
            <a:r>
              <a:rPr lang="en-US" dirty="0" err="1"/>
              <a:t>operación</a:t>
            </a:r>
            <a:r>
              <a:rPr lang="en-US" dirty="0"/>
              <a:t> de BGP:</a:t>
            </a:r>
          </a:p>
          <a:p>
            <a:pPr lvl="1"/>
            <a:r>
              <a:rPr lang="en-US" dirty="0"/>
              <a:t>Grupo grow de IETF</a:t>
            </a:r>
          </a:p>
          <a:p>
            <a:r>
              <a:rPr lang="en-US" dirty="0" err="1"/>
              <a:t>Temas</a:t>
            </a:r>
            <a:r>
              <a:rPr lang="en-US" dirty="0"/>
              <a:t> </a:t>
            </a:r>
            <a:r>
              <a:rPr lang="en-US" dirty="0" err="1"/>
              <a:t>relacionados</a:t>
            </a:r>
            <a:r>
              <a:rPr lang="en-US" dirty="0"/>
              <a:t> con la </a:t>
            </a:r>
            <a:r>
              <a:rPr lang="en-US" dirty="0" err="1"/>
              <a:t>operación</a:t>
            </a:r>
            <a:r>
              <a:rPr lang="en-US" dirty="0"/>
              <a:t> de RPKI (</a:t>
            </a:r>
            <a:r>
              <a:rPr lang="en-US" dirty="0" err="1"/>
              <a:t>seguridad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Sistema de </a:t>
            </a:r>
            <a:r>
              <a:rPr lang="en-US" dirty="0" err="1"/>
              <a:t>ruteo</a:t>
            </a:r>
            <a:r>
              <a:rPr lang="en-US" dirty="0"/>
              <a:t> entre </a:t>
            </a:r>
            <a:r>
              <a:rPr lang="en-US" dirty="0" err="1"/>
              <a:t>dominios</a:t>
            </a:r>
            <a:r>
              <a:rPr lang="en-US"/>
              <a:t>):</a:t>
            </a:r>
            <a:endParaRPr lang="en-US" dirty="0"/>
          </a:p>
          <a:p>
            <a:pPr lvl="1"/>
            <a:r>
              <a:rPr lang="en-US" dirty="0" err="1"/>
              <a:t>sidrops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180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Muchas</a:t>
            </a:r>
            <a:r>
              <a:rPr lang="en-US" dirty="0"/>
              <a:t> gracias!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88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Algunas</a:t>
            </a:r>
            <a:r>
              <a:rPr lang="en-US" dirty="0"/>
              <a:t> </a:t>
            </a:r>
            <a:r>
              <a:rPr lang="en-US" dirty="0" err="1"/>
              <a:t>novedades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BGP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Obsolescencia</a:t>
            </a:r>
            <a:r>
              <a:rPr lang="en-US" dirty="0"/>
              <a:t> de AS_SET y AS_CONFED_SET </a:t>
            </a:r>
            <a:r>
              <a:rPr lang="en-US" dirty="0" err="1"/>
              <a:t>en</a:t>
            </a:r>
            <a:r>
              <a:rPr lang="en-US" dirty="0"/>
              <a:t> BGP</a:t>
            </a:r>
          </a:p>
          <a:p>
            <a:r>
              <a:rPr lang="en-US" dirty="0"/>
              <a:t>Roles para </a:t>
            </a:r>
            <a:r>
              <a:rPr lang="en-US" dirty="0" err="1"/>
              <a:t>prevención</a:t>
            </a:r>
            <a:r>
              <a:rPr lang="en-US" dirty="0"/>
              <a:t> de route-leaks</a:t>
            </a:r>
          </a:p>
          <a:p>
            <a:r>
              <a:rPr lang="en-US" dirty="0" err="1"/>
              <a:t>Novedades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RPKI</a:t>
            </a:r>
          </a:p>
          <a:p>
            <a:pPr lvl="1"/>
            <a:r>
              <a:rPr lang="en-US" dirty="0"/>
              <a:t>Validation reconsidered</a:t>
            </a:r>
          </a:p>
          <a:p>
            <a:pPr lvl="1"/>
            <a:r>
              <a:rPr lang="en-US" dirty="0"/>
              <a:t>ASPA</a:t>
            </a:r>
          </a:p>
        </p:txBody>
      </p:sp>
    </p:spTree>
    <p:extLst>
      <p:ext uri="{BB962C8B-B14F-4D97-AF65-F5344CB8AC3E}">
        <p14:creationId xmlns:p14="http://schemas.microsoft.com/office/powerpoint/2010/main" val="1516109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A08D8-571E-044A-8A40-772C0E2D0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AS_SET y AS_CONFED_SET </a:t>
            </a:r>
            <a:r>
              <a:rPr lang="en-US" dirty="0" err="1"/>
              <a:t>obsoletos</a:t>
            </a: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AB4ACD-4439-CB40-939D-1CBABF2B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dirty="0"/>
              <a:t>El AS_SET en un AS_PATH es creado por un </a:t>
            </a:r>
            <a:r>
              <a:rPr lang="es-ES_tradnl" dirty="0" err="1"/>
              <a:t>router</a:t>
            </a:r>
            <a:r>
              <a:rPr lang="es-ES_tradnl" dirty="0"/>
              <a:t> que realiza agregación de rutas y contiene un conjunto (no ordenado) de ASNs que un </a:t>
            </a:r>
            <a:r>
              <a:rPr lang="es-ES_tradnl" dirty="0" err="1"/>
              <a:t>update</a:t>
            </a:r>
            <a:r>
              <a:rPr lang="es-ES_tradnl" dirty="0"/>
              <a:t> </a:t>
            </a:r>
            <a:r>
              <a:rPr lang="es-ES_tradnl" dirty="0" err="1"/>
              <a:t>atravezó</a:t>
            </a:r>
            <a:r>
              <a:rPr lang="es-ES_tradnl" dirty="0"/>
              <a:t> (RFC 4271, secciones 4.3 y 5.1.2)</a:t>
            </a:r>
          </a:p>
          <a:p>
            <a:r>
              <a:rPr lang="es-ES_tradnl" dirty="0"/>
              <a:t>El AS_CONFED_SET es similar pero usado dentro de confederaciones (RFC5065)</a:t>
            </a:r>
          </a:p>
          <a:p>
            <a:r>
              <a:rPr lang="es-ES_tradnl" dirty="0"/>
              <a:t>Varios análisis muestran que la agregación usando AS_SET es muy raramente usada en la Internet pública y cuando se usa, se lo hace de manera incorrecta</a:t>
            </a:r>
          </a:p>
          <a:p>
            <a:r>
              <a:rPr lang="es-ES_tradnl" dirty="0"/>
              <a:t>La RFC </a:t>
            </a:r>
            <a:r>
              <a:rPr lang="en-US" dirty="0"/>
              <a:t>6472 (BCP 172) </a:t>
            </a:r>
            <a:r>
              <a:rPr lang="en-US" dirty="0" err="1"/>
              <a:t>ya</a:t>
            </a:r>
            <a:r>
              <a:rPr lang="en-US" dirty="0"/>
              <a:t> </a:t>
            </a:r>
            <a:r>
              <a:rPr lang="en-US" dirty="0" err="1"/>
              <a:t>recomendaba</a:t>
            </a:r>
            <a:r>
              <a:rPr lang="en-US" dirty="0"/>
              <a:t> no </a:t>
            </a:r>
            <a:r>
              <a:rPr lang="en-US" dirty="0" err="1"/>
              <a:t>utilizar</a:t>
            </a:r>
            <a:r>
              <a:rPr lang="en-US" dirty="0"/>
              <a:t> </a:t>
            </a:r>
            <a:r>
              <a:rPr lang="en-US" dirty="0" err="1"/>
              <a:t>estos</a:t>
            </a:r>
            <a:r>
              <a:rPr lang="en-US" dirty="0"/>
              <a:t>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segmentos</a:t>
            </a:r>
            <a:r>
              <a:rPr lang="en-US" dirty="0"/>
              <a:t> de path</a:t>
            </a:r>
          </a:p>
          <a:p>
            <a:r>
              <a:rPr lang="en-US" dirty="0"/>
              <a:t>El draft draft-kumari-deprecate-as-set-confed-set-14 propone declarer </a:t>
            </a:r>
            <a:r>
              <a:rPr lang="en-US" dirty="0" err="1"/>
              <a:t>obsoletos</a:t>
            </a:r>
            <a:r>
              <a:rPr lang="en-US" dirty="0"/>
              <a:t> </a:t>
            </a:r>
            <a:r>
              <a:rPr lang="en-US" dirty="0" err="1"/>
              <a:t>estos</a:t>
            </a:r>
            <a:r>
              <a:rPr lang="en-US" dirty="0"/>
              <a:t>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segmentos</a:t>
            </a:r>
            <a:endParaRPr lang="en-US" dirty="0"/>
          </a:p>
          <a:p>
            <a:r>
              <a:rPr lang="en-US" dirty="0" err="1"/>
              <a:t>Esto</a:t>
            </a:r>
            <a:r>
              <a:rPr lang="en-US" dirty="0"/>
              <a:t> se </a:t>
            </a:r>
            <a:r>
              <a:rPr lang="en-US" dirty="0" err="1"/>
              <a:t>hace</a:t>
            </a:r>
            <a:r>
              <a:rPr lang="en-US" dirty="0"/>
              <a:t> </a:t>
            </a:r>
            <a:r>
              <a:rPr lang="en-US" dirty="0" err="1"/>
              <a:t>fundamentalmente</a:t>
            </a:r>
            <a:r>
              <a:rPr lang="en-US" dirty="0"/>
              <a:t> para que la </a:t>
            </a:r>
            <a:r>
              <a:rPr lang="en-US" dirty="0" err="1"/>
              <a:t>semántica</a:t>
            </a:r>
            <a:r>
              <a:rPr lang="en-US" dirty="0"/>
              <a:t> del AS de </a:t>
            </a:r>
            <a:r>
              <a:rPr lang="en-US" dirty="0" err="1"/>
              <a:t>origen</a:t>
            </a:r>
            <a:r>
              <a:rPr lang="en-US" dirty="0"/>
              <a:t> sea </a:t>
            </a:r>
            <a:r>
              <a:rPr lang="en-US" dirty="0" err="1"/>
              <a:t>más</a:t>
            </a:r>
            <a:r>
              <a:rPr lang="en-US" dirty="0"/>
              <a:t> </a:t>
            </a:r>
            <a:r>
              <a:rPr lang="en-US" dirty="0" err="1"/>
              <a:t>clara</a:t>
            </a:r>
            <a:endParaRPr lang="en-US" dirty="0"/>
          </a:p>
          <a:p>
            <a:r>
              <a:rPr lang="en-US" dirty="0"/>
              <a:t>IMPORTANTE: no </a:t>
            </a:r>
            <a:r>
              <a:rPr lang="en-US" dirty="0" err="1"/>
              <a:t>confundir</a:t>
            </a:r>
            <a:r>
              <a:rPr lang="en-US" dirty="0"/>
              <a:t> AS_SET de BGP con AS-SET de un IRR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7654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AD88B0-384A-FB4E-8EB2-6B4A4A3B6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Route</a:t>
            </a:r>
            <a:r>
              <a:rPr lang="es-ES_tradnl" dirty="0"/>
              <a:t> </a:t>
            </a:r>
            <a:r>
              <a:rPr lang="es-ES_tradnl" dirty="0" err="1"/>
              <a:t>leaks</a:t>
            </a:r>
            <a:endParaRPr lang="es-ES_tradnl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932E14-AA4F-454D-AAB2-3269D581CC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2253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/>
          <p:nvPr/>
        </p:nvGrpSpPr>
        <p:grpSpPr>
          <a:xfrm>
            <a:off x="5516144" y="1412367"/>
            <a:ext cx="6256792" cy="3737448"/>
            <a:chOff x="892307" y="1417638"/>
            <a:chExt cx="7401831" cy="4644366"/>
          </a:xfrm>
        </p:grpSpPr>
        <p:pic>
          <p:nvPicPr>
            <p:cNvPr id="5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6405" y="1417638"/>
              <a:ext cx="2639626" cy="178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603" y="2123071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087" y="4170525"/>
              <a:ext cx="2096237" cy="1420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4328" y="4402457"/>
              <a:ext cx="2449810" cy="1659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6975" y="4613840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6002" y="4698831"/>
              <a:ext cx="906462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Straight Connector 10"/>
            <p:cNvCxnSpPr>
              <a:endCxn id="8" idx="2"/>
            </p:cNvCxnSpPr>
            <p:nvPr/>
          </p:nvCxnSpPr>
          <p:spPr>
            <a:xfrm flipV="1">
              <a:off x="2100206" y="2656471"/>
              <a:ext cx="2385628" cy="19573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2"/>
            </p:cNvCxnSpPr>
            <p:nvPr/>
          </p:nvCxnSpPr>
          <p:spPr>
            <a:xfrm>
              <a:off x="4485834" y="2656471"/>
              <a:ext cx="2583399" cy="204236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025552" y="1989661"/>
              <a:ext cx="13821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ASN 65511 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92307" y="5232231"/>
              <a:ext cx="13244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ASN 65536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616002" y="5416897"/>
              <a:ext cx="13244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ASN 65537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553437" y="4880540"/>
              <a:ext cx="4062565" cy="197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Route leaks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4950534" cy="4525963"/>
          </a:xfrm>
        </p:spPr>
        <p:txBody>
          <a:bodyPr>
            <a:normAutofit/>
          </a:bodyPr>
          <a:lstStyle/>
          <a:p>
            <a:r>
              <a:rPr lang="en-US" dirty="0" err="1"/>
              <a:t>Prefijos</a:t>
            </a:r>
            <a:r>
              <a:rPr lang="en-US" dirty="0"/>
              <a:t> </a:t>
            </a:r>
            <a:r>
              <a:rPr lang="en-US" dirty="0" err="1"/>
              <a:t>aprendidos</a:t>
            </a:r>
            <a:r>
              <a:rPr lang="en-US" dirty="0"/>
              <a:t> del </a:t>
            </a:r>
            <a:r>
              <a:rPr lang="en-US" b="1" i="1" dirty="0" err="1"/>
              <a:t>proveedor</a:t>
            </a:r>
            <a:r>
              <a:rPr lang="en-US" dirty="0"/>
              <a:t> no </a:t>
            </a:r>
            <a:r>
              <a:rPr lang="en-US" dirty="0" err="1"/>
              <a:t>deben</a:t>
            </a:r>
            <a:r>
              <a:rPr lang="en-US" dirty="0"/>
              <a:t> </a:t>
            </a:r>
            <a:r>
              <a:rPr lang="en-US" dirty="0" err="1"/>
              <a:t>anunciarse</a:t>
            </a:r>
            <a:r>
              <a:rPr lang="en-US" dirty="0"/>
              <a:t> a </a:t>
            </a:r>
            <a:r>
              <a:rPr lang="en-US" dirty="0" err="1"/>
              <a:t>otro</a:t>
            </a:r>
            <a:r>
              <a:rPr lang="en-US" dirty="0"/>
              <a:t> </a:t>
            </a:r>
            <a:r>
              <a:rPr lang="en-US" b="1" i="1" dirty="0"/>
              <a:t>peer</a:t>
            </a:r>
            <a:r>
              <a:rPr lang="en-US" dirty="0"/>
              <a:t> o a </a:t>
            </a:r>
            <a:r>
              <a:rPr lang="en-US" dirty="0" err="1"/>
              <a:t>otro</a:t>
            </a:r>
            <a:r>
              <a:rPr lang="en-US" dirty="0"/>
              <a:t> </a:t>
            </a:r>
            <a:r>
              <a:rPr lang="en-US" b="1" i="1" dirty="0" err="1"/>
              <a:t>proveedor</a:t>
            </a:r>
            <a:endParaRPr lang="en-US" b="1" i="1" dirty="0"/>
          </a:p>
          <a:p>
            <a:r>
              <a:rPr lang="en-US" dirty="0" err="1"/>
              <a:t>Prefijos</a:t>
            </a:r>
            <a:r>
              <a:rPr lang="en-US" dirty="0"/>
              <a:t> </a:t>
            </a:r>
            <a:r>
              <a:rPr lang="en-US" dirty="0" err="1"/>
              <a:t>aprendidos</a:t>
            </a:r>
            <a:r>
              <a:rPr lang="en-US" dirty="0"/>
              <a:t> de un </a:t>
            </a:r>
            <a:r>
              <a:rPr lang="en-US" b="1" i="1" dirty="0"/>
              <a:t>peer</a:t>
            </a:r>
            <a:r>
              <a:rPr lang="en-US" dirty="0"/>
              <a:t> </a:t>
            </a:r>
            <a:r>
              <a:rPr lang="en-US" dirty="0" err="1"/>
              <a:t>tampoco</a:t>
            </a:r>
            <a:r>
              <a:rPr lang="en-US" dirty="0"/>
              <a:t> se </a:t>
            </a:r>
            <a:r>
              <a:rPr lang="en-US" dirty="0" err="1"/>
              <a:t>anuncian</a:t>
            </a:r>
            <a:r>
              <a:rPr lang="en-US" dirty="0"/>
              <a:t> a </a:t>
            </a:r>
            <a:r>
              <a:rPr lang="en-US" dirty="0" err="1"/>
              <a:t>otros</a:t>
            </a:r>
            <a:r>
              <a:rPr lang="en-US" dirty="0"/>
              <a:t> </a:t>
            </a:r>
            <a:r>
              <a:rPr lang="en-US" b="1" i="1" dirty="0"/>
              <a:t>peers</a:t>
            </a:r>
            <a:r>
              <a:rPr lang="en-US" dirty="0"/>
              <a:t> </a:t>
            </a:r>
            <a:r>
              <a:rPr lang="en-US" dirty="0" err="1"/>
              <a:t>ni</a:t>
            </a:r>
            <a:r>
              <a:rPr lang="en-US" dirty="0"/>
              <a:t> al </a:t>
            </a:r>
            <a:r>
              <a:rPr lang="en-US" b="1" i="1" dirty="0" err="1"/>
              <a:t>proveedor</a:t>
            </a:r>
            <a:endParaRPr lang="en-US" b="1" i="1" dirty="0"/>
          </a:p>
          <a:p>
            <a:r>
              <a:rPr lang="en-US" dirty="0" err="1"/>
              <a:t>Esos</a:t>
            </a:r>
            <a:r>
              <a:rPr lang="en-US" dirty="0"/>
              <a:t> </a:t>
            </a:r>
            <a:r>
              <a:rPr lang="en-US" dirty="0" err="1"/>
              <a:t>prefijos</a:t>
            </a:r>
            <a:r>
              <a:rPr lang="en-US" dirty="0"/>
              <a:t> solo </a:t>
            </a:r>
            <a:r>
              <a:rPr lang="en-US" dirty="0" err="1"/>
              <a:t>deberían</a:t>
            </a:r>
            <a:r>
              <a:rPr lang="en-US" dirty="0"/>
              <a:t> </a:t>
            </a:r>
            <a:r>
              <a:rPr lang="en-US" dirty="0" err="1"/>
              <a:t>anunciarse</a:t>
            </a:r>
            <a:r>
              <a:rPr lang="en-US" dirty="0"/>
              <a:t> a </a:t>
            </a:r>
            <a:r>
              <a:rPr lang="en-US" b="1" i="1" dirty="0" err="1"/>
              <a:t>clientes</a:t>
            </a:r>
            <a:endParaRPr lang="en-US" b="1" i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2" name="Content Placeholder 61"/>
          <p:cNvSpPr>
            <a:spLocks noGrp="1"/>
          </p:cNvSpPr>
          <p:nvPr>
            <p:ph sz="half" idx="4294967295"/>
          </p:nvPr>
        </p:nvSpPr>
        <p:spPr>
          <a:xfrm>
            <a:off x="6970713" y="5395913"/>
            <a:ext cx="5221287" cy="8255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Si no hay </a:t>
            </a:r>
            <a:r>
              <a:rPr lang="en-US" dirty="0" err="1"/>
              <a:t>filtros</a:t>
            </a:r>
            <a:r>
              <a:rPr lang="en-US" dirty="0"/>
              <a:t> </a:t>
            </a:r>
            <a:r>
              <a:rPr lang="en-US" dirty="0" err="1"/>
              <a:t>configurados</a:t>
            </a:r>
            <a:r>
              <a:rPr lang="en-US" dirty="0"/>
              <a:t>, </a:t>
            </a:r>
            <a:r>
              <a:rPr lang="en-US" dirty="0" err="1"/>
              <a:t>esto</a:t>
            </a:r>
            <a:r>
              <a:rPr lang="en-US" dirty="0"/>
              <a:t> </a:t>
            </a:r>
            <a:r>
              <a:rPr lang="en-US" dirty="0" err="1"/>
              <a:t>trae</a:t>
            </a:r>
            <a:r>
              <a:rPr lang="en-US" dirty="0"/>
              <a:t> </a:t>
            </a:r>
            <a:r>
              <a:rPr lang="en-US" dirty="0" err="1"/>
              <a:t>problemas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28760" y="3023125"/>
            <a:ext cx="1758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2001:db8:10:/40</a:t>
            </a:r>
          </a:p>
          <a:p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676290" y="2712019"/>
            <a:ext cx="1232959" cy="9647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49"/>
          <p:cNvGrpSpPr/>
          <p:nvPr/>
        </p:nvGrpSpPr>
        <p:grpSpPr>
          <a:xfrm>
            <a:off x="9348528" y="2636955"/>
            <a:ext cx="2513695" cy="1367454"/>
            <a:chOff x="5642031" y="3121880"/>
            <a:chExt cx="2720508" cy="1542656"/>
          </a:xfrm>
        </p:grpSpPr>
        <p:sp>
          <p:nvSpPr>
            <p:cNvPr id="24" name="TextBox 23"/>
            <p:cNvSpPr txBox="1"/>
            <p:nvPr/>
          </p:nvSpPr>
          <p:spPr>
            <a:xfrm>
              <a:off x="6459017" y="3935395"/>
              <a:ext cx="1903522" cy="7291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2001:db8:20:/40</a:t>
              </a:r>
            </a:p>
            <a:p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 flipV="1">
              <a:off x="5642031" y="3121880"/>
              <a:ext cx="1104285" cy="8189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7833284" y="3787240"/>
            <a:ext cx="1821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2001:db8:20::/40</a:t>
            </a:r>
          </a:p>
          <a:p>
            <a:endParaRPr lang="en-US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31706EF-9F21-9F49-8671-48CF1A7A4E39}"/>
              </a:ext>
            </a:extLst>
          </p:cNvPr>
          <p:cNvCxnSpPr>
            <a:cxnSpLocks/>
          </p:cNvCxnSpPr>
          <p:nvPr/>
        </p:nvCxnSpPr>
        <p:spPr>
          <a:xfrm flipV="1">
            <a:off x="7543979" y="4643063"/>
            <a:ext cx="1411231" cy="185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0826981-2C50-0E4A-A6AC-7350C0CC6716}"/>
              </a:ext>
            </a:extLst>
          </p:cNvPr>
          <p:cNvCxnSpPr>
            <a:cxnSpLocks/>
          </p:cNvCxnSpPr>
          <p:nvPr/>
        </p:nvCxnSpPr>
        <p:spPr>
          <a:xfrm flipH="1" flipV="1">
            <a:off x="7827149" y="4101585"/>
            <a:ext cx="1535735" cy="6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8A266B8-42C8-2E45-A690-00CF390C9506}"/>
              </a:ext>
            </a:extLst>
          </p:cNvPr>
          <p:cNvSpPr txBox="1"/>
          <p:nvPr/>
        </p:nvSpPr>
        <p:spPr>
          <a:xfrm>
            <a:off x="7430552" y="4331096"/>
            <a:ext cx="1758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2001:db8:10:/40</a:t>
            </a:r>
          </a:p>
          <a:p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D098E01-84FF-E14D-8A64-197C309D93CC}"/>
              </a:ext>
            </a:extLst>
          </p:cNvPr>
          <p:cNvGrpSpPr/>
          <p:nvPr/>
        </p:nvGrpSpPr>
        <p:grpSpPr>
          <a:xfrm>
            <a:off x="9753614" y="2059419"/>
            <a:ext cx="2003107" cy="2744634"/>
            <a:chOff x="9753614" y="2059419"/>
            <a:chExt cx="2003107" cy="2744634"/>
          </a:xfrm>
        </p:grpSpPr>
        <p:sp>
          <p:nvSpPr>
            <p:cNvPr id="26" name="Curved Up Arrow 25">
              <a:extLst>
                <a:ext uri="{FF2B5EF4-FFF2-40B4-BE49-F238E27FC236}">
                  <a16:creationId xmlns:a16="http://schemas.microsoft.com/office/drawing/2014/main" id="{EA73AD0A-E543-F541-83A0-E432EBC39CB3}"/>
                </a:ext>
              </a:extLst>
            </p:cNvPr>
            <p:cNvSpPr/>
            <p:nvPr/>
          </p:nvSpPr>
          <p:spPr>
            <a:xfrm rot="17037076">
              <a:off x="9529638" y="3178395"/>
              <a:ext cx="1849634" cy="1401681"/>
            </a:xfrm>
            <a:prstGeom prst="curved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>
                <a:solidFill>
                  <a:schemeClr val="tx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7E0A41F-46B1-3440-A541-4F8704887397}"/>
                </a:ext>
              </a:extLst>
            </p:cNvPr>
            <p:cNvSpPr txBox="1"/>
            <p:nvPr/>
          </p:nvSpPr>
          <p:spPr>
            <a:xfrm>
              <a:off x="9997906" y="2572641"/>
              <a:ext cx="175881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2001:db8:10:/40</a:t>
              </a:r>
            </a:p>
            <a:p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CDDE82F-4698-9446-A25A-845255D13A85}"/>
                </a:ext>
              </a:extLst>
            </p:cNvPr>
            <p:cNvSpPr txBox="1"/>
            <p:nvPr/>
          </p:nvSpPr>
          <p:spPr>
            <a:xfrm>
              <a:off x="10467173" y="2059419"/>
              <a:ext cx="116830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3200" dirty="0" err="1">
                  <a:solidFill>
                    <a:srgbClr val="FF0000"/>
                  </a:solidFill>
                </a:rPr>
                <a:t>Leak</a:t>
              </a:r>
              <a:r>
                <a:rPr lang="es-ES_tradnl" sz="3200" dirty="0">
                  <a:solidFill>
                    <a:srgbClr val="FF0000"/>
                  </a:solidFill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755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Roles </a:t>
            </a:r>
            <a:r>
              <a:rPr lang="en-US" dirty="0" err="1"/>
              <a:t>en</a:t>
            </a:r>
            <a:r>
              <a:rPr lang="en-US" dirty="0"/>
              <a:t> BGP para </a:t>
            </a:r>
            <a:r>
              <a:rPr lang="en-US" dirty="0" err="1"/>
              <a:t>prevenir</a:t>
            </a:r>
            <a:r>
              <a:rPr lang="en-US" dirty="0"/>
              <a:t> leaks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 </a:t>
            </a:r>
            <a:r>
              <a:rPr lang="en-US" dirty="0" err="1"/>
              <a:t>definen</a:t>
            </a:r>
            <a:r>
              <a:rPr lang="en-US" dirty="0"/>
              <a:t> roles al </a:t>
            </a:r>
            <a:r>
              <a:rPr lang="en-US" dirty="0" err="1"/>
              <a:t>establecer</a:t>
            </a:r>
            <a:r>
              <a:rPr lang="en-US" dirty="0"/>
              <a:t> una </a:t>
            </a:r>
            <a:r>
              <a:rPr lang="en-US" dirty="0" err="1"/>
              <a:t>sesión</a:t>
            </a:r>
            <a:r>
              <a:rPr lang="en-US" dirty="0"/>
              <a:t> BGP: </a:t>
            </a:r>
          </a:p>
          <a:p>
            <a:pPr lvl="1"/>
            <a:r>
              <a:rPr lang="en-US" i="1" dirty="0"/>
              <a:t>Provider</a:t>
            </a:r>
          </a:p>
          <a:p>
            <a:pPr lvl="1"/>
            <a:r>
              <a:rPr lang="en-US" i="1" dirty="0"/>
              <a:t>Customer</a:t>
            </a:r>
          </a:p>
          <a:p>
            <a:pPr lvl="1"/>
            <a:r>
              <a:rPr lang="en-US" i="1" dirty="0"/>
              <a:t>Peer </a:t>
            </a:r>
          </a:p>
          <a:p>
            <a:pPr lvl="1"/>
            <a:r>
              <a:rPr lang="en-US" i="1" dirty="0"/>
              <a:t>Internal</a:t>
            </a:r>
          </a:p>
          <a:p>
            <a:r>
              <a:rPr lang="en-US" dirty="0" err="1"/>
              <a:t>Opciones</a:t>
            </a:r>
            <a:r>
              <a:rPr lang="en-US" i="1" dirty="0"/>
              <a:t>:</a:t>
            </a:r>
          </a:p>
          <a:p>
            <a:pPr lvl="1"/>
            <a:r>
              <a:rPr lang="en-US" dirty="0" err="1"/>
              <a:t>Uso</a:t>
            </a:r>
            <a:r>
              <a:rPr lang="en-US" dirty="0"/>
              <a:t> de un nuevo </a:t>
            </a:r>
            <a:r>
              <a:rPr lang="en-US" dirty="0" err="1"/>
              <a:t>atributo</a:t>
            </a:r>
            <a:r>
              <a:rPr lang="en-US" dirty="0"/>
              <a:t> (OTC) para </a:t>
            </a:r>
            <a:r>
              <a:rPr lang="en-US" dirty="0" err="1"/>
              <a:t>marcar</a:t>
            </a:r>
            <a:r>
              <a:rPr lang="en-US" dirty="0"/>
              <a:t> las </a:t>
            </a:r>
            <a:r>
              <a:rPr lang="en-US" dirty="0" err="1"/>
              <a:t>rutas</a:t>
            </a:r>
            <a:r>
              <a:rPr lang="en-US" dirty="0"/>
              <a:t> Only To Customer</a:t>
            </a:r>
          </a:p>
          <a:p>
            <a:pPr lvl="1"/>
            <a:r>
              <a:rPr lang="en-US" dirty="0" err="1"/>
              <a:t>También</a:t>
            </a:r>
            <a:r>
              <a:rPr lang="en-US" dirty="0"/>
              <a:t> una large community de BGP </a:t>
            </a:r>
            <a:r>
              <a:rPr lang="en-US" dirty="0" err="1"/>
              <a:t>llamada</a:t>
            </a:r>
            <a:r>
              <a:rPr lang="en-US" dirty="0"/>
              <a:t> DO (Down Only)</a:t>
            </a:r>
          </a:p>
          <a:p>
            <a:pPr lvl="1"/>
            <a:r>
              <a:rPr lang="en-US" dirty="0" err="1"/>
              <a:t>Sólo</a:t>
            </a:r>
            <a:r>
              <a:rPr lang="en-US" dirty="0"/>
              <a:t> se </a:t>
            </a:r>
            <a:r>
              <a:rPr lang="en-US" dirty="0" err="1"/>
              <a:t>anuncia</a:t>
            </a:r>
            <a:r>
              <a:rPr lang="en-US" dirty="0"/>
              <a:t> a los </a:t>
            </a:r>
            <a:r>
              <a:rPr lang="en-US" dirty="0" err="1"/>
              <a:t>clientes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los </a:t>
            </a:r>
            <a:r>
              <a:rPr lang="en-US" dirty="0" err="1"/>
              <a:t>prefijos</a:t>
            </a:r>
            <a:r>
              <a:rPr lang="en-US" dirty="0"/>
              <a:t> </a:t>
            </a:r>
            <a:r>
              <a:rPr lang="en-US" dirty="0" err="1"/>
              <a:t>tienen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atributo</a:t>
            </a:r>
            <a:r>
              <a:rPr lang="en-US" dirty="0"/>
              <a:t>/</a:t>
            </a:r>
            <a:r>
              <a:rPr lang="en-US" dirty="0" err="1"/>
              <a:t>comunidad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Posiblemente</a:t>
            </a:r>
            <a:r>
              <a:rPr lang="en-US" dirty="0"/>
              <a:t> </a:t>
            </a:r>
            <a:r>
              <a:rPr lang="en-US" dirty="0" err="1"/>
              <a:t>ambas</a:t>
            </a:r>
            <a:r>
              <a:rPr lang="en-US" dirty="0"/>
              <a:t> </a:t>
            </a:r>
            <a:r>
              <a:rPr lang="en-US" dirty="0" err="1"/>
              <a:t>estén</a:t>
            </a:r>
            <a:r>
              <a:rPr lang="en-US" dirty="0"/>
              <a:t> </a:t>
            </a:r>
            <a:r>
              <a:rPr lang="en-US" dirty="0" err="1"/>
              <a:t>disponibles</a:t>
            </a:r>
            <a:endParaRPr lang="en-US" dirty="0"/>
          </a:p>
          <a:p>
            <a:r>
              <a:rPr lang="en-US" dirty="0"/>
              <a:t>Ver drafts:</a:t>
            </a:r>
          </a:p>
          <a:p>
            <a:pPr lvl="1"/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idr</a:t>
            </a:r>
            <a:r>
              <a:rPr lang="en-US" dirty="0"/>
              <a:t>-</a:t>
            </a:r>
            <a:r>
              <a:rPr lang="en-US" dirty="0" err="1"/>
              <a:t>bgp</a:t>
            </a:r>
            <a:r>
              <a:rPr lang="en-US" dirty="0"/>
              <a:t>-open-policy</a:t>
            </a:r>
          </a:p>
          <a:p>
            <a:pPr lvl="1"/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idr</a:t>
            </a:r>
            <a:r>
              <a:rPr lang="en-US" dirty="0"/>
              <a:t>-route-leak-detection-mitigation</a:t>
            </a:r>
          </a:p>
          <a:p>
            <a:pPr lvl="1"/>
            <a:r>
              <a:rPr lang="en-US" dirty="0"/>
              <a:t>draft-</a:t>
            </a:r>
            <a:r>
              <a:rPr lang="en-US" dirty="0" err="1"/>
              <a:t>sriram</a:t>
            </a:r>
            <a:r>
              <a:rPr lang="en-US" dirty="0"/>
              <a:t>-</a:t>
            </a:r>
            <a:r>
              <a:rPr lang="en-US" dirty="0" err="1"/>
              <a:t>idr</a:t>
            </a:r>
            <a:r>
              <a:rPr lang="en-US" dirty="0"/>
              <a:t>-route-leak-solution-discussion</a:t>
            </a:r>
          </a:p>
        </p:txBody>
      </p:sp>
    </p:spTree>
    <p:extLst>
      <p:ext uri="{BB962C8B-B14F-4D97-AF65-F5344CB8AC3E}">
        <p14:creationId xmlns:p14="http://schemas.microsoft.com/office/powerpoint/2010/main" val="2096323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1E1426-9C82-B448-B1AF-76AD38134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RPKI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289D98-D95B-554E-8698-DEFAA27EC2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9990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A6DFE-F10D-2946-B918-8502EE54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Validation</a:t>
            </a:r>
            <a:r>
              <a:rPr lang="es-ES_tradnl" dirty="0"/>
              <a:t> </a:t>
            </a:r>
            <a:r>
              <a:rPr lang="es-ES_tradnl" dirty="0" err="1"/>
              <a:t>Reconsidered</a:t>
            </a:r>
            <a:r>
              <a:rPr lang="es-ES_tradnl" dirty="0"/>
              <a:t> es ahora RFC 8360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416D4A-2779-7945-A2BA-2DC2AD1724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dirty="0"/>
              <a:t>Es un nuevo modelo de validación en RPKI</a:t>
            </a:r>
          </a:p>
          <a:p>
            <a:r>
              <a:rPr lang="es-ES_tradnl" dirty="0"/>
              <a:t>Soluciona problemas que podrían surgir  en la PKI de recursos, por ejemplo durante las transferencias</a:t>
            </a:r>
          </a:p>
          <a:p>
            <a:pPr lvl="1"/>
            <a:r>
              <a:rPr lang="es-ES_tradnl" dirty="0"/>
              <a:t>Algoritmo actual: si un certificado hace un “</a:t>
            </a:r>
            <a:r>
              <a:rPr lang="es-ES_tradnl" dirty="0" err="1"/>
              <a:t>overclaim</a:t>
            </a:r>
            <a:r>
              <a:rPr lang="es-ES_tradnl" dirty="0"/>
              <a:t>” de recursos con respecto al certificado superior, se invalida toda la cadena de certificados hacia abajo</a:t>
            </a:r>
          </a:p>
          <a:p>
            <a:pPr lvl="1"/>
            <a:r>
              <a:rPr lang="es-ES_tradnl" dirty="0"/>
              <a:t>Particularmente problemático cuando está cerca de la raíz</a:t>
            </a:r>
          </a:p>
          <a:p>
            <a:pPr lvl="1"/>
            <a:r>
              <a:rPr lang="es-ES_tradnl" dirty="0" err="1"/>
              <a:t>Validation</a:t>
            </a:r>
            <a:r>
              <a:rPr lang="es-ES_tradnl" dirty="0"/>
              <a:t> </a:t>
            </a:r>
            <a:r>
              <a:rPr lang="es-ES_tradnl" dirty="0" err="1"/>
              <a:t>reconsidered</a:t>
            </a:r>
            <a:r>
              <a:rPr lang="es-ES_tradnl" dirty="0"/>
              <a:t>: solo se invalidan los recursos que no están incluidos en los certificados superiores</a:t>
            </a:r>
          </a:p>
          <a:p>
            <a:r>
              <a:rPr lang="es-ES_tradnl" dirty="0"/>
              <a:t>Definido en RFC 8360</a:t>
            </a:r>
          </a:p>
          <a:p>
            <a:r>
              <a:rPr lang="es-ES_tradnl" dirty="0"/>
              <a:t>Despliegue: hay dos posibilidades en discusión</a:t>
            </a:r>
          </a:p>
          <a:p>
            <a:pPr lvl="1"/>
            <a:r>
              <a:rPr lang="es-ES_tradnl" dirty="0" err="1"/>
              <a:t>Flag-day</a:t>
            </a:r>
            <a:endParaRPr lang="es-ES_tradnl" dirty="0"/>
          </a:p>
          <a:p>
            <a:pPr lvl="1"/>
            <a:r>
              <a:rPr lang="es-ES_tradnl" dirty="0" err="1"/>
              <a:t>Mixed</a:t>
            </a:r>
            <a:r>
              <a:rPr lang="es-ES_tradnl" dirty="0"/>
              <a:t> </a:t>
            </a:r>
            <a:r>
              <a:rPr lang="es-ES_tradnl" dirty="0" err="1"/>
              <a:t>mode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13919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3EA1C-8C3F-9546-AF2F-E097AF8D5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ASPA: </a:t>
            </a:r>
            <a:r>
              <a:rPr lang="en-US" dirty="0"/>
              <a:t>AS_PATH </a:t>
            </a:r>
            <a:r>
              <a:rPr lang="en-US" dirty="0" err="1"/>
              <a:t>Verifcation</a:t>
            </a:r>
            <a:r>
              <a:rPr lang="en-US" dirty="0"/>
              <a:t> </a:t>
            </a: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FE70C-985B-CA47-A7D6-B298BC6EA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dirty="0"/>
              <a:t>Objetivo: detectar </a:t>
            </a:r>
            <a:r>
              <a:rPr lang="es-ES_tradnl" dirty="0" err="1"/>
              <a:t>AS_PATHs</a:t>
            </a:r>
            <a:r>
              <a:rPr lang="es-ES_tradnl" dirty="0"/>
              <a:t> inválidos o malformados</a:t>
            </a:r>
          </a:p>
          <a:p>
            <a:r>
              <a:rPr lang="es-ES_tradnl" dirty="0"/>
              <a:t>Justificación: si una ruta válida se recibe de un cliente o de un peering, tiene que tener solo pares </a:t>
            </a:r>
            <a:r>
              <a:rPr lang="es-ES_tradnl" dirty="0" err="1"/>
              <a:t>customer</a:t>
            </a:r>
            <a:r>
              <a:rPr lang="es-ES_tradnl" dirty="0"/>
              <a:t>-to-</a:t>
            </a:r>
            <a:r>
              <a:rPr lang="es-ES_tradnl" dirty="0" err="1"/>
              <a:t>provider</a:t>
            </a:r>
            <a:r>
              <a:rPr lang="es-ES_tradnl" dirty="0"/>
              <a:t> en el AS_PATH</a:t>
            </a:r>
          </a:p>
          <a:p>
            <a:r>
              <a:rPr lang="es-ES_tradnl" dirty="0"/>
              <a:t>Propone crear una base de datos de pares </a:t>
            </a:r>
            <a:r>
              <a:rPr lang="es-ES_tradnl" dirty="0" err="1"/>
              <a:t>customer</a:t>
            </a:r>
            <a:r>
              <a:rPr lang="es-ES_tradnl" dirty="0"/>
              <a:t> to </a:t>
            </a:r>
            <a:r>
              <a:rPr lang="es-ES_tradnl" dirty="0" err="1"/>
              <a:t>provider</a:t>
            </a:r>
            <a:endParaRPr lang="es-ES_tradnl" dirty="0"/>
          </a:p>
          <a:p>
            <a:r>
              <a:rPr lang="es-ES_tradnl" dirty="0"/>
              <a:t>Ejemplo: AS1 AS2 AS3</a:t>
            </a:r>
          </a:p>
          <a:p>
            <a:pPr lvl="1"/>
            <a:r>
              <a:rPr lang="es-ES_tradnl" dirty="0"/>
              <a:t>ASPA {AS1, AS2} </a:t>
            </a:r>
          </a:p>
          <a:p>
            <a:pPr lvl="1"/>
            <a:r>
              <a:rPr lang="es-ES_tradnl" dirty="0"/>
              <a:t>ASPA {AS2, AS3} </a:t>
            </a:r>
          </a:p>
          <a:p>
            <a:pPr lvl="1"/>
            <a:r>
              <a:rPr lang="es-ES_tradnl" dirty="0"/>
              <a:t>ASPA {AS3, 0} </a:t>
            </a:r>
          </a:p>
          <a:p>
            <a:r>
              <a:rPr lang="es-ES_tradnl" dirty="0"/>
              <a:t>De esta forma, si tenemos una base de datos validada de pares (</a:t>
            </a:r>
            <a:r>
              <a:rPr lang="es-ES_tradnl" dirty="0" err="1"/>
              <a:t>customer</a:t>
            </a:r>
            <a:r>
              <a:rPr lang="es-ES_tradnl" dirty="0"/>
              <a:t>, </a:t>
            </a:r>
            <a:r>
              <a:rPr lang="es-ES_tradnl" dirty="0" err="1"/>
              <a:t>provider</a:t>
            </a:r>
            <a:r>
              <a:rPr lang="es-ES_tradnl" dirty="0"/>
              <a:t>) podemos verificar las rutas recibidas de clientes o </a:t>
            </a:r>
            <a:r>
              <a:rPr lang="es-ES_tradnl" dirty="0" err="1"/>
              <a:t>peers</a:t>
            </a:r>
            <a:r>
              <a:rPr lang="es-ES_tradnl" dirty="0"/>
              <a:t>.</a:t>
            </a:r>
          </a:p>
          <a:p>
            <a:r>
              <a:rPr lang="es-ES_tradnl" dirty="0"/>
              <a:t>Ver </a:t>
            </a:r>
            <a:r>
              <a:rPr lang="es-ES_tradnl" dirty="0" err="1"/>
              <a:t>drafts</a:t>
            </a:r>
            <a:r>
              <a:rPr lang="es-ES_tradnl" dirty="0"/>
              <a:t>: </a:t>
            </a:r>
          </a:p>
          <a:p>
            <a:pPr lvl="1"/>
            <a:r>
              <a:rPr lang="es-ES_tradnl" dirty="0"/>
              <a:t>draft-</a:t>
            </a:r>
            <a:r>
              <a:rPr lang="es-ES_tradnl" dirty="0" err="1"/>
              <a:t>azimov</a:t>
            </a:r>
            <a:r>
              <a:rPr lang="es-ES_tradnl" dirty="0"/>
              <a:t>-</a:t>
            </a:r>
            <a:r>
              <a:rPr lang="es-ES_tradnl" dirty="0" err="1"/>
              <a:t>sidrops</a:t>
            </a:r>
            <a:r>
              <a:rPr lang="es-ES_tradnl" dirty="0"/>
              <a:t>-aspa-</a:t>
            </a:r>
            <a:r>
              <a:rPr lang="es-ES_tradnl" dirty="0" err="1"/>
              <a:t>profile</a:t>
            </a:r>
            <a:r>
              <a:rPr lang="es-ES_tradnl" dirty="0"/>
              <a:t> </a:t>
            </a:r>
          </a:p>
          <a:p>
            <a:pPr lvl="1"/>
            <a:r>
              <a:rPr lang="es-ES_tradnl" dirty="0"/>
              <a:t>draft-</a:t>
            </a:r>
            <a:r>
              <a:rPr lang="es-ES_tradnl" dirty="0" err="1"/>
              <a:t>azimov</a:t>
            </a:r>
            <a:r>
              <a:rPr lang="es-ES_tradnl" dirty="0"/>
              <a:t>-</a:t>
            </a:r>
            <a:r>
              <a:rPr lang="es-ES_tradnl" dirty="0" err="1"/>
              <a:t>sidrops</a:t>
            </a:r>
            <a:r>
              <a:rPr lang="es-ES_tradnl" dirty="0"/>
              <a:t>-aspa-</a:t>
            </a:r>
            <a:r>
              <a:rPr lang="es-ES_tradnl" dirty="0" err="1"/>
              <a:t>verification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05221559"/>
      </p:ext>
    </p:extLst>
  </p:cSld>
  <p:clrMapOvr>
    <a:masterClrMapping/>
  </p:clrMapOvr>
</p:sld>
</file>

<file path=ppt/theme/theme1.xml><?xml version="1.0" encoding="utf-8"?>
<a:theme xmlns:a="http://schemas.openxmlformats.org/drawingml/2006/main" name="LACNIC32-tema-oficial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ACNIC32-tema-oficial" id="{116BB8B8-99B6-D345-9637-06AB33840E56}" vid="{D4611347-A85D-1941-A47E-37BA936091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LACNIC32-tema-oficial</Template>
  <TotalTime>6982</TotalTime>
  <Words>603</Words>
  <Application>Microsoft Macintosh PowerPoint</Application>
  <PresentationFormat>Widescreen</PresentationFormat>
  <Paragraphs>80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LACNIC32-tema-oficial</vt:lpstr>
      <vt:lpstr>BGP: novedades y temas en discusión</vt:lpstr>
      <vt:lpstr>Algunas novedades en BGP</vt:lpstr>
      <vt:lpstr>AS_SET y AS_CONFED_SET obsoletos</vt:lpstr>
      <vt:lpstr>Route leaks</vt:lpstr>
      <vt:lpstr>Route leaks</vt:lpstr>
      <vt:lpstr>Roles en BGP para prevenir leaks</vt:lpstr>
      <vt:lpstr>RPKI</vt:lpstr>
      <vt:lpstr>Validation Reconsidered es ahora RFC 8360</vt:lpstr>
      <vt:lpstr>ASPA: AS_PATH Verifcation </vt:lpstr>
      <vt:lpstr>Más información</vt:lpstr>
      <vt:lpstr>Muchas gracias!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Seguridad y Estabilidad en la región de América Latina y el Caribe</dc:title>
  <dc:creator>Guillermo Cicileo</dc:creator>
  <cp:lastModifiedBy>Guillermo</cp:lastModifiedBy>
  <cp:revision>92</cp:revision>
  <dcterms:created xsi:type="dcterms:W3CDTF">2016-04-17T01:36:04Z</dcterms:created>
  <dcterms:modified xsi:type="dcterms:W3CDTF">2019-10-11T19:57:14Z</dcterms:modified>
</cp:coreProperties>
</file>