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501" r:id="rId7"/>
    <p:sldId id="261" r:id="rId8"/>
    <p:sldId id="502" r:id="rId9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55"/>
  </p:normalViewPr>
  <p:slideViewPr>
    <p:cSldViewPr snapToGrid="0" snapToObjects="1">
      <p:cViewPr varScale="1">
        <p:scale>
          <a:sx n="115" d="100"/>
          <a:sy n="115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8BCEF3-1E64-6442-ACFA-5105B133F1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20530" y="1122363"/>
            <a:ext cx="8048367" cy="2905940"/>
          </a:xfrm>
          <a:prstGeom prst="rect">
            <a:avLst/>
          </a:prstGeom>
        </p:spPr>
        <p:txBody>
          <a:bodyPr anchor="t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Nombre de la presentación</a:t>
            </a:r>
            <a:endParaRPr lang="es-UY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6ED8528-AF70-2B4B-A5AA-8924427E13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20530" y="4473145"/>
            <a:ext cx="8048367" cy="181644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 nombre / cargo / </a:t>
            </a:r>
            <a:r>
              <a:rPr lang="es-ES" dirty="0" err="1"/>
              <a:t>etc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83715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11EA85-FBC7-5C4A-8F54-348D7FEF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8B605A-3A0D-EA4A-8392-3087AF8EB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951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C3FE7A-A50E-C84F-9514-E6ED3F4778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82057F6-AE62-DB48-856D-FBA94053F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30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9A373-43C7-1F4A-8DD2-D8DFCE368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442" y="387159"/>
            <a:ext cx="991012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1943EA-1322-5647-978E-990D5EEBA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049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B03073-B957-F44E-946A-550AAA1E3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68DA33-9484-5048-8767-610DBCF2D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27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DAA2BA-C729-144E-B905-A5CAE6F52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4AF2F2-57F7-AA44-841A-E9D486F217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C9129C-AE4D-3347-8E89-B8B348B95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285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E4EC3E-E822-0D4D-99C0-6B0CF3C5E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A8FBD8-1C09-0D48-9FA7-D53C04FD5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7BFD855-F49F-F342-A060-DCB25C625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B24E0B-36A7-9D48-81FA-20F2D9349B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A817821-D0C8-3C4D-8469-8D0500E90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286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CF8483-FCDC-444B-8C15-9B2812031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7052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2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B44840-5811-754A-832A-3183CC701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7369A0-85EF-7C44-BCD0-E78C5E9D9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4E03731-714F-8943-AA23-B79AC6EAF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03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F27F90-C075-4041-9EB5-2EC7962AB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FD772A4-CE08-084C-B223-CBE89AF65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489AC2-46AA-884C-A13E-BC86B5BE6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95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8C8532-84F9-CF47-B485-31564E00F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16442" y="1825625"/>
            <a:ext cx="9910120" cy="4785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UY"/>
          </a:p>
        </p:txBody>
      </p:sp>
      <p:sp>
        <p:nvSpPr>
          <p:cNvPr id="7" name="Marcador de título 6">
            <a:extLst>
              <a:ext uri="{FF2B5EF4-FFF2-40B4-BE49-F238E27FC236}">
                <a16:creationId xmlns:a16="http://schemas.microsoft.com/office/drawing/2014/main" id="{A41B9C35-CF05-9245-8044-8E711BAE1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442" y="365125"/>
            <a:ext cx="99101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22121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BGP </a:t>
            </a:r>
            <a:r>
              <a:rPr lang="en-US" dirty="0" err="1"/>
              <a:t>en</a:t>
            </a:r>
            <a:r>
              <a:rPr lang="en-US" dirty="0"/>
              <a:t> IPv6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/>
          </a:p>
          <a:p>
            <a:pPr algn="r"/>
            <a:r>
              <a:rPr lang="en-US" dirty="0"/>
              <a:t>Guillermo Cicileo</a:t>
            </a:r>
          </a:p>
          <a:p>
            <a:pPr algn="r"/>
            <a:r>
              <a:rPr lang="en-US" dirty="0" err="1"/>
              <a:t>guillermo@lacnic.net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1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</a:t>
            </a:r>
            <a:r>
              <a:rPr lang="en-US" dirty="0" err="1"/>
              <a:t>Multiprotolo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La RFC 4760 define </a:t>
            </a:r>
            <a:r>
              <a:rPr lang="en-US" dirty="0" err="1"/>
              <a:t>extensiones</a:t>
            </a:r>
            <a:r>
              <a:rPr lang="en-US" dirty="0"/>
              <a:t> para BGP </a:t>
            </a:r>
            <a:r>
              <a:rPr lang="en-US" dirty="0" err="1"/>
              <a:t>multiprotocolo</a:t>
            </a:r>
            <a:endParaRPr lang="en-US" dirty="0"/>
          </a:p>
          <a:p>
            <a:r>
              <a:rPr lang="en-US" dirty="0" err="1"/>
              <a:t>Esto</a:t>
            </a:r>
            <a:r>
              <a:rPr lang="en-US" dirty="0"/>
              <a:t> </a:t>
            </a:r>
            <a:r>
              <a:rPr lang="en-US" dirty="0" err="1"/>
              <a:t>permite</a:t>
            </a:r>
            <a:r>
              <a:rPr lang="en-US" dirty="0"/>
              <a:t> extender el </a:t>
            </a:r>
            <a:r>
              <a:rPr lang="en-US" dirty="0" err="1"/>
              <a:t>uso</a:t>
            </a:r>
            <a:r>
              <a:rPr lang="en-US" dirty="0"/>
              <a:t> de BGP4 a </a:t>
            </a:r>
            <a:r>
              <a:rPr lang="en-US" dirty="0" err="1"/>
              <a:t>otras</a:t>
            </a:r>
            <a:r>
              <a:rPr lang="en-US" dirty="0"/>
              <a:t> </a:t>
            </a:r>
            <a:r>
              <a:rPr lang="en-US" dirty="0" err="1"/>
              <a:t>familias</a:t>
            </a:r>
            <a:r>
              <a:rPr lang="en-US" dirty="0"/>
              <a:t> de </a:t>
            </a:r>
            <a:r>
              <a:rPr lang="en-US" dirty="0" err="1"/>
              <a:t>direcciones</a:t>
            </a:r>
            <a:r>
              <a:rPr lang="en-US" dirty="0"/>
              <a:t>: vpnv4, IPv6, unicast, multicast, etc.</a:t>
            </a:r>
          </a:p>
          <a:p>
            <a:r>
              <a:rPr lang="en-US" dirty="0"/>
              <a:t>Se define un </a:t>
            </a:r>
            <a:r>
              <a:rPr lang="en-US" dirty="0" err="1"/>
              <a:t>identificador</a:t>
            </a:r>
            <a:r>
              <a:rPr lang="en-US" dirty="0"/>
              <a:t> de address family, </a:t>
            </a:r>
            <a:r>
              <a:rPr lang="en-US" dirty="0" err="1"/>
              <a:t>llamado</a:t>
            </a:r>
            <a:r>
              <a:rPr lang="en-US" dirty="0"/>
              <a:t> AFI y subsequent address family: SAFI</a:t>
            </a:r>
          </a:p>
          <a:p>
            <a:r>
              <a:rPr lang="en-US" dirty="0"/>
              <a:t>AFI = 1, IPv4</a:t>
            </a:r>
          </a:p>
          <a:p>
            <a:pPr lvl="1"/>
            <a:r>
              <a:rPr lang="en-US" dirty="0"/>
              <a:t>SAFI = 1 unicast, SAFI = 2 multicast</a:t>
            </a:r>
          </a:p>
          <a:p>
            <a:r>
              <a:rPr lang="en-US" dirty="0"/>
              <a:t>AFI = 2, IPv6</a:t>
            </a:r>
          </a:p>
          <a:p>
            <a:pPr lvl="1"/>
            <a:r>
              <a:rPr lang="en-US" dirty="0"/>
              <a:t>SAFI = 1 unicast, SAFI = 2 multicast</a:t>
            </a:r>
          </a:p>
        </p:txBody>
      </p:sp>
    </p:spTree>
    <p:extLst>
      <p:ext uri="{BB962C8B-B14F-4D97-AF65-F5344CB8AC3E}">
        <p14:creationId xmlns:p14="http://schemas.microsoft.com/office/powerpoint/2010/main" val="741892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</a:t>
            </a:r>
            <a:r>
              <a:rPr lang="en-US" dirty="0" err="1"/>
              <a:t>Multiprotocolo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red </a:t>
            </a:r>
            <a:r>
              <a:rPr lang="en-US" dirty="0" err="1"/>
              <a:t>podemos</a:t>
            </a:r>
            <a:r>
              <a:rPr lang="en-US" dirty="0"/>
              <a:t> </a:t>
            </a:r>
            <a:r>
              <a:rPr lang="en-US" dirty="0" err="1"/>
              <a:t>usar</a:t>
            </a:r>
            <a:r>
              <a:rPr lang="en-US" dirty="0"/>
              <a:t> </a:t>
            </a:r>
            <a:r>
              <a:rPr lang="en-US" dirty="0" err="1"/>
              <a:t>transporte</a:t>
            </a:r>
            <a:r>
              <a:rPr lang="en-US" dirty="0"/>
              <a:t> IPv4 o IPv6 para las </a:t>
            </a:r>
            <a:r>
              <a:rPr lang="en-US" dirty="0" err="1"/>
              <a:t>sesiones</a:t>
            </a:r>
            <a:r>
              <a:rPr lang="en-US" dirty="0"/>
              <a:t> BGP</a:t>
            </a:r>
          </a:p>
          <a:p>
            <a:pPr lvl="1"/>
            <a:r>
              <a:rPr lang="en-US" dirty="0"/>
              <a:t>BGP con TCP </a:t>
            </a:r>
            <a:r>
              <a:rPr lang="en-US" dirty="0" err="1"/>
              <a:t>sobre</a:t>
            </a:r>
            <a:r>
              <a:rPr lang="en-US" dirty="0"/>
              <a:t> IPv4: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usado</a:t>
            </a:r>
            <a:r>
              <a:rPr lang="en-US" dirty="0"/>
              <a:t> para </a:t>
            </a:r>
            <a:r>
              <a:rPr lang="en-US" dirty="0" err="1"/>
              <a:t>enviar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tanto</a:t>
            </a:r>
            <a:r>
              <a:rPr lang="en-US" dirty="0"/>
              <a:t> IPv4 </a:t>
            </a:r>
            <a:r>
              <a:rPr lang="en-US" dirty="0" err="1"/>
              <a:t>como</a:t>
            </a:r>
            <a:r>
              <a:rPr lang="en-US" dirty="0"/>
              <a:t> IPv6</a:t>
            </a:r>
          </a:p>
          <a:p>
            <a:pPr lvl="1"/>
            <a:r>
              <a:rPr lang="en-US" dirty="0"/>
              <a:t>BGP con TCP </a:t>
            </a:r>
            <a:r>
              <a:rPr lang="en-US" dirty="0" err="1"/>
              <a:t>sobre</a:t>
            </a:r>
            <a:r>
              <a:rPr lang="en-US" dirty="0"/>
              <a:t> IPv6: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usado</a:t>
            </a:r>
            <a:r>
              <a:rPr lang="en-US" dirty="0"/>
              <a:t> para </a:t>
            </a:r>
            <a:r>
              <a:rPr lang="en-US" dirty="0" err="1"/>
              <a:t>enviar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tanto</a:t>
            </a:r>
            <a:r>
              <a:rPr lang="en-US" dirty="0"/>
              <a:t> IPv4 </a:t>
            </a:r>
            <a:r>
              <a:rPr lang="en-US" dirty="0" err="1"/>
              <a:t>como</a:t>
            </a:r>
            <a:r>
              <a:rPr lang="en-US" dirty="0"/>
              <a:t> IPv6</a:t>
            </a:r>
          </a:p>
          <a:p>
            <a:r>
              <a:rPr lang="en-US" dirty="0"/>
              <a:t>Sin embargo </a:t>
            </a:r>
            <a:r>
              <a:rPr lang="en-US" dirty="0" err="1"/>
              <a:t>estas</a:t>
            </a:r>
            <a:r>
              <a:rPr lang="en-US" dirty="0"/>
              <a:t> </a:t>
            </a:r>
            <a:r>
              <a:rPr lang="en-US" dirty="0" err="1"/>
              <a:t>configuraciones</a:t>
            </a:r>
            <a:r>
              <a:rPr lang="en-US" dirty="0"/>
              <a:t> </a:t>
            </a:r>
            <a:r>
              <a:rPr lang="en-US" dirty="0" err="1"/>
              <a:t>requieren</a:t>
            </a:r>
            <a:r>
              <a:rPr lang="en-US" dirty="0"/>
              <a:t> </a:t>
            </a:r>
            <a:r>
              <a:rPr lang="en-US" dirty="0" err="1"/>
              <a:t>algunos</a:t>
            </a:r>
            <a:r>
              <a:rPr lang="en-US" dirty="0"/>
              <a:t> </a:t>
            </a:r>
            <a:r>
              <a:rPr lang="en-US" dirty="0" err="1"/>
              <a:t>ajustes</a:t>
            </a:r>
            <a:endParaRPr lang="en-US" dirty="0"/>
          </a:p>
          <a:p>
            <a:r>
              <a:rPr lang="en-US" dirty="0" err="1"/>
              <a:t>Habitualmente</a:t>
            </a:r>
            <a:r>
              <a:rPr lang="en-US" dirty="0"/>
              <a:t> se </a:t>
            </a:r>
            <a:r>
              <a:rPr lang="en-US" dirty="0" err="1"/>
              <a:t>usan</a:t>
            </a:r>
            <a:r>
              <a:rPr lang="en-US" dirty="0"/>
              <a:t> </a:t>
            </a:r>
            <a:r>
              <a:rPr lang="en-US" dirty="0" err="1"/>
              <a:t>sesiones</a:t>
            </a:r>
            <a:r>
              <a:rPr lang="en-US" dirty="0"/>
              <a:t> </a:t>
            </a:r>
            <a:r>
              <a:rPr lang="en-US" dirty="0" err="1"/>
              <a:t>separadas</a:t>
            </a:r>
            <a:r>
              <a:rPr lang="en-US" dirty="0"/>
              <a:t> para </a:t>
            </a:r>
            <a:r>
              <a:rPr lang="en-US" dirty="0" err="1"/>
              <a:t>cada</a:t>
            </a:r>
            <a:r>
              <a:rPr lang="en-US" dirty="0"/>
              <a:t> address family</a:t>
            </a:r>
          </a:p>
        </p:txBody>
      </p:sp>
    </p:spTree>
    <p:extLst>
      <p:ext uri="{BB962C8B-B14F-4D97-AF65-F5344CB8AC3E}">
        <p14:creationId xmlns:p14="http://schemas.microsoft.com/office/powerpoint/2010/main" val="703646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</a:t>
            </a:r>
            <a:r>
              <a:rPr lang="en-US" dirty="0" err="1"/>
              <a:t>Multiprotocolo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err="1"/>
              <a:t>Router</a:t>
            </a:r>
            <a:r>
              <a:rPr lang="es-ES_tradnl" dirty="0"/>
              <a:t>-id: es un identificador de 32 bits que normalmente se obtiene a partir de la interfaz </a:t>
            </a:r>
            <a:r>
              <a:rPr lang="es-ES_tradnl" dirty="0" err="1"/>
              <a:t>loopback</a:t>
            </a:r>
            <a:endParaRPr lang="es-ES_tradnl" dirty="0"/>
          </a:p>
          <a:p>
            <a:pPr lvl="1"/>
            <a:r>
              <a:rPr lang="es-ES_tradnl" dirty="0"/>
              <a:t>Suele usarse la </a:t>
            </a:r>
            <a:r>
              <a:rPr lang="es-ES_tradnl" dirty="0" err="1"/>
              <a:t>direccion</a:t>
            </a:r>
            <a:r>
              <a:rPr lang="es-ES_tradnl" dirty="0"/>
              <a:t> IPv4 de la interfaz </a:t>
            </a:r>
            <a:r>
              <a:rPr lang="es-ES_tradnl" dirty="0" err="1"/>
              <a:t>loopback</a:t>
            </a:r>
            <a:endParaRPr lang="es-ES_tradnl" dirty="0"/>
          </a:p>
          <a:p>
            <a:pPr lvl="1"/>
            <a:r>
              <a:rPr lang="es-ES_tradnl" dirty="0"/>
              <a:t>En caso de una red sólo IPv6, no habrá direcciones IPv4</a:t>
            </a:r>
          </a:p>
          <a:p>
            <a:pPr lvl="2"/>
            <a:r>
              <a:rPr lang="es-ES_tradnl" dirty="0"/>
              <a:t>Se debe definir este identificador para que BGP pueda funcionar</a:t>
            </a:r>
          </a:p>
          <a:p>
            <a:r>
              <a:rPr lang="es-ES_tradnl" dirty="0" err="1"/>
              <a:t>Next</a:t>
            </a:r>
            <a:r>
              <a:rPr lang="es-ES_tradnl" dirty="0"/>
              <a:t>-hop: se debe tener cuidado si se usan direcciones link-local, ya que en </a:t>
            </a:r>
            <a:r>
              <a:rPr lang="es-ES_tradnl" dirty="0" err="1"/>
              <a:t>iBGP</a:t>
            </a:r>
            <a:r>
              <a:rPr lang="es-ES_tradnl" dirty="0"/>
              <a:t> el NH se transporta inalterado</a:t>
            </a:r>
          </a:p>
          <a:p>
            <a:pPr lvl="1"/>
            <a:r>
              <a:rPr lang="es-ES_tradnl" dirty="0"/>
              <a:t>Analizar si utilizar el comando </a:t>
            </a:r>
            <a:r>
              <a:rPr lang="es-ES_tradnl" dirty="0" err="1"/>
              <a:t>next</a:t>
            </a:r>
            <a:r>
              <a:rPr lang="es-ES_tradnl" dirty="0"/>
              <a:t>-hop-</a:t>
            </a:r>
            <a:r>
              <a:rPr lang="es-ES_tradnl" dirty="0" err="1"/>
              <a:t>self</a:t>
            </a:r>
            <a:endParaRPr lang="es-ES_tradnl" dirty="0"/>
          </a:p>
          <a:p>
            <a:pPr lvl="1"/>
            <a:r>
              <a:rPr lang="es-ES_tradnl" dirty="0"/>
              <a:t>Preferentemente no levantar sesiones BGP sobre direcciones link-local</a:t>
            </a:r>
          </a:p>
        </p:txBody>
      </p:sp>
    </p:spTree>
    <p:extLst>
      <p:ext uri="{BB962C8B-B14F-4D97-AF65-F5344CB8AC3E}">
        <p14:creationId xmlns:p14="http://schemas.microsoft.com/office/powerpoint/2010/main" val="110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BGP con IPv6</a:t>
            </a:r>
            <a:endParaRPr lang="en-US" altLang="en-US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 err="1"/>
              <a:t>Configuración</a:t>
            </a:r>
            <a:r>
              <a:rPr lang="en-US" altLang="en-US" dirty="0"/>
              <a:t> de BGP (</a:t>
            </a:r>
            <a:r>
              <a:rPr lang="en-US" altLang="en-US" dirty="0" err="1"/>
              <a:t>símil</a:t>
            </a:r>
            <a:r>
              <a:rPr lang="en-US" altLang="en-US" dirty="0"/>
              <a:t> cisco)</a:t>
            </a:r>
          </a:p>
          <a:p>
            <a:pPr marL="457200" lvl="1" indent="0">
              <a:buNone/>
            </a:pPr>
            <a:endParaRPr lang="en-US" altLang="en-US" dirty="0">
              <a:latin typeface="Andale Mono" panose="020B0509000000000004" pitchFamily="49" charset="0"/>
            </a:endParaRPr>
          </a:p>
          <a:p>
            <a:pPr marL="57150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router </a:t>
            </a:r>
            <a:r>
              <a:rPr lang="en-US" altLang="en-US" dirty="0" err="1">
                <a:latin typeface="Andale Mono" panose="020B0509000000000004" pitchFamily="49" charset="0"/>
              </a:rPr>
              <a:t>bgp</a:t>
            </a:r>
            <a:r>
              <a:rPr lang="en-US" altLang="en-US" dirty="0">
                <a:latin typeface="Andale Mono" panose="020B0509000000000004" pitchFamily="49" charset="0"/>
              </a:rPr>
              <a:t> </a:t>
            </a:r>
            <a:r>
              <a:rPr lang="en-US" altLang="en-US" i="1" dirty="0" err="1">
                <a:latin typeface="Andale Mono" panose="020B0509000000000004" pitchFamily="49" charset="0"/>
              </a:rPr>
              <a:t>xxxx</a:t>
            </a:r>
            <a:endParaRPr lang="en-US" altLang="en-US" i="1" dirty="0">
              <a:latin typeface="Andale Mono" panose="020B0509000000000004" pitchFamily="49" charset="0"/>
            </a:endParaRPr>
          </a:p>
          <a:p>
            <a:pPr marL="457200" lvl="1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neighbor </a:t>
            </a:r>
            <a:r>
              <a:rPr lang="en-US" altLang="en-US" i="1" dirty="0">
                <a:latin typeface="Andale Mono" panose="020B0509000000000004" pitchFamily="49" charset="0"/>
              </a:rPr>
              <a:t>ipv6-address</a:t>
            </a:r>
            <a:r>
              <a:rPr lang="en-US" altLang="en-US" dirty="0">
                <a:latin typeface="Andale Mono" panose="020B0509000000000004" pitchFamily="49" charset="0"/>
              </a:rPr>
              <a:t> remote-as </a:t>
            </a:r>
            <a:r>
              <a:rPr lang="en-US" altLang="en-US" i="1" dirty="0">
                <a:latin typeface="Andale Mono" panose="020B0509000000000004" pitchFamily="49" charset="0"/>
              </a:rPr>
              <a:t>autonomous-system-number</a:t>
            </a:r>
          </a:p>
          <a:p>
            <a:pPr marL="457200" lvl="1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address-family ipv6 [unicast | multicast]</a:t>
            </a:r>
          </a:p>
          <a:p>
            <a:pPr marL="857250" lvl="2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neighbor </a:t>
            </a:r>
            <a:r>
              <a:rPr lang="en-US" altLang="en-US" i="1" dirty="0">
                <a:latin typeface="Andale Mono" panose="020B0509000000000004" pitchFamily="49" charset="0"/>
              </a:rPr>
              <a:t>ipv6-address </a:t>
            </a:r>
            <a:r>
              <a:rPr lang="en-US" altLang="en-US" dirty="0">
                <a:latin typeface="Andale Mono" panose="020B0509000000000004" pitchFamily="49" charset="0"/>
              </a:rPr>
              <a:t>activate</a:t>
            </a:r>
          </a:p>
          <a:p>
            <a:pPr marL="857250" lvl="2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network </a:t>
            </a:r>
            <a:r>
              <a:rPr lang="en-US" altLang="en-US" i="1" dirty="0">
                <a:latin typeface="Andale Mono" panose="020B0509000000000004" pitchFamily="49" charset="0"/>
              </a:rPr>
              <a:t>network/prefix-</a:t>
            </a:r>
            <a:r>
              <a:rPr lang="en-US" altLang="en-US" i="1" dirty="0" err="1">
                <a:latin typeface="Andale Mono" panose="020B0509000000000004" pitchFamily="49" charset="0"/>
              </a:rPr>
              <a:t>len</a:t>
            </a:r>
            <a:endParaRPr lang="en-US" altLang="en-US" i="1" dirty="0">
              <a:latin typeface="Andale Mono" panose="020B050900000000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906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9191D-4C07-1F44-B399-0E3A0E3CD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de configuración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2D65F-2745-054D-924A-C3144C555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1"/>
            <a:ext cx="8401050" cy="4525963"/>
          </a:xfrm>
        </p:spPr>
        <p:txBody>
          <a:bodyPr/>
          <a:lstStyle/>
          <a:p>
            <a:pPr marL="57150" indent="0">
              <a:buNone/>
            </a:pPr>
            <a:endParaRPr lang="en-US" altLang="en-US" dirty="0">
              <a:latin typeface="Andale Mono" panose="020B0509000000000004" pitchFamily="49" charset="0"/>
            </a:endParaRPr>
          </a:p>
          <a:p>
            <a:pPr marL="57150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router </a:t>
            </a:r>
            <a:r>
              <a:rPr lang="en-US" altLang="en-US" dirty="0" err="1">
                <a:latin typeface="Andale Mono" panose="020B0509000000000004" pitchFamily="49" charset="0"/>
              </a:rPr>
              <a:t>bgp</a:t>
            </a:r>
            <a:r>
              <a:rPr lang="en-US" altLang="en-US" dirty="0">
                <a:latin typeface="Andale Mono" panose="020B0509000000000004" pitchFamily="49" charset="0"/>
              </a:rPr>
              <a:t> </a:t>
            </a:r>
            <a:r>
              <a:rPr lang="en-US" altLang="en-US" i="1" dirty="0">
                <a:latin typeface="Andale Mono" panose="020B0509000000000004" pitchFamily="49" charset="0"/>
              </a:rPr>
              <a:t>64500</a:t>
            </a:r>
          </a:p>
          <a:p>
            <a:pPr marL="457200" lvl="1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neighbor </a:t>
            </a:r>
            <a:r>
              <a:rPr lang="en-US" altLang="en-US" i="1" dirty="0">
                <a:latin typeface="Andale Mono" panose="020B0509000000000004" pitchFamily="49" charset="0"/>
              </a:rPr>
              <a:t>2001:db8::2</a:t>
            </a:r>
            <a:r>
              <a:rPr lang="en-US" altLang="en-US" dirty="0">
                <a:latin typeface="Andale Mono" panose="020B0509000000000004" pitchFamily="49" charset="0"/>
              </a:rPr>
              <a:t> remote-as </a:t>
            </a:r>
            <a:r>
              <a:rPr lang="en-US" altLang="en-US" i="1" dirty="0">
                <a:latin typeface="Andale Mono" panose="020B0509000000000004" pitchFamily="49" charset="0"/>
              </a:rPr>
              <a:t>64501</a:t>
            </a:r>
          </a:p>
          <a:p>
            <a:pPr marL="457200" lvl="1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address-family ipv6 unicast</a:t>
            </a:r>
          </a:p>
          <a:p>
            <a:pPr marL="857250" lvl="2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neighbor </a:t>
            </a:r>
            <a:r>
              <a:rPr lang="en-US" altLang="en-US" i="1" dirty="0">
                <a:latin typeface="Andale Mono" panose="020B0509000000000004" pitchFamily="49" charset="0"/>
              </a:rPr>
              <a:t>2001:db8::2 </a:t>
            </a:r>
            <a:r>
              <a:rPr lang="en-US" altLang="en-US" dirty="0">
                <a:latin typeface="Andale Mono" panose="020B0509000000000004" pitchFamily="49" charset="0"/>
              </a:rPr>
              <a:t>activate</a:t>
            </a:r>
          </a:p>
          <a:p>
            <a:pPr marL="857250" lvl="2" indent="0">
              <a:buNone/>
            </a:pPr>
            <a:r>
              <a:rPr lang="en-US" altLang="en-US" dirty="0">
                <a:latin typeface="Andale Mono" panose="020B0509000000000004" pitchFamily="49" charset="0"/>
              </a:rPr>
              <a:t>network </a:t>
            </a:r>
            <a:r>
              <a:rPr lang="en-US" altLang="en-US" i="1" dirty="0">
                <a:latin typeface="Andale Mono" panose="020B0509000000000004" pitchFamily="49" charset="0"/>
              </a:rPr>
              <a:t>2001:db8:a100/48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279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BGP con IPv6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prefix-list </a:t>
            </a:r>
            <a:r>
              <a:rPr lang="en-US" altLang="en-US" dirty="0" err="1"/>
              <a:t>básica</a:t>
            </a:r>
            <a:r>
              <a:rPr lang="en-US" altLang="en-US" dirty="0"/>
              <a:t> para Bogus Routes</a:t>
            </a:r>
          </a:p>
          <a:p>
            <a:pPr lvl="1"/>
            <a:r>
              <a:rPr lang="en-US" altLang="en-US" dirty="0"/>
              <a:t>ipv6 prefix-list ipv6-bogus deny 3ffe::/16 le 128 </a:t>
            </a:r>
          </a:p>
          <a:p>
            <a:pPr lvl="1"/>
            <a:r>
              <a:rPr lang="en-US" altLang="en-US" dirty="0"/>
              <a:t>ipv6 prefix-list ipv6-bogus deny 2001:db8::/32 le 128 </a:t>
            </a:r>
          </a:p>
          <a:p>
            <a:pPr lvl="1"/>
            <a:r>
              <a:rPr lang="en-US" altLang="en-US" dirty="0"/>
              <a:t>ipv6 prefix-list ipv6-bogus permit 2001::/32</a:t>
            </a:r>
          </a:p>
          <a:p>
            <a:pPr lvl="1"/>
            <a:r>
              <a:rPr lang="en-US" altLang="en-US" dirty="0"/>
              <a:t>ipv6 prefix-list ipv6-bogus deny 2001::/32 le 128 </a:t>
            </a:r>
          </a:p>
          <a:p>
            <a:pPr lvl="1"/>
            <a:r>
              <a:rPr lang="en-US" altLang="en-US" dirty="0"/>
              <a:t>ipv6 prefix-list ipv6-bogus permit 2002::/16</a:t>
            </a:r>
          </a:p>
          <a:p>
            <a:pPr lvl="1"/>
            <a:r>
              <a:rPr lang="en-US" altLang="en-US" dirty="0"/>
              <a:t>ipv6 prefix-list ipv6-bogus deny 2002::/16 le 128 </a:t>
            </a:r>
          </a:p>
          <a:p>
            <a:pPr lvl="1"/>
            <a:r>
              <a:rPr lang="en-US" altLang="en-US" dirty="0"/>
              <a:t>ipv6 prefix-list ipv6-bogus deny 0000::/8 le 128 </a:t>
            </a:r>
          </a:p>
          <a:p>
            <a:pPr lvl="1"/>
            <a:r>
              <a:rPr lang="en-US" altLang="en-US" dirty="0"/>
              <a:t>ipv6 prefix-list ipv6-bogus deny fe00::/9 le 128 </a:t>
            </a:r>
          </a:p>
          <a:p>
            <a:pPr lvl="1"/>
            <a:r>
              <a:rPr lang="en-US" altLang="en-US" dirty="0"/>
              <a:t>ipv6 prefix-list ipv6-bogus deny ff00::/8 le 128 </a:t>
            </a:r>
          </a:p>
          <a:p>
            <a:pPr lvl="1"/>
            <a:r>
              <a:rPr lang="en-US" altLang="en-US" dirty="0"/>
              <a:t>ipv6 prefix-list ipv6-bogus permit 2000::/3 le 48</a:t>
            </a:r>
          </a:p>
          <a:p>
            <a:pPr lvl="1"/>
            <a:r>
              <a:rPr lang="en-US" altLang="en-US" dirty="0"/>
              <a:t>ipv6 prefix-list ipv6-bogus deny 0::/0 le 128 </a:t>
            </a:r>
          </a:p>
        </p:txBody>
      </p:sp>
    </p:spTree>
    <p:extLst>
      <p:ext uri="{BB962C8B-B14F-4D97-AF65-F5344CB8AC3E}">
        <p14:creationId xmlns:p14="http://schemas.microsoft.com/office/powerpoint/2010/main" val="256985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CE6CE0-4FCF-6A43-B628-FA76424DB0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Muchas gracias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AFDCA1B-A7F7-FE4E-881E-FB94B42E2E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7626169"/>
      </p:ext>
    </p:extLst>
  </p:cSld>
  <p:clrMapOvr>
    <a:masterClrMapping/>
  </p:clrMapOvr>
</p:sld>
</file>

<file path=ppt/theme/theme1.xml><?xml version="1.0" encoding="utf-8"?>
<a:theme xmlns:a="http://schemas.openxmlformats.org/drawingml/2006/main" name="IPv6-day-201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v6-day-2019" id="{64C22CA6-FE6B-0A4F-A698-10D434F2BE29}" vid="{98A3E3B2-EAAE-5447-83CE-4BCDE17F82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IPv6-day-2019</Template>
  <TotalTime>42</TotalTime>
  <Words>404</Words>
  <Application>Microsoft Macintosh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Andale Mono</vt:lpstr>
      <vt:lpstr>Arial</vt:lpstr>
      <vt:lpstr>Calibri</vt:lpstr>
      <vt:lpstr>Calibri Light</vt:lpstr>
      <vt:lpstr>IPv6-day-2019</vt:lpstr>
      <vt:lpstr>BGP en IPv6</vt:lpstr>
      <vt:lpstr>BGP Multiprotolo</vt:lpstr>
      <vt:lpstr>BGP Multiprotocolo</vt:lpstr>
      <vt:lpstr>BGP Multiprotocolo</vt:lpstr>
      <vt:lpstr>BGP con IPv6</vt:lpstr>
      <vt:lpstr>Ejemplo de configuración</vt:lpstr>
      <vt:lpstr>BGP con IPv6</vt:lpstr>
      <vt:lpstr>Muchas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BGP en IPv6</dc:title>
  <dc:creator>Guillermo Cicileo</dc:creator>
  <cp:lastModifiedBy>Guillermo</cp:lastModifiedBy>
  <cp:revision>5</cp:revision>
  <dcterms:created xsi:type="dcterms:W3CDTF">2017-08-16T14:25:46Z</dcterms:created>
  <dcterms:modified xsi:type="dcterms:W3CDTF">2019-06-05T17:39:41Z</dcterms:modified>
</cp:coreProperties>
</file>