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media/image13.jpg" ContentType="image/gif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9"/>
  </p:notesMasterIdLst>
  <p:sldIdLst>
    <p:sldId id="257" r:id="rId2"/>
    <p:sldId id="258" r:id="rId3"/>
    <p:sldId id="265" r:id="rId4"/>
    <p:sldId id="268" r:id="rId5"/>
    <p:sldId id="269" r:id="rId6"/>
    <p:sldId id="267" r:id="rId7"/>
    <p:sldId id="272" r:id="rId8"/>
    <p:sldId id="270" r:id="rId9"/>
    <p:sldId id="271" r:id="rId10"/>
    <p:sldId id="273" r:id="rId11"/>
    <p:sldId id="274" r:id="rId12"/>
    <p:sldId id="275" r:id="rId13"/>
    <p:sldId id="256" r:id="rId14"/>
    <p:sldId id="290" r:id="rId15"/>
    <p:sldId id="266" r:id="rId16"/>
    <p:sldId id="288" r:id="rId17"/>
    <p:sldId id="28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C"/>
    <a:srgbClr val="C01B1C"/>
    <a:srgbClr val="C40836"/>
    <a:srgbClr val="590F4A"/>
    <a:srgbClr val="166813"/>
    <a:srgbClr val="004FBB"/>
    <a:srgbClr val="383838"/>
    <a:srgbClr val="00A2D7"/>
    <a:srgbClr val="FFCF00"/>
    <a:srgbClr val="F27D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2" autoAdjust="0"/>
    <p:restoredTop sz="94643"/>
  </p:normalViewPr>
  <p:slideViewPr>
    <p:cSldViewPr>
      <p:cViewPr varScale="1">
        <p:scale>
          <a:sx n="127" d="100"/>
          <a:sy n="127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fia Silva Berenguer" userId="08e58462-e5c6-4a48-a2b8-5e80f19c7c0b" providerId="ADAL" clId="{9705F418-2BED-A248-8B55-0FEBF3A5B01C}"/>
    <pc:docChg chg="custSel addSld delSld modSld sldOrd">
      <pc:chgData name="Sofia Silva Berenguer" userId="08e58462-e5c6-4a48-a2b8-5e80f19c7c0b" providerId="ADAL" clId="{9705F418-2BED-A248-8B55-0FEBF3A5B01C}" dt="2018-04-06T04:31:28.127" v="305" actId="313"/>
      <pc:docMkLst>
        <pc:docMk/>
      </pc:docMkLst>
      <pc:sldChg chg="modSp add">
        <pc:chgData name="Sofia Silva Berenguer" userId="08e58462-e5c6-4a48-a2b8-5e80f19c7c0b" providerId="ADAL" clId="{9705F418-2BED-A248-8B55-0FEBF3A5B01C}" dt="2018-04-06T04:29:41.621" v="235" actId="20577"/>
        <pc:sldMkLst>
          <pc:docMk/>
          <pc:sldMk cId="1011317711" sldId="256"/>
        </pc:sldMkLst>
        <pc:spChg chg="mod">
          <ac:chgData name="Sofia Silva Berenguer" userId="08e58462-e5c6-4a48-a2b8-5e80f19c7c0b" providerId="ADAL" clId="{9705F418-2BED-A248-8B55-0FEBF3A5B01C}" dt="2018-04-06T04:29:41.621" v="235" actId="20577"/>
          <ac:spMkLst>
            <pc:docMk/>
            <pc:sldMk cId="1011317711" sldId="256"/>
            <ac:spMk id="5" creationId="{E7431E2C-8D37-5F46-95DA-3EEB9C068FA9}"/>
          </ac:spMkLst>
        </pc:spChg>
      </pc:sldChg>
      <pc:sldChg chg="ord">
        <pc:chgData name="Sofia Silva Berenguer" userId="08e58462-e5c6-4a48-a2b8-5e80f19c7c0b" providerId="ADAL" clId="{9705F418-2BED-A248-8B55-0FEBF3A5B01C}" dt="2018-04-04T02:37:37.484" v="13" actId="20577"/>
        <pc:sldMkLst>
          <pc:docMk/>
          <pc:sldMk cId="1508386443" sldId="271"/>
        </pc:sldMkLst>
      </pc:sldChg>
      <pc:sldChg chg="modSp">
        <pc:chgData name="Sofia Silva Berenguer" userId="08e58462-e5c6-4a48-a2b8-5e80f19c7c0b" providerId="ADAL" clId="{9705F418-2BED-A248-8B55-0FEBF3A5B01C}" dt="2018-04-04T05:52:27.615" v="220" actId="1036"/>
        <pc:sldMkLst>
          <pc:docMk/>
          <pc:sldMk cId="2877970158" sldId="272"/>
        </pc:sldMkLst>
        <pc:picChg chg="mod">
          <ac:chgData name="Sofia Silva Berenguer" userId="08e58462-e5c6-4a48-a2b8-5e80f19c7c0b" providerId="ADAL" clId="{9705F418-2BED-A248-8B55-0FEBF3A5B01C}" dt="2018-04-04T05:52:27.615" v="220" actId="1036"/>
          <ac:picMkLst>
            <pc:docMk/>
            <pc:sldMk cId="2877970158" sldId="272"/>
            <ac:picMk id="5" creationId="{4DB3B6D7-F238-CB49-9B3E-943404BA1FE4}"/>
          </ac:picMkLst>
        </pc:picChg>
      </pc:sldChg>
      <pc:sldChg chg="add">
        <pc:chgData name="Sofia Silva Berenguer" userId="08e58462-e5c6-4a48-a2b8-5e80f19c7c0b" providerId="ADAL" clId="{9705F418-2BED-A248-8B55-0FEBF3A5B01C}" dt="2018-04-04T02:34:58.829" v="1" actId="20577"/>
        <pc:sldMkLst>
          <pc:docMk/>
          <pc:sldMk cId="3230185356" sldId="288"/>
        </pc:sldMkLst>
      </pc:sldChg>
      <pc:sldChg chg="delSp modSp add">
        <pc:chgData name="Sofia Silva Berenguer" userId="08e58462-e5c6-4a48-a2b8-5e80f19c7c0b" providerId="ADAL" clId="{9705F418-2BED-A248-8B55-0FEBF3A5B01C}" dt="2018-04-04T02:35:23.347" v="11" actId="14100"/>
        <pc:sldMkLst>
          <pc:docMk/>
          <pc:sldMk cId="3545564013" sldId="289"/>
        </pc:sldMkLst>
        <pc:picChg chg="del">
          <ac:chgData name="Sofia Silva Berenguer" userId="08e58462-e5c6-4a48-a2b8-5e80f19c7c0b" providerId="ADAL" clId="{9705F418-2BED-A248-8B55-0FEBF3A5B01C}" dt="2018-04-04T02:35:04.030" v="3" actId="478"/>
          <ac:picMkLst>
            <pc:docMk/>
            <pc:sldMk cId="3545564013" sldId="289"/>
            <ac:picMk id="6" creationId="{61DCDDC1-31DC-7E43-91C0-551EBBB4704F}"/>
          </ac:picMkLst>
        </pc:picChg>
        <pc:picChg chg="mod">
          <ac:chgData name="Sofia Silva Berenguer" userId="08e58462-e5c6-4a48-a2b8-5e80f19c7c0b" providerId="ADAL" clId="{9705F418-2BED-A248-8B55-0FEBF3A5B01C}" dt="2018-04-04T02:35:23.347" v="11" actId="14100"/>
          <ac:picMkLst>
            <pc:docMk/>
            <pc:sldMk cId="3545564013" sldId="289"/>
            <ac:picMk id="8" creationId="{EB8D5D05-82BA-0146-9EEF-E7CCDFF84824}"/>
          </ac:picMkLst>
        </pc:picChg>
      </pc:sldChg>
      <pc:sldChg chg="modSp add">
        <pc:chgData name="Sofia Silva Berenguer" userId="08e58462-e5c6-4a48-a2b8-5e80f19c7c0b" providerId="ADAL" clId="{9705F418-2BED-A248-8B55-0FEBF3A5B01C}" dt="2018-04-06T04:31:28.127" v="305" actId="313"/>
        <pc:sldMkLst>
          <pc:docMk/>
          <pc:sldMk cId="1232206121" sldId="290"/>
        </pc:sldMkLst>
        <pc:spChg chg="mod">
          <ac:chgData name="Sofia Silva Berenguer" userId="08e58462-e5c6-4a48-a2b8-5e80f19c7c0b" providerId="ADAL" clId="{9705F418-2BED-A248-8B55-0FEBF3A5B01C}" dt="2018-04-04T02:39:43.125" v="44" actId="20577"/>
          <ac:spMkLst>
            <pc:docMk/>
            <pc:sldMk cId="1232206121" sldId="290"/>
            <ac:spMk id="2" creationId="{7A212673-187A-864E-8DCB-844D17136600}"/>
          </ac:spMkLst>
        </pc:spChg>
        <pc:spChg chg="mod">
          <ac:chgData name="Sofia Silva Berenguer" userId="08e58462-e5c6-4a48-a2b8-5e80f19c7c0b" providerId="ADAL" clId="{9705F418-2BED-A248-8B55-0FEBF3A5B01C}" dt="2018-04-06T04:31:28.127" v="305" actId="313"/>
          <ac:spMkLst>
            <pc:docMk/>
            <pc:sldMk cId="1232206121" sldId="290"/>
            <ac:spMk id="3" creationId="{96173564-AF5F-1B4D-97CC-CDE4A5931BC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0EEA6-3FE3-4FAA-B648-A79F7B237411}" type="datetimeFigureOut">
              <a:rPr lang="en-AU" smtClean="0"/>
              <a:t>17/4/18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60B50-68CE-4856-A7F5-953E39274F9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9407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160239"/>
          </a:xfrm>
        </p:spPr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996952"/>
            <a:ext cx="83520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116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5040560" cy="2049191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rgbClr val="590F4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5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00264" cy="45651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4100504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35113"/>
            <a:ext cx="4101852" cy="639762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101852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03439" cy="6397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03439" cy="39904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14722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914666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9792" y="6525344"/>
            <a:ext cx="3960440" cy="2512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700">
                <a:solidFill>
                  <a:srgbClr val="FF0000"/>
                </a:solidFill>
              </a:defRPr>
            </a:lvl1pPr>
          </a:lstStyle>
          <a:p>
            <a:r>
              <a:rPr lang="en-AU" dirty="0"/>
              <a:t>This document is uncontrolled when printed. Before use, check the APNIC electronic master document to verify that this is the current version.</a:t>
            </a:r>
          </a:p>
        </p:txBody>
      </p:sp>
    </p:spTree>
    <p:extLst>
      <p:ext uri="{BB962C8B-B14F-4D97-AF65-F5344CB8AC3E}">
        <p14:creationId xmlns:p14="http://schemas.microsoft.com/office/powerpoint/2010/main" val="173940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764705"/>
            <a:ext cx="8352000" cy="2016223"/>
          </a:xfrm>
        </p:spPr>
        <p:txBody>
          <a:bodyPr anchor="t" anchorCtr="0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2780928"/>
            <a:ext cx="83520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95536" y="4077072"/>
            <a:ext cx="874846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1483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08447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849309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05880" y="1600201"/>
            <a:ext cx="8352928" cy="21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3"/>
          </p:nvPr>
        </p:nvSpPr>
        <p:spPr>
          <a:xfrm>
            <a:off x="395288" y="4005304"/>
            <a:ext cx="8353425" cy="21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90787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8352928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69704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1916832"/>
            <a:ext cx="9144000" cy="424847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288" y="1196206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5880" y="2132857"/>
            <a:ext cx="5966320" cy="3816424"/>
          </a:xfrm>
        </p:spPr>
        <p:txBody>
          <a:bodyPr/>
          <a:lstStyle>
            <a:lvl1pPr marL="0" indent="0">
              <a:buNone/>
              <a:defRPr sz="1600"/>
            </a:lvl1pPr>
            <a:lvl2pPr marL="177800" indent="-177800">
              <a:buFont typeface="Arial" pitchFamily="34" charset="0"/>
              <a:buChar char="•"/>
              <a:defRPr sz="1600"/>
            </a:lvl2pPr>
            <a:lvl3pPr marL="355600" indent="-177800">
              <a:buFont typeface="Arial" pitchFamily="34" charset="0"/>
              <a:buChar char="–"/>
              <a:defRPr sz="14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588125" y="2133600"/>
            <a:ext cx="2160588" cy="23749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53978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0"/>
            <a:ext cx="3563888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5580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4886200" cy="1143000"/>
          </a:xfrm>
        </p:spPr>
        <p:txBody>
          <a:bodyPr/>
          <a:lstStyle>
            <a:lvl1pPr>
              <a:defRPr i="0">
                <a:solidFill>
                  <a:srgbClr val="590F4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80" y="1600200"/>
            <a:ext cx="4886200" cy="45651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012161" y="260350"/>
            <a:ext cx="2808312" cy="590495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2" b="1"/>
          <a:stretch/>
        </p:blipFill>
        <p:spPr>
          <a:xfrm>
            <a:off x="0" y="6379370"/>
            <a:ext cx="2032000" cy="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3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1916832"/>
            <a:ext cx="9144000" cy="324036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1362075"/>
          </a:xfrm>
        </p:spPr>
        <p:txBody>
          <a:bodyPr anchor="ctr" anchorCtr="0">
            <a:noAutofit/>
          </a:bodyPr>
          <a:lstStyle>
            <a:lvl1pPr algn="l">
              <a:defRPr sz="4800" b="1" cap="none" baseline="0">
                <a:solidFill>
                  <a:srgbClr val="590F4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5288" y="3965525"/>
            <a:ext cx="8353425" cy="649288"/>
          </a:xfrm>
        </p:spPr>
        <p:txBody>
          <a:bodyPr/>
          <a:lstStyle>
            <a:lvl1pPr marL="0" indent="0" algn="l">
              <a:buNone/>
              <a:defRPr>
                <a:solidFill>
                  <a:srgbClr val="590F4A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7568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30950"/>
            <a:ext cx="9144000" cy="52704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1600200"/>
            <a:ext cx="8352928" cy="45651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B2A337-2C29-4402-A0A2-E290C184D5D3}" type="slidenum">
              <a:rPr lang="en-AU" kern="0" smtClean="0"/>
              <a:pPr/>
              <a:t>‹#›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90462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771" r:id="rId5"/>
    <p:sldLayoutId id="2147483703" r:id="rId6"/>
    <p:sldLayoutId id="2147483763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590F4A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4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4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guillermo@lacnic.net" TargetMode="External"/><Relationship Id="rId2" Type="http://schemas.openxmlformats.org/officeDocument/2006/relationships/hyperlink" Target="mailto:sofia@apnic.net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err="1"/>
              <a:t>Creando</a:t>
            </a:r>
            <a:r>
              <a:rPr lang="en-AU" dirty="0"/>
              <a:t> </a:t>
            </a:r>
            <a:r>
              <a:rPr lang="en-AU" dirty="0" err="1"/>
              <a:t>mejores</a:t>
            </a:r>
            <a:r>
              <a:rPr lang="en-AU" dirty="0"/>
              <a:t> </a:t>
            </a:r>
            <a:r>
              <a:rPr lang="en-AU" dirty="0" err="1"/>
              <a:t>mapas</a:t>
            </a:r>
            <a:r>
              <a:rPr lang="en-AU" dirty="0"/>
              <a:t> de Internet para el </a:t>
            </a:r>
            <a:r>
              <a:rPr lang="en-AU" dirty="0" err="1"/>
              <a:t>hemisferio</a:t>
            </a:r>
            <a:r>
              <a:rPr lang="en-AU" dirty="0"/>
              <a:t> Sur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4005064"/>
            <a:ext cx="8352000" cy="1752600"/>
          </a:xfrm>
        </p:spPr>
        <p:txBody>
          <a:bodyPr/>
          <a:lstStyle/>
          <a:p>
            <a:pPr algn="ctr"/>
            <a:r>
              <a:rPr lang="en-AU" b="1" dirty="0" err="1"/>
              <a:t>Sof</a:t>
            </a:r>
            <a:r>
              <a:rPr lang="es-ES" b="1" dirty="0" err="1"/>
              <a:t>ía</a:t>
            </a:r>
            <a:r>
              <a:rPr lang="es-ES" b="1" dirty="0"/>
              <a:t> Silva Berenguer </a:t>
            </a:r>
            <a:r>
              <a:rPr lang="es-ES" dirty="0"/>
              <a:t>(</a:t>
            </a:r>
            <a:r>
              <a:rPr lang="es-ES" dirty="0" err="1"/>
              <a:t>sofia@apnic.net</a:t>
            </a:r>
            <a:r>
              <a:rPr lang="es-ES" dirty="0"/>
              <a:t>)</a:t>
            </a:r>
          </a:p>
          <a:p>
            <a:pPr algn="ctr"/>
            <a:r>
              <a:rPr lang="es-ES" dirty="0" err="1"/>
              <a:t>Product</a:t>
            </a:r>
            <a:r>
              <a:rPr lang="es-ES" dirty="0"/>
              <a:t> Manager – </a:t>
            </a:r>
            <a:r>
              <a:rPr lang="es-ES" dirty="0" err="1"/>
              <a:t>Information</a:t>
            </a:r>
            <a:r>
              <a:rPr lang="es-ES" dirty="0"/>
              <a:t> </a:t>
            </a:r>
            <a:r>
              <a:rPr lang="es-ES" dirty="0" err="1"/>
              <a:t>Services</a:t>
            </a:r>
            <a:endParaRPr lang="es-ES" dirty="0"/>
          </a:p>
          <a:p>
            <a:pPr algn="ctr"/>
            <a:r>
              <a:rPr lang="es-ES" dirty="0"/>
              <a:t>APNIC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07819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88554-13D6-9A43-97B7-312DC187F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Aún no es el fin…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A7D800B-E15F-114A-930F-CE69AFBF0B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6632"/>
            <a:ext cx="4504534" cy="29936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0C6AC2-D11C-9544-A4B1-1D5643F5C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10</a:t>
            </a:fld>
            <a:endParaRPr lang="en-AU" kern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7B82D62-2EEC-2D4F-B989-76868F26155B}"/>
              </a:ext>
            </a:extLst>
          </p:cNvPr>
          <p:cNvSpPr txBox="1">
            <a:spLocks/>
          </p:cNvSpPr>
          <p:nvPr/>
        </p:nvSpPr>
        <p:spPr>
          <a:xfrm>
            <a:off x="293834" y="1340768"/>
            <a:ext cx="3950096" cy="1769502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271463" indent="-271463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1338" indent="-269875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863" indent="-263525" algn="l" defTabSz="914400" rtl="0" eaLnBrk="1" latinLnBrk="0" hangingPunct="1">
              <a:spcBef>
                <a:spcPts val="4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Después de un año y medio trabajando en mi tesis…</a:t>
            </a:r>
          </a:p>
          <a:p>
            <a:r>
              <a:rPr lang="es-ES" dirty="0"/>
              <a:t>Necesitaba unos meses sabáticos </a:t>
            </a:r>
            <a:r>
              <a:rPr lang="es-ES" dirty="0">
                <a:sym typeface="Wingdings" pitchFamily="2" charset="2"/>
              </a:rPr>
              <a:t></a:t>
            </a:r>
            <a:endParaRPr lang="es-ES" dirty="0"/>
          </a:p>
          <a:p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229D26A-9087-4047-9242-6D8758337F0C}"/>
              </a:ext>
            </a:extLst>
          </p:cNvPr>
          <p:cNvSpPr txBox="1">
            <a:spLocks/>
          </p:cNvSpPr>
          <p:nvPr/>
        </p:nvSpPr>
        <p:spPr>
          <a:xfrm>
            <a:off x="293834" y="3268276"/>
            <a:ext cx="8710692" cy="289702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63" indent="-271463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1338" indent="-269875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863" indent="-263525" algn="l" defTabSz="914400" rtl="0" eaLnBrk="1" latinLnBrk="0" hangingPunct="1">
              <a:spcBef>
                <a:spcPts val="4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Una cosa llevó a la otra y terminé trabajando como Internet Data </a:t>
            </a:r>
            <a:r>
              <a:rPr lang="es-ES" dirty="0" err="1"/>
              <a:t>Scientist</a:t>
            </a:r>
            <a:r>
              <a:rPr lang="es-ES" dirty="0"/>
              <a:t> en APNIC</a:t>
            </a:r>
          </a:p>
          <a:p>
            <a:pPr lvl="1"/>
            <a:r>
              <a:rPr lang="es-ES" dirty="0"/>
              <a:t>Seguí jugando con BGP (entre otras cosas)</a:t>
            </a:r>
          </a:p>
          <a:p>
            <a:r>
              <a:rPr lang="es-ES" dirty="0"/>
              <a:t>Hace un par de meses acepté un rol como </a:t>
            </a:r>
            <a:r>
              <a:rPr lang="es-ES" dirty="0" err="1"/>
              <a:t>Product</a:t>
            </a:r>
            <a:r>
              <a:rPr lang="es-ES" dirty="0"/>
              <a:t> Manager de la familia de productos que llamamos </a:t>
            </a:r>
            <a:r>
              <a:rPr lang="es-ES" i="1" dirty="0" err="1"/>
              <a:t>Information</a:t>
            </a:r>
            <a:r>
              <a:rPr lang="es-ES" i="1" dirty="0"/>
              <a:t> </a:t>
            </a:r>
            <a:r>
              <a:rPr lang="es-ES" i="1" dirty="0" err="1"/>
              <a:t>Services</a:t>
            </a:r>
            <a:endParaRPr lang="es-ES" i="1" dirty="0"/>
          </a:p>
          <a:p>
            <a:pPr lvl="1"/>
            <a:r>
              <a:rPr lang="es-ES" dirty="0"/>
              <a:t>Uno de mis productos es sobre </a:t>
            </a:r>
            <a:r>
              <a:rPr lang="es-ES" b="1" dirty="0"/>
              <a:t>recolección de datos BGP </a:t>
            </a:r>
            <a:r>
              <a:rPr lang="es-ES" dirty="0"/>
              <a:t>en la región AP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379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7899D-E4F7-874E-BD75-06DF9C5CD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Recolecci</a:t>
            </a:r>
            <a:r>
              <a:rPr lang="es-ES" dirty="0" err="1"/>
              <a:t>ón</a:t>
            </a:r>
            <a:r>
              <a:rPr lang="es-ES" dirty="0"/>
              <a:t> de datos BGP en AP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7E5EBB-DFD3-F94D-A2FD-AD4F9209D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/>
              <a:t>Queremos</a:t>
            </a:r>
            <a:r>
              <a:rPr lang="en-GB" dirty="0"/>
              <a:t> </a:t>
            </a:r>
            <a:r>
              <a:rPr lang="en-GB" dirty="0" err="1"/>
              <a:t>desplegar</a:t>
            </a:r>
            <a:r>
              <a:rPr lang="en-GB" dirty="0"/>
              <a:t> </a:t>
            </a:r>
            <a:r>
              <a:rPr lang="en-GB" dirty="0" err="1"/>
              <a:t>una</a:t>
            </a:r>
            <a:r>
              <a:rPr lang="en-GB" dirty="0"/>
              <a:t> </a:t>
            </a:r>
            <a:r>
              <a:rPr lang="en-GB" dirty="0" err="1"/>
              <a:t>plataforma</a:t>
            </a:r>
            <a:r>
              <a:rPr lang="en-GB" dirty="0"/>
              <a:t> </a:t>
            </a:r>
            <a:r>
              <a:rPr lang="es-ES" dirty="0"/>
              <a:t>que facilite la detección y el </a:t>
            </a:r>
            <a:r>
              <a:rPr lang="es-ES" dirty="0" err="1"/>
              <a:t>troubleshooting</a:t>
            </a:r>
            <a:r>
              <a:rPr lang="es-ES" dirty="0"/>
              <a:t> de problemas de ruteo.</a:t>
            </a:r>
          </a:p>
          <a:p>
            <a:r>
              <a:rPr lang="es-ES" dirty="0"/>
              <a:t>Para tener mejores mapas locales necesitamos </a:t>
            </a:r>
            <a:r>
              <a:rPr lang="es-ES" b="1" dirty="0"/>
              <a:t>más datos locales</a:t>
            </a:r>
          </a:p>
          <a:p>
            <a:r>
              <a:rPr lang="es-ES" dirty="0"/>
              <a:t>Queremos ofrecer a los operadores de redes </a:t>
            </a:r>
            <a:r>
              <a:rPr lang="es-ES" dirty="0" err="1"/>
              <a:t>info</a:t>
            </a:r>
            <a:r>
              <a:rPr lang="es-ES" dirty="0"/>
              <a:t> sobre:</a:t>
            </a:r>
          </a:p>
          <a:p>
            <a:pPr lvl="1"/>
            <a:r>
              <a:rPr lang="es-ES" dirty="0"/>
              <a:t>Estado de sesiones BGP</a:t>
            </a:r>
          </a:p>
          <a:p>
            <a:pPr lvl="1"/>
            <a:r>
              <a:rPr lang="es-ES" dirty="0"/>
              <a:t>Tamaño de la tabla de rutas</a:t>
            </a:r>
          </a:p>
          <a:p>
            <a:pPr lvl="1"/>
            <a:r>
              <a:rPr lang="es-ES" dirty="0"/>
              <a:t>Mensajes BGP en tiempo real</a:t>
            </a:r>
          </a:p>
          <a:p>
            <a:pPr lvl="1"/>
            <a:r>
              <a:rPr lang="es-ES" dirty="0" err="1"/>
              <a:t>Alcanzabilidad</a:t>
            </a:r>
            <a:r>
              <a:rPr lang="es-ES" dirty="0"/>
              <a:t> y visibilidad de prefijos</a:t>
            </a:r>
          </a:p>
          <a:p>
            <a:pPr lvl="1"/>
            <a:r>
              <a:rPr lang="es-ES" dirty="0"/>
              <a:t>Alertas, etc.</a:t>
            </a:r>
          </a:p>
          <a:p>
            <a:r>
              <a:rPr lang="es-ES" dirty="0"/>
              <a:t>Globalmente queremos ofrecer:</a:t>
            </a:r>
          </a:p>
          <a:p>
            <a:pPr lvl="1"/>
            <a:r>
              <a:rPr lang="es-ES" dirty="0"/>
              <a:t>Mejor entendimiento de la estabilidad/robustez del sistema de ruteo</a:t>
            </a:r>
          </a:p>
          <a:p>
            <a:pPr lvl="1"/>
            <a:r>
              <a:rPr lang="es-ES" dirty="0"/>
              <a:t>Mejor entendimiento de la topología de Internet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005C81-2E82-6544-93FB-E8EC7D8719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11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935906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45DB4-5A23-664F-9B7B-C63B22B3B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Colaboraci</a:t>
            </a:r>
            <a:r>
              <a:rPr lang="es-ES" dirty="0" err="1"/>
              <a:t>ón</a:t>
            </a:r>
            <a:r>
              <a:rPr lang="es-ES" dirty="0"/>
              <a:t> en distintos niveles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AA311-C6FE-8E4E-B5C2-B7CB995A3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 el Proyecto Isolario (IIT CNR) para </a:t>
            </a:r>
            <a:r>
              <a:rPr lang="en-GB" i="1" dirty="0" err="1"/>
              <a:t>desplegar</a:t>
            </a:r>
            <a:r>
              <a:rPr lang="en-GB" i="1" dirty="0"/>
              <a:t> un </a:t>
            </a:r>
            <a:r>
              <a:rPr lang="en-GB" i="1" dirty="0" err="1"/>
              <a:t>colector</a:t>
            </a:r>
            <a:r>
              <a:rPr lang="en-GB" i="1" dirty="0"/>
              <a:t> BGP </a:t>
            </a:r>
            <a:r>
              <a:rPr lang="en-GB" i="1" dirty="0" err="1"/>
              <a:t>en</a:t>
            </a:r>
            <a:r>
              <a:rPr lang="en-GB" i="1" dirty="0"/>
              <a:t> APNIC y </a:t>
            </a:r>
            <a:r>
              <a:rPr lang="en-GB" i="1" dirty="0" err="1"/>
              <a:t>obtener</a:t>
            </a:r>
            <a:r>
              <a:rPr lang="en-GB" i="1" dirty="0"/>
              <a:t> m</a:t>
            </a:r>
            <a:r>
              <a:rPr lang="es-ES" i="1" dirty="0" err="1"/>
              <a:t>ás</a:t>
            </a:r>
            <a:r>
              <a:rPr lang="es-ES" i="1" dirty="0"/>
              <a:t> </a:t>
            </a:r>
            <a:r>
              <a:rPr lang="es-ES" i="1" dirty="0" err="1"/>
              <a:t>feeds</a:t>
            </a:r>
            <a:r>
              <a:rPr lang="es-ES" i="1" dirty="0"/>
              <a:t> de AP</a:t>
            </a:r>
            <a:endParaRPr lang="en-GB" i="1" dirty="0"/>
          </a:p>
          <a:p>
            <a:pPr lvl="1"/>
            <a:r>
              <a:rPr lang="en-GB" dirty="0" err="1"/>
              <a:t>Acepta</a:t>
            </a:r>
            <a:r>
              <a:rPr lang="en-GB" dirty="0"/>
              <a:t> </a:t>
            </a:r>
            <a:r>
              <a:rPr lang="en-GB" dirty="0" err="1"/>
              <a:t>sesiones</a:t>
            </a:r>
            <a:r>
              <a:rPr lang="en-GB" dirty="0"/>
              <a:t> BGP multi-hop </a:t>
            </a:r>
            <a:r>
              <a:rPr lang="en-GB" dirty="0" err="1"/>
              <a:t>por</a:t>
            </a:r>
            <a:r>
              <a:rPr lang="en-GB" dirty="0"/>
              <a:t> lo que </a:t>
            </a:r>
            <a:r>
              <a:rPr lang="en-GB" dirty="0" err="1"/>
              <a:t>es</a:t>
            </a:r>
            <a:r>
              <a:rPr lang="en-GB" dirty="0"/>
              <a:t> m</a:t>
            </a:r>
            <a:r>
              <a:rPr lang="es-ES" dirty="0" err="1"/>
              <a:t>ás</a:t>
            </a:r>
            <a:r>
              <a:rPr lang="es-ES" dirty="0"/>
              <a:t> flexible y permite tener más </a:t>
            </a:r>
            <a:r>
              <a:rPr lang="es-ES" dirty="0" err="1"/>
              <a:t>feeds</a:t>
            </a:r>
            <a:endParaRPr lang="es-ES" dirty="0"/>
          </a:p>
          <a:p>
            <a:pPr lvl="1"/>
            <a:r>
              <a:rPr lang="es-ES" dirty="0"/>
              <a:t>Ya tienen un conjunto de herramientas desarrollado que ofrecen a través de un portal Web</a:t>
            </a:r>
          </a:p>
          <a:p>
            <a:r>
              <a:rPr lang="es-ES" dirty="0"/>
              <a:t>Con LACNIC para </a:t>
            </a:r>
            <a:r>
              <a:rPr lang="es-ES" i="1" dirty="0"/>
              <a:t>desplegar un colector en LAC y obtener más </a:t>
            </a:r>
            <a:r>
              <a:rPr lang="es-ES" i="1" dirty="0" err="1"/>
              <a:t>feeds</a:t>
            </a:r>
            <a:r>
              <a:rPr lang="es-ES" i="1" dirty="0"/>
              <a:t> de LAC</a:t>
            </a:r>
          </a:p>
          <a:p>
            <a:r>
              <a:rPr lang="es-ES" dirty="0"/>
              <a:t>Con otros proyectos de recolección de datos BGP para </a:t>
            </a:r>
            <a:r>
              <a:rPr lang="es-ES" i="1" dirty="0"/>
              <a:t>definir un formato de datos y una solución técnica </a:t>
            </a:r>
            <a:r>
              <a:rPr lang="es-ES" dirty="0"/>
              <a:t>que permita integrar los datos BGP de los distintos proyectos.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7C31F-B955-B546-8465-417463333E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12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515556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12E056-1796-A84B-80FF-FFB7AD890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Colectores</a:t>
            </a:r>
            <a:r>
              <a:rPr lang="en-US" dirty="0"/>
              <a:t> de BGP </a:t>
            </a:r>
            <a:r>
              <a:rPr lang="en-US" dirty="0" err="1"/>
              <a:t>en</a:t>
            </a:r>
            <a:r>
              <a:rPr lang="en-US" dirty="0"/>
              <a:t> LAC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7431E2C-8D37-5F46-95DA-3EEB9C068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La region de LAC </a:t>
            </a:r>
            <a:r>
              <a:rPr lang="en-US" dirty="0" err="1"/>
              <a:t>tiene</a:t>
            </a:r>
            <a:r>
              <a:rPr lang="en-US" dirty="0"/>
              <a:t> un solo </a:t>
            </a:r>
            <a:r>
              <a:rPr lang="en-US" dirty="0" err="1"/>
              <a:t>colector</a:t>
            </a:r>
            <a:r>
              <a:rPr lang="en-US" dirty="0"/>
              <a:t> de BGP de RIS de RIPE (San Pablo) y dos de </a:t>
            </a:r>
            <a:r>
              <a:rPr lang="en-US" dirty="0" err="1"/>
              <a:t>RouteViews</a:t>
            </a:r>
            <a:r>
              <a:rPr lang="en-US" dirty="0"/>
              <a:t> (Santiago y San Pablo)</a:t>
            </a:r>
          </a:p>
          <a:p>
            <a:r>
              <a:rPr lang="en-US" dirty="0"/>
              <a:t>Nos </a:t>
            </a:r>
            <a:r>
              <a:rPr lang="en-US" dirty="0" err="1"/>
              <a:t>interesa</a:t>
            </a:r>
            <a:r>
              <a:rPr lang="en-US" dirty="0"/>
              <a:t> </a:t>
            </a:r>
            <a:r>
              <a:rPr lang="en-US" dirty="0" err="1"/>
              <a:t>tener</a:t>
            </a:r>
            <a:r>
              <a:rPr lang="en-US" dirty="0"/>
              <a:t> mayor </a:t>
            </a:r>
            <a:r>
              <a:rPr lang="en-US" dirty="0" err="1"/>
              <a:t>información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las </a:t>
            </a:r>
            <a:r>
              <a:rPr lang="en-US" dirty="0" err="1"/>
              <a:t>tablas</a:t>
            </a:r>
            <a:r>
              <a:rPr lang="en-US" dirty="0"/>
              <a:t> de </a:t>
            </a:r>
            <a:r>
              <a:rPr lang="en-US" dirty="0" err="1"/>
              <a:t>ruteo</a:t>
            </a:r>
            <a:r>
              <a:rPr lang="en-US" dirty="0"/>
              <a:t> BGP de la </a:t>
            </a:r>
            <a:r>
              <a:rPr lang="en-US" dirty="0" err="1"/>
              <a:t>región</a:t>
            </a:r>
            <a:endParaRPr lang="en-US" dirty="0"/>
          </a:p>
          <a:p>
            <a:pPr lvl="1"/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información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de </a:t>
            </a:r>
            <a:r>
              <a:rPr lang="en-US" dirty="0" err="1"/>
              <a:t>utilidad</a:t>
            </a:r>
            <a:r>
              <a:rPr lang="en-US" dirty="0"/>
              <a:t> </a:t>
            </a:r>
            <a:r>
              <a:rPr lang="en-US" dirty="0" err="1"/>
              <a:t>tanto</a:t>
            </a:r>
            <a:r>
              <a:rPr lang="en-US" dirty="0"/>
              <a:t> para </a:t>
            </a:r>
            <a:r>
              <a:rPr lang="en-US" dirty="0" err="1"/>
              <a:t>investigadores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para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operadores</a:t>
            </a:r>
            <a:r>
              <a:rPr lang="en-US" dirty="0"/>
              <a:t> de Internet</a:t>
            </a:r>
          </a:p>
          <a:p>
            <a:r>
              <a:rPr lang="en-US" b="1" dirty="0"/>
              <a:t>Proyecto</a:t>
            </a:r>
            <a:r>
              <a:rPr lang="en-US" dirty="0"/>
              <a:t>: </a:t>
            </a:r>
            <a:r>
              <a:rPr lang="en-US" dirty="0" err="1"/>
              <a:t>desplegar</a:t>
            </a:r>
            <a:r>
              <a:rPr lang="en-US" dirty="0"/>
              <a:t> </a:t>
            </a:r>
            <a:r>
              <a:rPr lang="en-US" dirty="0" err="1"/>
              <a:t>colectores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otros</a:t>
            </a:r>
            <a:r>
              <a:rPr lang="en-US" dirty="0"/>
              <a:t> </a:t>
            </a:r>
            <a:r>
              <a:rPr lang="en-US" dirty="0" err="1"/>
              <a:t>puntos</a:t>
            </a:r>
            <a:r>
              <a:rPr lang="en-US" dirty="0"/>
              <a:t> de la region</a:t>
            </a:r>
          </a:p>
          <a:p>
            <a:pPr lvl="1"/>
            <a:r>
              <a:rPr lang="en-US" dirty="0" err="1"/>
              <a:t>Preferentemente</a:t>
            </a:r>
            <a:r>
              <a:rPr lang="en-US" dirty="0"/>
              <a:t> </a:t>
            </a:r>
            <a:r>
              <a:rPr lang="en-US" dirty="0" err="1"/>
              <a:t>sitios</a:t>
            </a:r>
            <a:r>
              <a:rPr lang="en-US" dirty="0"/>
              <a:t> </a:t>
            </a:r>
            <a:r>
              <a:rPr lang="en-US" dirty="0" err="1"/>
              <a:t>donde</a:t>
            </a:r>
            <a:r>
              <a:rPr lang="en-US" dirty="0"/>
              <a:t> </a:t>
            </a:r>
            <a:r>
              <a:rPr lang="en-US" dirty="0" err="1"/>
              <a:t>confluyen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operadores</a:t>
            </a:r>
            <a:endParaRPr lang="en-US" dirty="0"/>
          </a:p>
          <a:p>
            <a:r>
              <a:rPr lang="en-US" dirty="0" err="1"/>
              <a:t>Establecer</a:t>
            </a:r>
            <a:r>
              <a:rPr lang="en-US" dirty="0"/>
              <a:t> </a:t>
            </a:r>
            <a:r>
              <a:rPr lang="en-US" dirty="0" err="1"/>
              <a:t>acuerdos</a:t>
            </a:r>
            <a:r>
              <a:rPr lang="en-US" dirty="0"/>
              <a:t> con </a:t>
            </a:r>
            <a:r>
              <a:rPr lang="en-US" dirty="0" err="1"/>
              <a:t>operadores</a:t>
            </a:r>
            <a:r>
              <a:rPr lang="en-US" dirty="0"/>
              <a:t> para </a:t>
            </a:r>
            <a:r>
              <a:rPr lang="en-US" dirty="0" err="1"/>
              <a:t>establecer</a:t>
            </a:r>
            <a:r>
              <a:rPr lang="en-US" dirty="0"/>
              <a:t> </a:t>
            </a:r>
            <a:r>
              <a:rPr lang="en-US" dirty="0" err="1"/>
              <a:t>sesiones</a:t>
            </a:r>
            <a:r>
              <a:rPr lang="en-US" dirty="0"/>
              <a:t> BGP (</a:t>
            </a:r>
            <a:r>
              <a:rPr lang="en-US" dirty="0" err="1"/>
              <a:t>multihop</a:t>
            </a:r>
            <a:r>
              <a:rPr lang="en-US" dirty="0"/>
              <a:t> </a:t>
            </a:r>
            <a:r>
              <a:rPr lang="en-US" dirty="0" err="1"/>
              <a:t>eventualmente</a:t>
            </a:r>
            <a:r>
              <a:rPr lang="en-US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317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12673-187A-864E-8DCB-844D1713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Intere</a:t>
            </a:r>
            <a:r>
              <a:rPr lang="es-ES" dirty="0" err="1"/>
              <a:t>sad</a:t>
            </a:r>
            <a:r>
              <a:rPr lang="es-ES" dirty="0"/>
              <a:t>@ en participar?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73564-AF5F-1B4D-97CC-CDE4A5931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Habla</a:t>
            </a:r>
            <a:r>
              <a:rPr lang="en-GB" dirty="0"/>
              <a:t> </a:t>
            </a:r>
            <a:r>
              <a:rPr lang="en-GB" dirty="0" err="1"/>
              <a:t>conmigo</a:t>
            </a:r>
            <a:r>
              <a:rPr lang="en-GB" dirty="0"/>
              <a:t> o con Guillermo </a:t>
            </a:r>
            <a:r>
              <a:rPr lang="en-GB" dirty="0" err="1"/>
              <a:t>Cicileo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</a:t>
            </a:r>
          </a:p>
          <a:p>
            <a:pPr lvl="1"/>
            <a:r>
              <a:rPr lang="en-GB" dirty="0">
                <a:sym typeface="Wingdings" pitchFamily="2" charset="2"/>
                <a:hlinkClick r:id="rId2"/>
              </a:rPr>
              <a:t>sofia@apnic.net</a:t>
            </a:r>
            <a:endParaRPr lang="en-GB" dirty="0">
              <a:sym typeface="Wingdings" pitchFamily="2" charset="2"/>
            </a:endParaRPr>
          </a:p>
          <a:p>
            <a:pPr lvl="1"/>
            <a:r>
              <a:rPr lang="en-GB" dirty="0">
                <a:hlinkClick r:id="rId3"/>
              </a:rPr>
              <a:t>guillermo@lacnic.net</a:t>
            </a:r>
            <a:endParaRPr lang="en-GB" dirty="0"/>
          </a:p>
          <a:p>
            <a:pPr lvl="1"/>
            <a:r>
              <a:rPr lang="en-GB" dirty="0"/>
              <a:t>O </a:t>
            </a:r>
            <a:r>
              <a:rPr lang="en-GB" dirty="0" err="1"/>
              <a:t>en</a:t>
            </a:r>
            <a:r>
              <a:rPr lang="en-GB" dirty="0"/>
              <a:t> persona!</a:t>
            </a:r>
          </a:p>
          <a:p>
            <a:r>
              <a:rPr lang="en-GB" dirty="0" err="1"/>
              <a:t>Acompañanos</a:t>
            </a:r>
            <a:r>
              <a:rPr lang="en-GB" dirty="0"/>
              <a:t> el </a:t>
            </a:r>
            <a:r>
              <a:rPr lang="en-GB" dirty="0" err="1"/>
              <a:t>Mi</a:t>
            </a:r>
            <a:r>
              <a:rPr lang="es-ES" dirty="0" err="1"/>
              <a:t>ércoles</a:t>
            </a:r>
            <a:r>
              <a:rPr lang="es-ES" dirty="0"/>
              <a:t> </a:t>
            </a:r>
            <a:r>
              <a:rPr lang="en-GB" dirty="0" err="1"/>
              <a:t>en</a:t>
            </a:r>
            <a:r>
              <a:rPr lang="en-GB" dirty="0"/>
              <a:t> la </a:t>
            </a:r>
            <a:r>
              <a:rPr lang="en-GB" dirty="0" err="1"/>
              <a:t>sesi</a:t>
            </a:r>
            <a:r>
              <a:rPr lang="es-ES" dirty="0" err="1"/>
              <a:t>ón</a:t>
            </a:r>
            <a:r>
              <a:rPr lang="es-ES"/>
              <a:t> “</a:t>
            </a:r>
            <a:r>
              <a:rPr lang="es-ES" b="1"/>
              <a:t>Iniciativas </a:t>
            </a:r>
            <a:r>
              <a:rPr lang="es-ES" b="1" dirty="0"/>
              <a:t>de recolección de datos de BGP”</a:t>
            </a: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754FC8-17DF-2E4D-B32E-C4E3423C48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14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1232206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06E41-F311-9049-AF10-8CE857611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Referencias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D4902-4872-A346-8CB4-E545813BC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“</a:t>
            </a:r>
            <a:r>
              <a:rPr lang="en-AU" b="1" dirty="0"/>
              <a:t>Radiography of internet autonomous systems interconnection in Latin America and the Caribbean”; </a:t>
            </a:r>
            <a:r>
              <a:rPr lang="en-AU" dirty="0" err="1"/>
              <a:t>Sofía</a:t>
            </a:r>
            <a:r>
              <a:rPr lang="en-AU" dirty="0"/>
              <a:t> Silva Berenguer, Francisco Valera; Computer Communications 119: 15-28 (2018)</a:t>
            </a:r>
          </a:p>
          <a:p>
            <a:r>
              <a:rPr lang="en-GB" dirty="0"/>
              <a:t>“</a:t>
            </a:r>
            <a:r>
              <a:rPr lang="en-GB" b="1" dirty="0"/>
              <a:t>Hidden Internet topologies info: Truth or Myth?”</a:t>
            </a:r>
            <a:r>
              <a:rPr lang="en-GB" dirty="0"/>
              <a:t>; </a:t>
            </a:r>
            <a:r>
              <a:rPr lang="en-GB" dirty="0" err="1"/>
              <a:t>Sofía</a:t>
            </a:r>
            <a:r>
              <a:rPr lang="en-GB" dirty="0"/>
              <a:t> Silva Berenguer, Esteban </a:t>
            </a:r>
            <a:r>
              <a:rPr lang="en-GB" dirty="0" err="1"/>
              <a:t>Carisimo</a:t>
            </a:r>
            <a:r>
              <a:rPr lang="en-GB" dirty="0"/>
              <a:t>, J. Ignacio Alvarez-Hamelin, Francisco Valera </a:t>
            </a:r>
            <a:r>
              <a:rPr lang="en-GB" dirty="0" err="1"/>
              <a:t>Pintor</a:t>
            </a:r>
            <a:r>
              <a:rPr lang="en-GB" dirty="0"/>
              <a:t>; LANCOMM@SIGCOMM 2016: 4-6</a:t>
            </a:r>
          </a:p>
          <a:p>
            <a:r>
              <a:rPr lang="en-AU" dirty="0"/>
              <a:t>“</a:t>
            </a:r>
            <a:r>
              <a:rPr lang="en-AU" b="1" dirty="0"/>
              <a:t>The (in)completeness of the observed internet as-level structure</a:t>
            </a:r>
            <a:r>
              <a:rPr lang="en-AU" dirty="0"/>
              <a:t>”</a:t>
            </a:r>
            <a:r>
              <a:rPr lang="en-AU" b="1" dirty="0"/>
              <a:t>; </a:t>
            </a:r>
            <a:r>
              <a:rPr lang="en-AU" dirty="0"/>
              <a:t>R. Oliveira, D. Pei, W. </a:t>
            </a:r>
            <a:r>
              <a:rPr lang="en-AU" dirty="0" err="1"/>
              <a:t>Willinger</a:t>
            </a:r>
            <a:r>
              <a:rPr lang="en-AU" dirty="0"/>
              <a:t>, B. Zhang, L. Zhang; IEEE/ACM Trans. </a:t>
            </a:r>
            <a:r>
              <a:rPr lang="en-AU" dirty="0" err="1"/>
              <a:t>Netw</a:t>
            </a:r>
            <a:r>
              <a:rPr lang="en-AU" dirty="0"/>
              <a:t>. 18 (1) (2010) 109–122, http://</a:t>
            </a:r>
            <a:r>
              <a:rPr lang="en-AU" dirty="0" err="1"/>
              <a:t>dx.doi.org</a:t>
            </a:r>
            <a:r>
              <a:rPr lang="en-AU" dirty="0"/>
              <a:t>/10.1109/TNET.2009.2020798. </a:t>
            </a:r>
          </a:p>
          <a:p>
            <a:r>
              <a:rPr lang="en-AU" dirty="0"/>
              <a:t>“</a:t>
            </a:r>
            <a:r>
              <a:rPr lang="en-AU" b="1" dirty="0"/>
              <a:t>The internet dark matter: on the missing links in the as connectivity map</a:t>
            </a:r>
            <a:r>
              <a:rPr lang="en-AU" dirty="0"/>
              <a:t>”; R. Cohen; in Proc. IEEE INFOCOM, (2006).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76E974-DD5F-E743-A3B0-443470E070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15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480421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DBA7F-CFB8-7A46-A803-1EC2B77CAC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pPr/>
              <a:t>16</a:t>
            </a:fld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070047-E272-0046-A963-FB1E068E04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88640"/>
            <a:ext cx="4942474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1853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FFC6EB-C2A9-3C49-A025-86CC8BD322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smtClean="0"/>
              <a:pPr/>
              <a:t>17</a:t>
            </a:fld>
            <a:endParaRPr lang="en-AU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8D5D05-82BA-0146-9EEF-E7CCDFF848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1" y="260648"/>
            <a:ext cx="8946993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564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Perspectiva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2</a:t>
            </a:fld>
            <a:endParaRPr lang="en-AU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32AAF4-B9CA-2540-BE99-937234AABB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1268760"/>
            <a:ext cx="73914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27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7F09D-1B33-4D4A-AC1A-77BF66CEE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Recolecci</a:t>
            </a:r>
            <a:r>
              <a:rPr lang="es-ES" dirty="0" err="1"/>
              <a:t>ón</a:t>
            </a:r>
            <a:r>
              <a:rPr lang="es-ES" dirty="0"/>
              <a:t> de datos BGP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750D8D-0816-4F46-B1B1-0B749D370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3</a:t>
            </a:fld>
            <a:endParaRPr lang="en-AU" kern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F605DC-3167-C649-B2FE-62A648A8E9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3" b="-1"/>
          <a:stretch/>
        </p:blipFill>
        <p:spPr>
          <a:xfrm>
            <a:off x="107504" y="1340768"/>
            <a:ext cx="8928992" cy="493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973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9F8E1-80C8-B242-943B-A9DC33310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Mi</a:t>
            </a:r>
            <a:r>
              <a:rPr lang="en-GB" dirty="0"/>
              <a:t> T</a:t>
            </a:r>
            <a:r>
              <a:rPr lang="es-ES" dirty="0" err="1"/>
              <a:t>ésis</a:t>
            </a:r>
            <a:r>
              <a:rPr lang="es-ES" dirty="0"/>
              <a:t> de Master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CA9D8-AEF9-174C-A8E5-A162B9D7B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“</a:t>
            </a:r>
            <a:r>
              <a:rPr lang="en-AU" b="1" dirty="0"/>
              <a:t>Radiography of internet autonomous systems interconnection in Latin America and the Caribbean”</a:t>
            </a:r>
          </a:p>
          <a:p>
            <a:r>
              <a:rPr lang="en-GB" dirty="0" err="1"/>
              <a:t>Objetivos</a:t>
            </a:r>
            <a:r>
              <a:rPr lang="en-GB" dirty="0"/>
              <a:t>:</a:t>
            </a:r>
          </a:p>
          <a:p>
            <a:pPr lvl="1"/>
            <a:r>
              <a:rPr lang="en-GB" dirty="0" err="1"/>
              <a:t>Entender</a:t>
            </a:r>
            <a:r>
              <a:rPr lang="en-GB" dirty="0"/>
              <a:t> </a:t>
            </a:r>
            <a:r>
              <a:rPr lang="en-GB" dirty="0" err="1"/>
              <a:t>problemas</a:t>
            </a:r>
            <a:r>
              <a:rPr lang="en-GB" dirty="0"/>
              <a:t> con las </a:t>
            </a:r>
            <a:r>
              <a:rPr lang="en-GB" dirty="0" err="1"/>
              <a:t>metodolog</a:t>
            </a:r>
            <a:r>
              <a:rPr lang="es-ES" dirty="0" err="1"/>
              <a:t>ías</a:t>
            </a:r>
            <a:r>
              <a:rPr lang="es-ES" dirty="0"/>
              <a:t> usuales utilizadas para generar topologías de Internet a nivel de AS</a:t>
            </a:r>
          </a:p>
          <a:p>
            <a:pPr lvl="1"/>
            <a:r>
              <a:rPr lang="es-ES" dirty="0"/>
              <a:t>Construir un grafo regional realista</a:t>
            </a:r>
          </a:p>
          <a:p>
            <a:pPr lvl="1"/>
            <a:r>
              <a:rPr lang="es-ES" dirty="0"/>
              <a:t>Evaluar la utilidad de métricas que se suelen usar para grafos de Internet y usar métricas más recientes</a:t>
            </a:r>
          </a:p>
          <a:p>
            <a:pPr lvl="1"/>
            <a:r>
              <a:rPr lang="es-ES" dirty="0"/>
              <a:t>Establecer criterios para determinar dónde invertir para mejorar la interconexión regional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CF4F16-7D84-FA44-813B-1704AD73CF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4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586516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9F8E1-80C8-B242-943B-A9DC33310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Mi</a:t>
            </a:r>
            <a:r>
              <a:rPr lang="en-GB" dirty="0"/>
              <a:t> T</a:t>
            </a:r>
            <a:r>
              <a:rPr lang="es-ES" dirty="0" err="1"/>
              <a:t>ésis</a:t>
            </a:r>
            <a:r>
              <a:rPr lang="es-ES" dirty="0"/>
              <a:t> de Master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CA9D8-AEF9-174C-A8E5-A162B9D7B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“</a:t>
            </a:r>
            <a:r>
              <a:rPr lang="en-AU" b="1" dirty="0"/>
              <a:t>Radiography of internet autonomous systems interconnection in Latin America and the Caribbean”</a:t>
            </a:r>
          </a:p>
          <a:p>
            <a:r>
              <a:rPr lang="en-GB" dirty="0" err="1"/>
              <a:t>Objetivos</a:t>
            </a:r>
            <a:r>
              <a:rPr lang="en-GB" dirty="0"/>
              <a:t>:</a:t>
            </a:r>
          </a:p>
          <a:p>
            <a:pPr lvl="1"/>
            <a:r>
              <a:rPr lang="en-GB" dirty="0" err="1">
                <a:solidFill>
                  <a:schemeClr val="bg2">
                    <a:lumMod val="65000"/>
                  </a:schemeClr>
                </a:solidFill>
              </a:rPr>
              <a:t>Entender</a:t>
            </a:r>
            <a:r>
              <a:rPr lang="en-GB" dirty="0">
                <a:solidFill>
                  <a:schemeClr val="bg2">
                    <a:lumMod val="65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65000"/>
                  </a:schemeClr>
                </a:solidFill>
              </a:rPr>
              <a:t>problemas</a:t>
            </a:r>
            <a:r>
              <a:rPr lang="en-GB" dirty="0">
                <a:solidFill>
                  <a:schemeClr val="bg2">
                    <a:lumMod val="65000"/>
                  </a:schemeClr>
                </a:solidFill>
              </a:rPr>
              <a:t> con las </a:t>
            </a:r>
            <a:r>
              <a:rPr lang="en-GB" dirty="0" err="1">
                <a:solidFill>
                  <a:schemeClr val="bg2">
                    <a:lumMod val="65000"/>
                  </a:schemeClr>
                </a:solidFill>
              </a:rPr>
              <a:t>metodolog</a:t>
            </a:r>
            <a:r>
              <a:rPr lang="es-ES" dirty="0" err="1">
                <a:solidFill>
                  <a:schemeClr val="bg2">
                    <a:lumMod val="65000"/>
                  </a:schemeClr>
                </a:solidFill>
              </a:rPr>
              <a:t>ías</a:t>
            </a:r>
            <a:r>
              <a:rPr lang="es-ES" dirty="0">
                <a:solidFill>
                  <a:schemeClr val="bg2">
                    <a:lumMod val="65000"/>
                  </a:schemeClr>
                </a:solidFill>
              </a:rPr>
              <a:t> usuales utilizadas para generar topologías de Internet a nivel de AS</a:t>
            </a:r>
          </a:p>
          <a:p>
            <a:pPr lvl="1"/>
            <a:r>
              <a:rPr lang="es-ES" b="1" dirty="0"/>
              <a:t>Construir un grafo regional realista</a:t>
            </a:r>
          </a:p>
          <a:p>
            <a:pPr lvl="1"/>
            <a:r>
              <a:rPr lang="es-ES" dirty="0">
                <a:solidFill>
                  <a:schemeClr val="bg2">
                    <a:lumMod val="65000"/>
                  </a:schemeClr>
                </a:solidFill>
              </a:rPr>
              <a:t>Evaluar la utilidad de métricas que se suelen usar para grafos de Internet y usar métricas más recientes</a:t>
            </a:r>
          </a:p>
          <a:p>
            <a:pPr lvl="1"/>
            <a:r>
              <a:rPr lang="es-ES" b="1" dirty="0"/>
              <a:t>Establecer criterios para determinar dónde invertir para mejorar la interconexión regional</a:t>
            </a: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CF4F16-7D84-FA44-813B-1704AD73CF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5</a:t>
            </a:fld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3839203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C9BB90-062A-D547-AC38-9386F4EC7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6</a:t>
            </a:fld>
            <a:endParaRPr lang="en-AU" kern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D26894-E25F-F24C-ACC4-BF3D9084A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4624"/>
            <a:ext cx="8928992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924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CAED0A-0388-1745-8299-16DD9AF8E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7</a:t>
            </a:fld>
            <a:endParaRPr lang="en-AU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B3B6D7-F238-CB49-9B3E-943404BA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-15847"/>
            <a:ext cx="8928992" cy="625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970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DAC0B8-5775-834C-9683-97B7E4EEC2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8</a:t>
            </a:fld>
            <a:endParaRPr lang="en-AU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C27C24-741F-7442-A7E2-0CD16FA9C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4623"/>
            <a:ext cx="8968702" cy="625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46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2A4DD9-A4C0-4F44-9B1B-56C5C38030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2A337-2C29-4402-A0A2-E290C184D5D3}" type="slidenum">
              <a:rPr lang="en-AU" kern="0" smtClean="0"/>
              <a:pPr/>
              <a:t>9</a:t>
            </a:fld>
            <a:endParaRPr lang="en-AU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7B76C0-7D62-C041-A962-30DFB1485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74461"/>
            <a:ext cx="8928992" cy="622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386443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 template purple">
  <a:themeElements>
    <a:clrScheme name="APNIC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4FBA"/>
      </a:accent1>
      <a:accent2>
        <a:srgbClr val="F27D0A"/>
      </a:accent2>
      <a:accent3>
        <a:srgbClr val="590F4A"/>
      </a:accent3>
      <a:accent4>
        <a:srgbClr val="166813"/>
      </a:accent4>
      <a:accent5>
        <a:srgbClr val="C40836"/>
      </a:accent5>
      <a:accent6>
        <a:srgbClr val="FFCF0A"/>
      </a:accent6>
      <a:hlink>
        <a:srgbClr val="5C5C5C"/>
      </a:hlink>
      <a:folHlink>
        <a:srgbClr val="00A2D7"/>
      </a:folHlink>
    </a:clrScheme>
    <a:fontScheme name="APN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PNIC Purple 2016.potx" id="{07EFB537-8F92-444D-BA9A-E4B8EF4F4524}" vid="{D5ABACE5-F53A-48F8-85D4-6931FB3CEB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purple</Template>
  <TotalTime>3128</TotalTime>
  <Words>612</Words>
  <Application>Microsoft Macintosh PowerPoint</Application>
  <PresentationFormat>On-screen Show (4:3)</PresentationFormat>
  <Paragraphs>78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Presentation template purple</vt:lpstr>
      <vt:lpstr>Creando mejores mapas de Internet para el hemisferio Sur</vt:lpstr>
      <vt:lpstr>Perspectiva</vt:lpstr>
      <vt:lpstr>Recolección de datos BGP</vt:lpstr>
      <vt:lpstr>Mi Tésis de Master</vt:lpstr>
      <vt:lpstr>Mi Tésis de Master</vt:lpstr>
      <vt:lpstr>PowerPoint Presentation</vt:lpstr>
      <vt:lpstr>PowerPoint Presentation</vt:lpstr>
      <vt:lpstr>PowerPoint Presentation</vt:lpstr>
      <vt:lpstr>PowerPoint Presentation</vt:lpstr>
      <vt:lpstr>Aún no es el fin…</vt:lpstr>
      <vt:lpstr>Recolección de datos BGP en AP</vt:lpstr>
      <vt:lpstr>Colaboración en distintos niveles</vt:lpstr>
      <vt:lpstr>Colectores de BGP en LAC</vt:lpstr>
      <vt:lpstr>Interesad@ en participar?</vt:lpstr>
      <vt:lpstr>Referencias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Creando mejores mapas de Internet para el hemisferio Sur</dc:title>
  <dc:creator>Sofia Silva Berenguer</dc:creator>
  <cp:lastModifiedBy>Sofia Silva Berenguer</cp:lastModifiedBy>
  <cp:revision>9</cp:revision>
  <dcterms:created xsi:type="dcterms:W3CDTF">2018-04-04T00:28:34Z</dcterms:created>
  <dcterms:modified xsi:type="dcterms:W3CDTF">2018-04-17T00:08:16Z</dcterms:modified>
</cp:coreProperties>
</file>